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Приглашение, согласие и отказ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для приглашения, согласия и вежливого отказа.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для 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реальном разговоре важно отвечать быстро и уместно. Готовые фразы помогают пригласить, согласиться или отказать без сложной грамматики и подходят для школы, друзей и официальных ситуаций.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 диалога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приглашение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приглашение: собеседник предлагает событие, встречу или действие. Фраза должна быть короткой и понятной, чтобы сразу было ясно, о чём идёт речь.
</a:t>
            </a:r>
            <a:endParaRPr lang="en-US" sz="1366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реакция: согласие, отказ или уточняющий вопрос. Важно отвечать в том же тоне, что и приглашение, чтобы диалог звучал естественно.
</a:t>
            </a:r>
            <a:endParaRPr lang="en-US" sz="1385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обычно уточняют день, время или место. Такие детали помогают избежать недоразумений и делают договорённость конкретной, особенно в переписке и на уроках.
</a:t>
            </a:r>
            <a:endParaRPr lang="en-US" sz="1295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итог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разговор завершается подтверждением участия или вежливым отказом. Эта схема повторяется в школьных проектах, при встречах с друзьями и в официальных сообщениях.
</a:t>
            </a:r>
            <a:endParaRPr lang="en-US" sz="12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941819"/>
            <a:ext cx="4392940" cy="1053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formal и informal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просьба звучит по-разному в зависимости от ситуации и адресата. Сравните формальные и неформальные варианты.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взрослых, учителей и объявлений нужен более вежливый, официальный тон; с друзьями и одноклассниками допустимы более короткие и простые формы.
</a:t>
            </a:r>
            <a:endParaRPr lang="en-US" sz="936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formal / informal в школьном английском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фразы для приглашения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84431" y="2648455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to…?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to join us for lunch? Эта модель звучит нейтрально и подходит для большинства бытовых ситуаций, когда нужно назвать конкретное действие, а не просто позвать.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684431" y="3156098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want to…?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want to come to the library after school? Такая фраза простая и понятная, особенно в разговоре с одноклассниками, если приглашение касается обычного совместного дела.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684431" y="3663741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Let’s…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work on the project together. Конструкция включает говорящего в действие и хорошо подходит, когда нужно предложить совместное решение, встречу или подготовку к заданию.
</a:t>
            </a:r>
            <a:endParaRPr lang="en-US" sz="895" dirty="0"/>
          </a:p>
        </p:txBody>
      </p:sp>
      <p:sp>
        <p:nvSpPr>
          <p:cNvPr id="12" name="Text 5"/>
          <p:cNvSpPr txBox="1"/>
          <p:nvPr/>
        </p:nvSpPr>
        <p:spPr>
          <a:xfrm>
            <a:off x="684431" y="4171383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Называйте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сразу называть действие: играть, идти, смотреть, встречаться. Чем конкретнее формулировка, тем легче собеседнику ответить без дополнительного уточнения.
</a:t>
            </a:r>
            <a:endParaRPr lang="en-US" sz="8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3987384" cy="34885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Дружеские приглашения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1039007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приглашение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Want to join us after class? Короткая форма звучит дружелюбно и естественно в чате или на перемене, когда нужно быстро пригласить одноклассника без формальностей.
</a:t>
            </a:r>
            <a:endParaRPr lang="en-US" sz="1106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1993623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в компанию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Come with us to the park! Такая реплика передаёт тёплый тон и ощущение включённости в компанию, поэтому хорошо подходит для неофициального общения и совместных планов.
</a:t>
            </a:r>
            <a:endParaRPr lang="en-US" sz="1106" dirty="0"/>
          </a:p>
        </p:txBody>
      </p:sp>
      <p:sp>
        <p:nvSpPr>
          <p:cNvPr id="11" name="Text 4"/>
          <p:cNvSpPr txBox="1"/>
          <p:nvPr/>
        </p:nvSpPr>
        <p:spPr>
          <a:xfrm>
            <a:off x="5224244" y="2948239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about going to the cafe? Вопрос с How about… помогает предложить идею мягко, без давления, и оставляет собеседнику свободу ответить согласием или отказаться.
</a:t>
            </a:r>
            <a:endParaRPr lang="en-US" sz="1132" dirty="0"/>
          </a:p>
        </p:txBody>
      </p:sp>
      <p:sp>
        <p:nvSpPr>
          <p:cNvPr id="12" name="Text 5"/>
          <p:cNvSpPr txBox="1"/>
          <p:nvPr/>
        </p:nvSpPr>
        <p:spPr>
          <a:xfrm>
            <a:off x="5224244" y="3902856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дружеских фразах важны простота и естественность. Они не должны звучать слишком официально, иначе разговор теряет живость и становится менее похожим на обычное общение.
</a:t>
            </a:r>
            <a:endParaRPr lang="en-US" sz="11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приглашения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6898" y="2176462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to come to our school event, please? Такая форма звучит уважительно и подходит, когда вы обращаетесь к взрослому, учителю или гостю мероприятия.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36898" y="2826840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приглашение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I’d like to invite you to our presentation. Эта реплика уместна в школьных проектах и официальных объявлениях, потому что прямо называет цель приглашения и сохраняет вежливый тон.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36898" y="3477217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join us for the meeting tomorrow. Слово please делает фразу мягче и корректнее, особенно если важно показать внимание к собеседнику и серьёзность просьбы.
</a:t>
            </a:r>
            <a:endParaRPr lang="en-US" sz="1150" dirty="0"/>
          </a:p>
        </p:txBody>
      </p:sp>
      <p:sp>
        <p:nvSpPr>
          <p:cNvPr id="12" name="Text 5"/>
          <p:cNvSpPr txBox="1"/>
          <p:nvPr/>
        </p:nvSpPr>
        <p:spPr>
          <a:xfrm>
            <a:off x="736898" y="4127595"/>
            <a:ext cx="7919421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формулировка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приглашения обычно не расплывчаты: в них сразу указаны событие, действие или время. Это помогает звучать ясно, уважительно и по-деловому.
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71597"/>
            <a:ext cx="4094100" cy="11834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уточнять детали приглашения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023395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Когда?
</a:t>
            </a:r>
            <a:pPr algn="l" indent="0" marL="0">
              <a:lnSpc>
                <a:spcPct val="100000"/>
              </a:lnSpc>
              <a:buNone/>
            </a:pPr>
            <a:r>
              <a:rPr lang="en-US" sz="4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укажите день: on Friday, on Monday, this weekend. Без этой детали приглашение остаётся слишком общим и может вызвать путаницу при ответе.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220640" y="2671676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сколько?
</a:t>
            </a:r>
            <a:pPr algn="l" indent="0" marL="0">
              <a:lnSpc>
                <a:spcPct val="100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добавьте время: at 5 p.m., at 3:30, after school. Точная временная отметка помогает собеседнику сразу понять, насколько предложение удобно.
</a:t>
            </a:r>
            <a:endParaRPr lang="en-US" sz="1225" dirty="0"/>
          </a:p>
        </p:txBody>
      </p:sp>
      <p:sp>
        <p:nvSpPr>
          <p:cNvPr id="11" name="Text 4"/>
          <p:cNvSpPr txBox="1"/>
          <p:nvPr/>
        </p:nvSpPr>
        <p:spPr>
          <a:xfrm>
            <a:off x="1023395" y="3691007"/>
            <a:ext cx="3323753" cy="768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
</a:t>
            </a:r>
            <a:pPr algn="l" indent="0" marL="0">
              <a:lnSpc>
                <a:spcPct val="100000"/>
              </a:lnSpc>
              <a:buNone/>
            </a:pPr>
            <a:r>
              <a:rPr lang="en-US" sz="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назовите место: at the park, at school, in the library. Конкретное место делает приглашение завершённым и удобным для быстрого согласования.
</a:t>
            </a:r>
            <a:endParaRPr lang="en-US" sz="12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вежливое согласие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13529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Sure, I’d love to. Эта формула звучит очень естественно и показывает, что приглашение принято без сомнений и с положительным настроем.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7232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Yes, that sounds great. Такой ответ подходит и для друзей, и для школьных ситуаций, если нужно выразить согласие спокойно и уверенно.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400936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с благодарностью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 course. Thank you for inviting me. В более формальном контексте полезно добавить благодарность: это делает ответ вежливым и завершённым.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диалоге именно этот формат помогает быстро и вежливо ответить без лишних объяснений.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диалога в теме inviting / accepting / declining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шага делают ответ ясным: благодарность, реакция и уточнение условий.
</a:t>
            </a:r>
            <a:endParaRPr lang="en-US" sz="2387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детали — время, место и подтверждение — помогают быстро договориться без лишних вопросов и снизить риск недопонимания.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схема подтверждения приглашения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делают ответ точным и удобным для обеих сторон.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ответа в устной речи и переписке: сначала реакция, затем уточнение деталей и итоговое подтверждение.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отвечать, если деталей не хватает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вежливые опоры — sorry и thanks — помогают смягчить отказ и сохранить уважительный тон даже в коротком ответе.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раздел о вежливом отказе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смягчают отрицательный ответ и делают его корректным.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причина уже делает отказ понятным, но не перегружает его лишними объяснениями и оправданиями.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раздел об отказе с объяснением
</a:t>
            </a:r>
            <a:endParaRPr lang="en-US" sz="1091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объяснение звучит естественно и не кажется резким.
</a:t>
            </a:r>
            <a:endParaRPr lang="en-US" sz="2775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альтернативный вариант показывает готовность продолжить общение и помогает сохранить дружелюбный тон, даже если первая дата не подходит.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раздел об отказе с альтернативой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альтернатива удерживает контакт и оставляет разговор открытым.
</a:t>
            </a:r>
            <a:endParaRPr lang="en-US" sz="271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вежливые части — спасибо и мягкий отказ — позволяют ответить коротко, но корректно, без лишней резкости.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раздел о коротком отказе
</a:t>
            </a:r>
            <a:endParaRPr lang="en-US" sz="1111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делают короткий отказ вежливым и естественным.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29638"/>
            <a:ext cx="3264562" cy="9787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2496753"/>
            <a:ext cx="3264562" cy="9787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617" y="3563854"/>
            <a:ext cx="3264562" cy="9787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для разных ситуаций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16567" y="1575056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 кино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Want to go to the cinema after school? — Sure, I’d love to. What time exactly? Такой обмен репликами звучит естественно и помогает сразу согласовать детали. Короткий вопрос в конце показывает, что собеседник готов прийти, но хочет уточнить время.
</a:t>
            </a:r>
            <a:endParaRPr lang="en-US" sz="958" dirty="0"/>
          </a:p>
        </p:txBody>
      </p:sp>
      <p:sp>
        <p:nvSpPr>
          <p:cNvPr id="12" name="Text 3"/>
          <p:cNvSpPr txBox="1"/>
          <p:nvPr/>
        </p:nvSpPr>
        <p:spPr>
          <a:xfrm>
            <a:off x="3916567" y="26421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мероприятие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Would you like to join our school event? — Yes, that sounds great. See you at the hall at 5. Здесь приглашение звучит официальнее, а ответ — спокойно и уверенно. Уточнение места делает договорённость понятной без длинного объяснения.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3916567" y="37092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Are you free after lessons? — I’m sorry, I can’t today. Maybe another day? Этот вариант показывает вежливый отказ без холодного тона. Альтернатива в конце сохраняет контакт и оставляет возможность договориться позже.
</a:t>
            </a:r>
            <a:endParaRPr lang="en-US" sz="10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800" y="2321816"/>
            <a:ext cx="4714800" cy="15045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ответах на приглашение связаны не с грамматикой, а с тоном и уместностью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важнее прямоты: благодарность, единый стиль и мягкая альтернатива делают ответ естественным.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раздел о типичных ошибках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592968"/>
            <a:ext cx="4392940" cy="17507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полезных выражений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фразу по ситуации: от приглашения и согласия до уточнения времени и мягкого отказа. Полезно держать рядом готовые модели, чтобы отвечать быстро и уместно.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банк фраз закрывает основные шаги диалога: приглашение, согласие, отказ и уточнение.
</a:t>
            </a:r>
            <a:endParaRPr lang="en-US" sz="929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презентации, раздел банка выражений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отвечаем уверенно и 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формулу: благодарность, ответ и, если нужно, уточнение или альтернатива. Если фраза звучит вежливо и ясно, диалог получается лёгким и уверенным. Теперь попробуйте мини-тест.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2026-07-25T19:31:27Z</dcterms:created>
  <dcterms:modified xsi:type="dcterms:W3CDTF">2026-07-25T19:31:27Z</dcterms:modified>
</cp:coreProperties>
</file>