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image" Target="../media/image-6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jpe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999713"/>
            <a:ext cx="9144000" cy="214312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578625"/>
            <a:ext cx="6165900" cy="65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Атмосфера и климаты Земли
</a:t>
            </a:r>
            <a:endParaRPr lang="en-US" sz="2112" dirty="0"/>
          </a:p>
        </p:txBody>
      </p:sp>
      <p:sp>
        <p:nvSpPr>
          <p:cNvPr id="5" name="Text 1"/>
          <p:cNvSpPr txBox="1"/>
          <p:nvPr/>
        </p:nvSpPr>
        <p:spPr>
          <a:xfrm>
            <a:off x="261600" y="2052505"/>
            <a:ext cx="4638600" cy="53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Узнаем, как воздух защищает планету, почему климат различается, и как океаны и люди меняют погоду.
</a:t>
            </a:r>
            <a:endParaRPr lang="en-US" sz="886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258888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9920" y="75"/>
            <a:ext cx="3651684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1600" y="258900"/>
            <a:ext cx="47112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на Земле разные климаты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261600" y="1824550"/>
            <a:ext cx="3509100" cy="196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 формируется под влиянием солнечного тепла, расстояния до океана, высоты местности и гор. У экватора лучи падают почти прямо, а у полюсов — под меньшим углом. В горах температура снижается примерно на 6 °C на каждый километр.
</a:t>
            </a:r>
            <a:endParaRPr lang="en-US" sz="986" dirty="0"/>
          </a:p>
        </p:txBody>
      </p:sp>
      <p:sp>
        <p:nvSpPr>
          <p:cNvPr id="7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77550" y="1249087"/>
            <a:ext cx="297900" cy="297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61164" y="1249087"/>
            <a:ext cx="297900" cy="297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70950" y="2985522"/>
            <a:ext cx="311100" cy="24888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61164" y="2961012"/>
            <a:ext cx="297900" cy="2979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1600" y="528950"/>
            <a:ext cx="8620800" cy="54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 атмосферы
</a:t>
            </a:r>
            <a:endParaRPr lang="en-US" sz="2012" dirty="0"/>
          </a:p>
        </p:txBody>
      </p:sp>
      <p:sp>
        <p:nvSpPr>
          <p:cNvPr id="8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1570950" y="1663975"/>
            <a:ext cx="2681700" cy="11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Азот и кислород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Азот занимает около 78% объёма атмосферы, а кислород — примерно 21%. Эти газы участвуют в дыхании и горении, поддерживая основные процессы на поверхности Земли.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054573" y="1663975"/>
            <a:ext cx="2681700" cy="11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Редкие газы и примеси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Аргон составляет около 0,93% воздуха, а углекислый газ — около 0,04%. Хотя его немного, он важен для теплового режима планеты и изменения климата.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1570950" y="3375900"/>
            <a:ext cx="2681700" cy="11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Водяной пар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Водяной пар в атмосфере меняется по времени и месту. Именно он связан с облаками, туманом и осадками, делая возможными дождь, снег и морось.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5054573" y="3375900"/>
            <a:ext cx="2681700" cy="11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Атмосфера как единая система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Смешение разных газов создаёт оболочку, которая реагирует на условия на Земле. Поэтому атмосфера постоянно обновляется: воздух перемешивается ветром и циркуляцией.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29547" y="75"/>
            <a:ext cx="4811985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1600" y="258900"/>
            <a:ext cx="35154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Слои атмосферы и их значение
</a:t>
            </a:r>
            <a:endParaRPr lang="en-US" sz="1812" dirty="0"/>
          </a:p>
        </p:txBody>
      </p:sp>
      <p:sp>
        <p:nvSpPr>
          <p:cNvPr id="6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61600" y="2112925"/>
            <a:ext cx="3515400" cy="117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Тропосфера: погода «здесь и сейчас»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Тропосфера — самый нижний слой атмосферы. В ней формируются облака, возникают ветры и выпадают осадки, поэтому именно её состояние чаще всего и называют погодой. Выше поднимается всё более разреженный воздух.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261600" y="3538505"/>
            <a:ext cx="3515400" cy="117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9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Озон и защита, метеоры и полярные сияния
</a:t>
            </a:r>
            <a:pPr algn="l" indent="0" marL="0">
              <a:lnSpc>
                <a:spcPct val="115000"/>
              </a:lnSpc>
              <a:buNone/>
            </a:pPr>
            <a:r>
              <a:rPr lang="en-US" sz="37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стратосфере расположен озоновый слой, задерживающий вредные ультрафиолетовые лучи. Мезосфера помогает сгорать большинству метеоров, а термосфера связана с полярными сияниями — красивыми свечениями в высоких слоях.
</a:t>
            </a:r>
            <a:endParaRPr lang="en-US" sz="1293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78516" y="1258100"/>
            <a:ext cx="4403775" cy="2816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13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меняется температура воздуха с высотой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5825" y="1487550"/>
            <a:ext cx="35892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мере подъёма воздух становится менее плотным, и это усиливает охлаждение. Поэтому высоко в атмосфере температура обычно заметно ниже.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265825" y="2858837"/>
            <a:ext cx="35892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показывают устойчивую тенденцию: чем выше над поверхностью, тем холоднее. Связь объясняется изменением плотности и условий для переноса тепла.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4277815" y="4159049"/>
            <a:ext cx="44052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географии; значения приведены как ориентировочные по средним условиям для учебных графиков.
</a:t>
            </a:r>
            <a:endParaRPr lang="en-US" sz="738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4975" y="1238150"/>
            <a:ext cx="312600" cy="3126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87675" y="1238150"/>
            <a:ext cx="312600" cy="3126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54050" y="3001300"/>
            <a:ext cx="234450" cy="3126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787675" y="3001300"/>
            <a:ext cx="312600" cy="3126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12" name="Text 1"/>
          <p:cNvSpPr txBox="1"/>
          <p:nvPr/>
        </p:nvSpPr>
        <p:spPr>
          <a:xfrm>
            <a:off x="925275" y="1238150"/>
            <a:ext cx="3452100" cy="136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3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Температура
</a:t>
            </a:r>
            <a:pPr algn="l" indent="0" marL="0">
              <a:lnSpc>
                <a:spcPct val="115000"/>
              </a:lnSpc>
              <a:buNone/>
            </a:pPr>
            <a:r>
              <a:rPr lang="en-US" sz="5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Температура показывает, насколько воздух тёплый или холодный в конкретный день. Она меняется в течение суток из‑за нагрева солнцем и ветра.
</a:t>
            </a:r>
            <a:endParaRPr lang="en-US" sz="1337" dirty="0"/>
          </a:p>
        </p:txBody>
      </p:sp>
      <p:sp>
        <p:nvSpPr>
          <p:cNvPr id="13" name="Text 2"/>
          <p:cNvSpPr txBox="1"/>
          <p:nvPr/>
        </p:nvSpPr>
        <p:spPr>
          <a:xfrm>
            <a:off x="5297875" y="1238150"/>
            <a:ext cx="3452100" cy="136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3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Давление
</a:t>
            </a:r>
            <a:pPr algn="l" indent="0" marL="0">
              <a:lnSpc>
                <a:spcPct val="115000"/>
              </a:lnSpc>
              <a:buNone/>
            </a:pPr>
            <a:r>
              <a:rPr lang="en-US" sz="5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Давление воздуха характеризует вес столба воздуха над местом наблюдения. Его изменения часто связаны с приближением облаков, осадков и сменой воздушных масс.
</a:t>
            </a:r>
            <a:endParaRPr lang="en-US" sz="1337" dirty="0"/>
          </a:p>
        </p:txBody>
      </p:sp>
      <p:sp>
        <p:nvSpPr>
          <p:cNvPr id="14" name="Text 3"/>
          <p:cNvSpPr txBox="1"/>
          <p:nvPr/>
        </p:nvSpPr>
        <p:spPr>
          <a:xfrm>
            <a:off x="925275" y="3001294"/>
            <a:ext cx="3452100" cy="136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3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Влажность и облачность
</a:t>
            </a:r>
            <a:pPr algn="l" indent="0" marL="0">
              <a:lnSpc>
                <a:spcPct val="115000"/>
              </a:lnSpc>
              <a:buNone/>
            </a:pPr>
            <a:r>
              <a:rPr lang="en-US" sz="5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Влажность отражает, сколько водяного пара в воздухе. Когда влаги становится много, образуются облака и чаще появляются туман или осадки.
</a:t>
            </a:r>
            <a:endParaRPr lang="en-US" sz="1337" dirty="0"/>
          </a:p>
        </p:txBody>
      </p:sp>
      <p:sp>
        <p:nvSpPr>
          <p:cNvPr id="15" name="Text 4"/>
          <p:cNvSpPr txBox="1"/>
          <p:nvPr/>
        </p:nvSpPr>
        <p:spPr>
          <a:xfrm>
            <a:off x="5297875" y="3001297"/>
            <a:ext cx="3452100" cy="136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3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Ветер и осадки
</a:t>
            </a:r>
            <a:pPr algn="l" indent="0" marL="0">
              <a:lnSpc>
                <a:spcPct val="115000"/>
              </a:lnSpc>
              <a:buNone/>
            </a:pPr>
            <a:r>
              <a:rPr lang="en-US" sz="5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Ветер переносит воздух и влияет на то, как быстро меняются условия. Осадки — это результат выпадения влаги из облаков: дождь, снег или град.
</a:t>
            </a:r>
            <a:endParaRPr lang="en-US" sz="1337" dirty="0"/>
          </a:p>
        </p:txBody>
      </p:sp>
      <p:sp>
        <p:nvSpPr>
          <p:cNvPr id="16" name="Text 5"/>
          <p:cNvSpPr txBox="1"/>
          <p:nvPr/>
        </p:nvSpPr>
        <p:spPr>
          <a:xfrm>
            <a:off x="261600" y="258900"/>
            <a:ext cx="8620800" cy="52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погода
</a:t>
            </a:r>
            <a:endParaRPr lang="en-US" sz="2012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550" y="1481446"/>
            <a:ext cx="8612400" cy="314390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528950"/>
            <a:ext cx="86124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возникают облака, ветер и осадки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980525"/>
            <a:ext cx="86124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Цепочка явлений от нагрева поверхности до выпадения влаги
</a:t>
            </a:r>
            <a:endParaRPr lang="en-US" sz="1112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528950"/>
            <a:ext cx="7316700" cy="90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факторы климата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1831700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Широта определяет, сколько солнечного тепла получает территория: чем дальше от экватора, тем меньше угол падения лучей и тем холоднее. Поэтому у полюсов сезонные различия особенно заметны.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3225588" y="1831700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Близость океана делает климат мягче, а удалённость усиливает контрасты. Летом суша быстрее нагревается, зимой — остывает, поэтому температурный разброс там обычно больше.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6189600" y="1831700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Горные хребты задерживают влажный воздух и меняют количество осадков. Кроме того, морские течения могут приносить тепло или холод, влияя на влажность и даже на «сухость» районов у побережья.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08875" y="1670723"/>
            <a:ext cx="4865100" cy="212490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52895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Климатические пояса Земли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1435375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Показаны четыре основные климатические зоны и их типичные условия: температура, осадки и особенности погоды.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261600" y="2806675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дальше от экватора, тем меньше солнечного тепла получает поверхность. Поэтому температура снижается, а в среднем уменьшается и количество осадков.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4008875" y="4396800"/>
            <a:ext cx="48651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географии.
</a:t>
            </a:r>
            <a:endParaRPr lang="en-US" sz="822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01158" y="1096762"/>
            <a:ext cx="4981200" cy="180957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01196" y="3073778"/>
            <a:ext cx="4981200" cy="180957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1600" y="258900"/>
            <a:ext cx="8620800" cy="52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Экваториальный климат: истории о тепле и влаге
</a:t>
            </a:r>
            <a:endParaRPr lang="en-US" sz="2012" dirty="0"/>
          </a:p>
        </p:txBody>
      </p:sp>
      <p:sp>
        <p:nvSpPr>
          <p:cNvPr id="6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61600" y="1095400"/>
            <a:ext cx="3493200" cy="181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Тёплый день без «перерыва»
</a:t>
            </a:r>
            <a:pPr algn="l" indent="0" marL="0">
              <a:lnSpc>
                <a:spcPct val="115000"/>
              </a:lnSpc>
              <a:buNone/>
            </a:pPr>
            <a:r>
              <a:rPr lang="en-US" sz="7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Здесь круглый год царит постоянное тепло: средняя температура часто держится около +25…+28 °C. Дневные и сезонные различия сглажены, а воздух обычно влажный и тяжёлый. Это помогает понять, почему в тропиках рост растений идёт почти постоянно.
</a:t>
            </a:r>
            <a:endParaRPr lang="en-US" sz="1302" dirty="0"/>
          </a:p>
        </p:txBody>
      </p:sp>
      <p:sp>
        <p:nvSpPr>
          <p:cNvPr id="8" name="Text 3"/>
          <p:cNvSpPr txBox="1"/>
          <p:nvPr/>
        </p:nvSpPr>
        <p:spPr>
          <a:xfrm>
            <a:off x="261638" y="3072416"/>
            <a:ext cx="3493200" cy="181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Дожди, которые не заканчиваются надолго
</a:t>
            </a:r>
            <a:pPr algn="l" indent="0" marL="0">
              <a:lnSpc>
                <a:spcPct val="115000"/>
              </a:lnSpc>
              <a:buNone/>
            </a:pPr>
            <a:r>
              <a:rPr lang="en-US" sz="7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Осадков выпадает много: часто более 2000 мм в год. После коротких или длительных ливней небо нередко снова проясняется, но влажность остаётся высокой. Такие условия характерны для районов бассейнов Амазонки и Конго, где процветают влажные тропические леса.
</a:t>
            </a:r>
            <a:endParaRPr lang="en-US" sz="1302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528950"/>
            <a:ext cx="8620800" cy="85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Тропический и пустынный климат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1806381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тропическом поясе температура почти всегда высокая, а погода часто определяется влажностью. Однако сезонные ветры могут приносить мало осадков, поэтому «тропики» бывают не только дождливыми.
</a:t>
            </a:r>
            <a:endParaRPr lang="en-US" sz="986" dirty="0"/>
          </a:p>
        </p:txBody>
      </p:sp>
      <p:sp>
        <p:nvSpPr>
          <p:cNvPr id="5" name="Text 2"/>
          <p:cNvSpPr txBox="1"/>
          <p:nvPr/>
        </p:nvSpPr>
        <p:spPr>
          <a:xfrm>
            <a:off x="2463596" y="1806381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пустынях годовая норма осадков нередко меньше 250 мм. Лишь краткие ливни прерывают сухой период, поэтому растительности обычно хватает только в редких местах с водой.
</a:t>
            </a:r>
            <a:endParaRPr lang="en-US" sz="986" dirty="0"/>
          </a:p>
        </p:txBody>
      </p:sp>
      <p:sp>
        <p:nvSpPr>
          <p:cNvPr id="6" name="Text 3"/>
          <p:cNvSpPr txBox="1"/>
          <p:nvPr/>
        </p:nvSpPr>
        <p:spPr>
          <a:xfrm>
            <a:off x="4665597" y="1806381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Днём поверхность сильно нагревается, а ночью быстро остывает: воздух сухой, облаков мало и почти не работает «тепловая крышка». Поэтому разница дневной и ночной температуры бывает очень заметной.
</a:t>
            </a:r>
            <a:endParaRPr lang="en-US" sz="986" dirty="0"/>
          </a:p>
        </p:txBody>
      </p:sp>
      <p:sp>
        <p:nvSpPr>
          <p:cNvPr id="7" name="Text 4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8" name="Text 5"/>
          <p:cNvSpPr txBox="1"/>
          <p:nvPr/>
        </p:nvSpPr>
        <p:spPr>
          <a:xfrm>
            <a:off x="6867599" y="1806381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Характерны редкие дожди и большие суточные колебания температуры. Влажность низкая, испарение сильное, поэтому почва и песок быстро теряют влагу после любого потепления или осадков.
</a:t>
            </a:r>
            <a:endParaRPr lang="en-US" sz="986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5813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Умеренный климат и смена времён года
</a:t>
            </a:r>
            <a:endParaRPr lang="en-US" sz="2212" dirty="0"/>
          </a:p>
        </p:txBody>
      </p:sp>
      <p:sp>
        <p:nvSpPr>
          <p:cNvPr id="8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265825" y="2590100"/>
            <a:ext cx="20412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Весна
</a:t>
            </a:r>
            <a:pPr algn="ctr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Весной воздушные массы постепенно меняют друг друга, поэтому тёплые дни чередуются с похолоданиями. Могут проходить фронты, приносящие дождь, усиление ветра и резкие перемены погоды.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646631" y="2757300"/>
            <a:ext cx="20412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Осень
</a:t>
            </a:r>
            <a:pPr algn="ctr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Осенью погода становится более переменчивой: дневное тепло уменьшается, а ночью чаще холоднее. При встрече масс разной температуры возникают дожди, туманы и продолжительные пасмурные периоды.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2456228" y="2757300"/>
            <a:ext cx="20412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
</a:t>
            </a:r>
            <a:pPr algn="ctr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Летом солнечное тепло распределяется иначе, и территория часто получает более устойчивые тёплые условия. При этом циклоны могут давать грозы и ливни, нарушая равномерность прогрева.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6837035" y="2590100"/>
            <a:ext cx="20412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Зима
</a:t>
            </a:r>
            <a:pPr algn="ctr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Зимой чаще преобладают более холодные воздушные массы. В разных районах погода зависит от того, ближе климат к морскому или континентальному: где-то мягче, где-то значительно холоднее.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78516" y="1258100"/>
            <a:ext cx="4403775" cy="2816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13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Осадки в разных климатических поясах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5825" y="1487550"/>
            <a:ext cx="35892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ближе к экватору, тем чаще формируются облака и идут дожди: тёплый воздух лучше удерживает влагу. В пустынных и полярных областях осадки выпадают редко.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265825" y="2858837"/>
            <a:ext cx="35892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подчёркивает устойчивую закономерность: уменьшение тепла и изменение режима увлажнения приводят к сокращению осадков с пояса к поясу.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4277815" y="4159049"/>
            <a:ext cx="44052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географии (ориентировочные диапазоны для климатических поясов).
</a:t>
            </a:r>
            <a:endParaRPr lang="en-US" sz="822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5" name="Text 1"/>
          <p:cNvSpPr txBox="1"/>
          <p:nvPr/>
        </p:nvSpPr>
        <p:spPr>
          <a:xfrm>
            <a:off x="261600" y="258900"/>
            <a:ext cx="86208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Арктический и антарктический климат
</a:t>
            </a:r>
            <a:endParaRPr lang="en-US" sz="2212" dirty="0"/>
          </a:p>
        </p:txBody>
      </p:sp>
      <p:sp>
        <p:nvSpPr>
          <p:cNvPr id="6" name="Text 2"/>
          <p:cNvSpPr txBox="1"/>
          <p:nvPr/>
        </p:nvSpPr>
        <p:spPr>
          <a:xfrm>
            <a:off x="369075" y="1630775"/>
            <a:ext cx="6724800" cy="64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Полярные области получают мало солнечного тепла, потому что лучи падают на поверхность Земли под очень малым углом. Поэтому даже в летние месяцы прогрев невелик и быстро сменяется похолоданием.
</a:t>
            </a:r>
            <a:endParaRPr lang="en-US" sz="986" dirty="0"/>
          </a:p>
        </p:txBody>
      </p:sp>
      <p:sp>
        <p:nvSpPr>
          <p:cNvPr id="7" name="Text 3"/>
          <p:cNvSpPr txBox="1"/>
          <p:nvPr/>
        </p:nvSpPr>
        <p:spPr>
          <a:xfrm>
            <a:off x="369075" y="2626243"/>
            <a:ext cx="6724800" cy="64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Зимой здесь бывает полярная ночь, а летом — полярный день. Из-за этого сильно меняются условия освещения, но общая картина холодного климата сохраняется большую часть года.
</a:t>
            </a:r>
            <a:endParaRPr lang="en-US" sz="986" dirty="0"/>
          </a:p>
        </p:txBody>
      </p:sp>
      <p:sp>
        <p:nvSpPr>
          <p:cNvPr id="8" name="Text 4"/>
          <p:cNvSpPr txBox="1"/>
          <p:nvPr/>
        </p:nvSpPr>
        <p:spPr>
          <a:xfrm>
            <a:off x="377326" y="3621699"/>
            <a:ext cx="6724800" cy="64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Осадков немного, однако снег и лёд почти не тают: низкие температуры и слабое испарение удерживают ледяной покров. В результате большая часть территории остаётся покрытой льдом длительное время.
</a:t>
            </a:r>
            <a:endParaRPr lang="en-US" sz="986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9920" y="75"/>
            <a:ext cx="3651684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61600" y="258900"/>
            <a:ext cx="47112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Океаны и течения в жизни побережий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497925" y="2078775"/>
            <a:ext cx="3940200" cy="114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Океаны смягчают климат побережий: летом море удерживает прохладу, а зимой помогает не так сильно остывать воздуху. Поэтому рядом с водой обычно меньше резких перепадов температуры.
</a:t>
            </a:r>
            <a:endParaRPr lang="en-US" sz="1086" dirty="0"/>
          </a:p>
        </p:txBody>
      </p:sp>
      <p:sp>
        <p:nvSpPr>
          <p:cNvPr id="8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9" name="Text 3"/>
          <p:cNvSpPr txBox="1"/>
          <p:nvPr/>
        </p:nvSpPr>
        <p:spPr>
          <a:xfrm>
            <a:off x="497925" y="3334675"/>
            <a:ext cx="3940200" cy="114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Тёплые течения повышают температуру воздуха, а холодные понижают её и нередко уменьшают количество осадков. Например, влияние Гольфстрима связано с более мягкими условиями в Западной Европе.
</a:t>
            </a:r>
            <a:endParaRPr lang="en-US" sz="1086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550" y="1481446"/>
            <a:ext cx="8612400" cy="314390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528950"/>
            <a:ext cx="86124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деятельность человека усиливает изменение климата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980525"/>
            <a:ext cx="86124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Ключевая логика процесса: рост парниковых газов → удержание тепла → потепление и изменения осадков.
</a:t>
            </a:r>
            <a:endParaRPr lang="en-US" sz="1112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1104" y="1765975"/>
            <a:ext cx="4405200" cy="180094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13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Приборы для наблюдения за погодой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5315525" y="1507000"/>
            <a:ext cx="35628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Метеонаблюдения фиксируют ключевые величины, чтобы описывать текущую погоду и помогать составлять прогноз.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5315525" y="2878300"/>
            <a:ext cx="35628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Комбинация приборов позволяет одновременно отслеживать температуру, влажность, ветер и давление — это основа для анализа и прогноза погоды.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461115" y="4159049"/>
            <a:ext cx="44052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географии и базовый курс метеорологии (типовой перечень приборов).
</a:t>
            </a:r>
            <a:endParaRPr lang="en-US" sz="822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78516" y="1258100"/>
            <a:ext cx="4403775" cy="2816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13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температуры воздуха за последние десятилетия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5825" y="1487550"/>
            <a:ext cx="35892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Тренд на графике отражает общее потепление: кроме среднего значения, отмечаются годы с более выраженными жаркими периодами и сокращение площади некоторых ледников.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265825" y="2858837"/>
            <a:ext cx="35892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парниковых газов усиливает удержание тепла, поэтому наблюдаемое потепление согласуется с общей тенденцией изменения климата за последние десятилетия.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4277815" y="4159049"/>
            <a:ext cx="44052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Наблюдения метеослужб и климатических программ (обобщение по данным конца XX — XXI века).
</a:t>
            </a:r>
            <a:endParaRPr lang="en-US" sz="745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8200" y="1242412"/>
            <a:ext cx="297900" cy="297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12739" y="1253095"/>
            <a:ext cx="311100" cy="27653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1600" y="2978847"/>
            <a:ext cx="311100" cy="24888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12739" y="2965020"/>
            <a:ext cx="311100" cy="27653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70489" y="1242412"/>
            <a:ext cx="297900" cy="2979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61600" y="528950"/>
            <a:ext cx="8620800" cy="54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климат влияет на жизнь людей
</a:t>
            </a:r>
            <a:endParaRPr lang="en-US" sz="2012" dirty="0"/>
          </a:p>
        </p:txBody>
      </p:sp>
      <p:sp>
        <p:nvSpPr>
          <p:cNvPr id="9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261600" y="1657300"/>
            <a:ext cx="2518500" cy="11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Одежда и привычки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жарком и сухом климате выбирают лёгкую одежду и чаще охлаждаются водой. В холодных условиях нужны тёплые вещи и защитная обувь, чтобы сохранять тепло и безопасность.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3312750" y="1657300"/>
            <a:ext cx="2518500" cy="11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Жильё и комфорт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районах с сильным солнцем дома защищают от перегрева: используют затенение и материалы, снижающие нагрев. В холодных регионах важны теплоизоляция и отопление.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261600" y="3369225"/>
            <a:ext cx="2518500" cy="11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 и дороги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Погода и сезонность влияют на движение транспорта. На морозе и при гололёде требуются меры безопасности, а при жаре — контроль состояния покрытия и техники, чтобы избежать повреждений.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3312750" y="3369225"/>
            <a:ext cx="2518500" cy="11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Риски при изменении климата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Потепление повышает риск засух, лесных пожаров, наводнений и сильных штормов. Поэтому растёт потребность в планировании защиты, готовности служб и устойчивых инфраструктурных решениях.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6363900" y="1657300"/>
            <a:ext cx="2518500" cy="11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Сельское хозяйство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 определяет сроки посевов и выбор культур: где влаги достаточно, растёт разнообразие. При засухах приходится изменять режим полива и подбирать сорта, устойчивые к дефициту воды.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1100350"/>
            <a:ext cx="61554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Атмосфера и климат: как они связаны и почему это важно
</a:t>
            </a:r>
            <a:endParaRPr lang="en-US" sz="24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2615925"/>
            <a:ext cx="4551300" cy="11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Атмосфера защищает Землю и делает возможной жизнь. Климат зависит от солнечного тепла, воды, ветров, океанов и рельефа. На планете есть пояса с разными температурами и осадками, а влияние человека уже меняет климат, поэтому важно беречь природу и атмосферу.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2026-05-13T00:02:54Z</dcterms:created>
  <dcterms:modified xsi:type="dcterms:W3CDTF">2026-05-13T00:02:54Z</dcterms:modified>
</cp:coreProperties>
</file>