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Морфологический разбор частицы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Поймём, как частицы меняют смысл высказывания.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среди частей речи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относятся к служебным словам: они не называют предметы и действия, но помогают точно передать вопрос, сомнение, отрицание, побуждение и другие оттенки смысла.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6296" y="1580032"/>
            <a:ext cx="449100" cy="449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46285" y="2416495"/>
            <a:ext cx="449100" cy="449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46285" y="3252959"/>
            <a:ext cx="449100" cy="4491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46285" y="4089402"/>
            <a:ext cx="449100" cy="4491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частицы
</a:t>
            </a:r>
            <a:endParaRPr lang="en-US" sz="2400" dirty="0"/>
          </a:p>
        </p:txBody>
      </p:sp>
      <p:sp>
        <p:nvSpPr>
          <p:cNvPr id="1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3070392" y="1509076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Служебная роль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не называет предмет, признак или действие, а только уточняет или изменяет смысл высказывания, помогая выразить отношение говорящего к сообщению.
</a:t>
            </a:r>
            <a:endParaRPr lang="en-US" sz="800" dirty="0"/>
          </a:p>
        </p:txBody>
      </p:sp>
      <p:sp>
        <p:nvSpPr>
          <p:cNvPr id="17" name="Text 3"/>
          <p:cNvSpPr txBox="1"/>
          <p:nvPr/>
        </p:nvSpPr>
        <p:spPr>
          <a:xfrm>
            <a:off x="3070381" y="2345535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собственного значения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отличие от самостоятельных частей речи, частица не обозначает конкретный объект или действие. Её значение проявляется только в предложении и в контексте.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070381" y="3181993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Неизменяемость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не изменяются по родам, числам, падежам и лицам. У них нет формы склонения или спряжения, поэтому при разборе это обязательно отмечают.
</a:t>
            </a:r>
            <a:endParaRPr lang="en-US" sz="800" dirty="0"/>
          </a:p>
        </p:txBody>
      </p:sp>
      <p:sp>
        <p:nvSpPr>
          <p:cNvPr id="19" name="Text 5"/>
          <p:cNvSpPr txBox="1"/>
          <p:nvPr/>
        </p:nvSpPr>
        <p:spPr>
          <a:xfrm>
            <a:off x="3070381" y="4018437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Оттенки смысла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помогают передать удивление, сомнение, уверенность, ограничение, отрицание или просьбу. Именно поэтому они так важны для точного понимания речи и текста.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1198513"/>
            <a:ext cx="8244000" cy="186702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Разряды частиц по значению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удобно группировать по тому, какой смысл они добавляют к предложению.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 частицы определяется не формой, а смыслом, который она вносит в предложение.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450025" y="449800"/>
            <a:ext cx="36531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Формообразующие частицы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810775" y="2812175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Побуждение и разрешение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пусть, пускай и давай передают призыв к действию, совет или разрешение: пусть читает, давай начнём, пускай повторит. Они придают речи живую интонацию.
</a:t>
            </a:r>
            <a:endParaRPr lang="en-US" sz="997" dirty="0"/>
          </a:p>
        </p:txBody>
      </p:sp>
      <p:sp>
        <p:nvSpPr>
          <p:cNvPr id="9" name="Text 3"/>
          <p:cNvSpPr txBox="1"/>
          <p:nvPr/>
        </p:nvSpPr>
        <p:spPr>
          <a:xfrm>
            <a:off x="810775" y="3887700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предложением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частицы особенно важны в предложениях с просьбой, условием или советом. Они не называют действие, а помогают изменить его форму и оттенок смысла.
</a:t>
            </a:r>
            <a:endParaRPr lang="en-US" sz="997" dirty="0"/>
          </a:p>
        </p:txBody>
      </p:sp>
      <p:sp>
        <p:nvSpPr>
          <p:cNvPr id="10" name="Text 4"/>
          <p:cNvSpPr txBox="1"/>
          <p:nvPr/>
        </p:nvSpPr>
        <p:spPr>
          <a:xfrm>
            <a:off x="810775" y="1736650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«бы»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 бы помогает образовать форму со значением условности, желательности или предположения: сделал бы, пришёл бы, помог бы. Она часто встречается в вежливых и мягких высказываниях.
</a:t>
            </a:r>
            <a:endParaRPr lang="en-US" sz="99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частицы не и ни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50025" y="1769575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отрицание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не прямо отрицает действие, признак или состояние: не пишет, не высокий, не пришёл. Она помогает быстро показать отсутствие признака или действия.
</a:t>
            </a:r>
            <a:endParaRPr lang="en-US" sz="1014" dirty="0"/>
          </a:p>
        </p:txBody>
      </p:sp>
      <p:sp>
        <p:nvSpPr>
          <p:cNvPr id="11" name="Text 3"/>
          <p:cNvSpPr txBox="1"/>
          <p:nvPr/>
        </p:nvSpPr>
        <p:spPr>
          <a:xfrm>
            <a:off x="450025" y="2516358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отрицания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ни часто усиливает отрицание и делает его более выразительным: ни разу, ни один, ни слова. В таких сочетаниях значение становится более категоричным.
</a:t>
            </a:r>
            <a:endParaRPr lang="en-US" sz="1014" dirty="0"/>
          </a:p>
        </p:txBody>
      </p:sp>
      <p:sp>
        <p:nvSpPr>
          <p:cNvPr id="12" name="Text 4"/>
          <p:cNvSpPr txBox="1"/>
          <p:nvPr/>
        </p:nvSpPr>
        <p:spPr>
          <a:xfrm>
            <a:off x="450025" y="3263142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выражения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устойчивых оборотах ни употребляется как привычная часть выражения. Такие примеры важно запоминать целиком, потому что смысл определяется сочетанием слов.
</a:t>
            </a:r>
            <a:endParaRPr lang="en-US" sz="1014" dirty="0"/>
          </a:p>
        </p:txBody>
      </p:sp>
      <p:sp>
        <p:nvSpPr>
          <p:cNvPr id="13" name="Text 5"/>
          <p:cNvSpPr txBox="1"/>
          <p:nvPr/>
        </p:nvSpPr>
        <p:spPr>
          <a:xfrm>
            <a:off x="450025" y="4009944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конструкции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повторяющихся конструкциях частица ни помогает передать полное отсутствие исключений: ни мама, ни папа, ни брат не пришли. Она усиливает общее отрицание.
</a:t>
            </a:r>
            <a:endParaRPr lang="en-US" sz="101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701245"/>
            <a:ext cx="2747700" cy="19910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793" y="2701137"/>
            <a:ext cx="2748000" cy="1991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5896" y="2701137"/>
            <a:ext cx="2748000" cy="199122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и указание в речи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96200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речь превращается в 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Вопросительные частицы помогают сделать высказывание вопросом или передать сомнение. В короткой фразе они сразу задают нужную интонацию и подсказывают, что говорящий не уверен в ответе.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44393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указывают на предмет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Указательные частицы выделяют предмет, лицо или место и делают их заметнее для слушателя. Они работают как речевой жест: «посмотри сюда», «именно это», «вот он».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092496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на схеме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иллюстрации удобно показать стрелками, как частица влияет на предложение. Тогда сразу видно, что одно короткое слово может изменить интонацию, внимание и смысл всей фразы.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частицы изменяют смысл предложения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одно маленькое слово может полностью изменить интонацию: сделать фразу вопросом, просьбой или резким отрицанием.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примерах чаще встречаются вопросительные, отрицательные и усилительные частицы, потому что они особенно активно работают в диалогах.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учебные примеры по теме «Частица»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 частицу от похожих слов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86488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смысла
</a:t>
            </a:r>
            <a:pPr algn="l" indent="0" marL="0">
              <a:lnSpc>
                <a:spcPct val="115000"/>
              </a:lnSpc>
              <a:buNone/>
            </a:pPr>
            <a:r>
              <a:rPr lang="en-US" sz="4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посмотри, добавляет ли слово только оттенок значения. Если без него предложение остаётся грамматически правильным, а меняется лишь интонация или смысловой акцент, это признак частицы.
</a:t>
            </a:r>
            <a:endParaRPr lang="en-US" sz="933" dirty="0"/>
          </a:p>
        </p:txBody>
      </p:sp>
      <p:sp>
        <p:nvSpPr>
          <p:cNvPr id="11" name="Text 3"/>
          <p:cNvSpPr txBox="1"/>
          <p:nvPr/>
        </p:nvSpPr>
        <p:spPr>
          <a:xfrm>
            <a:off x="2674427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Отличие от союза
</a:t>
            </a:r>
            <a:pPr algn="l" indent="0" marL="0">
              <a:lnSpc>
                <a:spcPct val="115000"/>
              </a:lnSpc>
              <a:buNone/>
            </a:pPr>
            <a:r>
              <a:rPr lang="en-US" sz="5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соединяет слова, части предложения или предложения. Частица этого не делает: она не связывает части речи, а только уточняет, усиливает или ограничивает смысл сказанного.
</a:t>
            </a:r>
            <a:endParaRPr lang="en-US" sz="1032" dirty="0"/>
          </a:p>
        </p:txBody>
      </p:sp>
      <p:sp>
        <p:nvSpPr>
          <p:cNvPr id="12" name="Text 4"/>
          <p:cNvSpPr txBox="1"/>
          <p:nvPr/>
        </p:nvSpPr>
        <p:spPr>
          <a:xfrm>
            <a:off x="4762369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Отличие от предлога
</a:t>
            </a:r>
            <a:pPr algn="l" indent="0" marL="0">
              <a:lnSpc>
                <a:spcPct val="115000"/>
              </a:lnSpc>
              <a:buNone/>
            </a:pPr>
            <a:r>
              <a:rPr lang="en-US" sz="5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показывает отношение слов и помогает выражать падежную связь: в доме, на столе, под партой. Частица такой связи не выражает и не управляет формой слова.
</a:t>
            </a:r>
            <a:endParaRPr lang="en-US" sz="1037" dirty="0"/>
          </a:p>
        </p:txBody>
      </p:sp>
      <p:sp>
        <p:nvSpPr>
          <p:cNvPr id="13" name="Text 5"/>
          <p:cNvSpPr txBox="1"/>
          <p:nvPr/>
        </p:nvSpPr>
        <p:spPr>
          <a:xfrm>
            <a:off x="6850308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5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ошибиться, убери слово из предложения. Если исчезает только дополнительный оттенок смысла, а основная структура не нарушается, перед тобой, скорее всего, частица.
</a:t>
            </a:r>
            <a:endParaRPr lang="en-US" sz="102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выполнять морфологический разбор частицы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действий при анализе служебного слова в предложении.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450025" y="449800"/>
            <a:ext cx="36531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признаки частицы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810775" y="2812175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Неизменяемость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не изменяется по числам, родам, падежам и лицам. В любой форме предложения она сохраняет один и тот же вид, поэтому у неё нет изменяемых грамматических признаков.
</a:t>
            </a:r>
            <a:endParaRPr lang="en-US" sz="997" dirty="0"/>
          </a:p>
        </p:txBody>
      </p:sp>
      <p:sp>
        <p:nvSpPr>
          <p:cNvPr id="9" name="Text 3"/>
          <p:cNvSpPr txBox="1"/>
          <p:nvPr/>
        </p:nvSpPr>
        <p:spPr>
          <a:xfrm>
            <a:off x="810775" y="3887700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для разбора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морфологическом разборе сначала называют часть речи, затем определяют разряд и значение. Эти данные позволяют точно описать частицу и не смешать её с другими служебными словами.
</a:t>
            </a:r>
            <a:endParaRPr lang="en-US" sz="997" dirty="0"/>
          </a:p>
        </p:txBody>
      </p:sp>
      <p:sp>
        <p:nvSpPr>
          <p:cNvPr id="10" name="Text 4"/>
          <p:cNvSpPr txBox="1"/>
          <p:nvPr/>
        </p:nvSpPr>
        <p:spPr>
          <a:xfrm>
            <a:off x="810775" y="1736650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 по значению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постоянный признак частицы — её разряд. Именно он показывает, какую смысловую добавку вносит слово: вопрос, отрицание, усиление, выделение, побуждение или условность.
</a:t>
            </a:r>
            <a:endParaRPr lang="en-US" sz="99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1085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 частицы нет непостоянных признаков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500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Слово в речи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используется как служебное слово и не называет предмет, признак или действие. Поэтому у неё нет тех грамматических форм, которые изменяются у самостоятельных частей речи.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3644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Проверка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частицы нельзя определить склонение, спряжение, число или степень сравнения. Она сохраняет один и тот же вид в разных предложениях и не получает новых окончаний.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62788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Вывод разбора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непостоянных признаков — важный результат анализа. Это значит, что при разборе нужно обращать внимание не на форму, а на значение и роль частицы в высказывании.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153" y="1821875"/>
            <a:ext cx="397500" cy="39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82951" y="1821875"/>
            <a:ext cx="397500" cy="39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7752" y="1821875"/>
            <a:ext cx="397500" cy="397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72552" y="1821875"/>
            <a:ext cx="397500" cy="397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2" name="Text 1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частицы в предложении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588134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мысли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может сделать высказывание более выразительным и заметным. Она выделяет важное слово, усиливает признак или действие и помогает передать интонацию говорящего.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2682943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Сомнение и 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вопросительных предложениях частицы помогают оформить вопрос или показать неуверенность. Благодаря им речь звучит естественно и точнее передаёт отношение говорящего к ответу.
</a:t>
            </a:r>
            <a:endParaRPr lang="en-US" sz="800" dirty="0"/>
          </a:p>
        </p:txBody>
      </p:sp>
      <p:sp>
        <p:nvSpPr>
          <p:cNvPr id="15" name="Text 4"/>
          <p:cNvSpPr txBox="1"/>
          <p:nvPr/>
        </p:nvSpPr>
        <p:spPr>
          <a:xfrm>
            <a:off x="4777735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не и ни создают отрицательный смысл. Они могут прямо отрицать действие или усиливать отрицание, делая сообщение более точным и строгим.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6872538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Побуждение к действию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могут выражать просьбу, совет, разрешение или призыв. В таких случаях они смягчают тон речи и делают обращение вежливым и понятным.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2128696"/>
            <a:ext cx="4122000" cy="116385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Образцы морфологического разбора частиц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540727" y="1697375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показаны короткие образцы разбора самых частых частиц. В каждом примере важно назвать разряд и определить, какой смысловой оттенок вносит слово в предложение.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540725" y="2776222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 частицы определяется по смыслу, который она добавляет. Морфологический разбор строится на двух опорах: названии разряда и его роли в предложении.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языка, учебные примеры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0013" y="449800"/>
            <a:ext cx="8244000" cy="5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разборе частицы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2568194" y="212070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с союзом
</a:t>
            </a:r>
            <a:pPr algn="l" indent="0" marL="0">
              <a:lnSpc>
                <a:spcPct val="115000"/>
              </a:lnSpc>
              <a:buNone/>
            </a:pPr>
            <a:r>
              <a:rPr lang="en-US" sz="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Частицу бы иногда принимают за союз или самостоятельное слово. На деле она не соединяет части предложения, а лишь добавляет оттенок условности, желания или предположения.
</a:t>
            </a:r>
            <a:endParaRPr lang="en-US" sz="1134" dirty="0"/>
          </a:p>
        </p:txBody>
      </p:sp>
      <p:sp>
        <p:nvSpPr>
          <p:cNvPr id="10" name="Text 3"/>
          <p:cNvSpPr txBox="1"/>
          <p:nvPr/>
        </p:nvSpPr>
        <p:spPr>
          <a:xfrm>
            <a:off x="4686356" y="212070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Лишние грамматические признаки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частицы нельзя определять род, число, падеж, лицо или время. Такие признаки относятся к изменяемым словам, а частица всегда остаётся служебной и неизменяемой.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804525" y="212070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Неверная роль в предложении
</a:t>
            </a:r>
            <a:pPr algn="l" indent="0" marL="0">
              <a:lnSpc>
                <a:spcPct val="115000"/>
              </a:lnSpc>
              <a:buNone/>
            </a:pPr>
            <a:r>
              <a:rPr lang="en-US" sz="5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 — искать у частицы синтаксическую роль как у членов предложения. Правильнее указать, какой смысл она выражает: вопрос, отрицание, усиление или побуждение.
</a:t>
            </a:r>
            <a:endParaRPr lang="en-US" sz="1097" dirty="0"/>
          </a:p>
        </p:txBody>
      </p:sp>
      <p:sp>
        <p:nvSpPr>
          <p:cNvPr id="12" name="Text 5"/>
          <p:cNvSpPr txBox="1"/>
          <p:nvPr/>
        </p:nvSpPr>
        <p:spPr>
          <a:xfrm>
            <a:off x="450025" y="212070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 приставкой
</a:t>
            </a:r>
            <a:pPr algn="l" indent="0" marL="0">
              <a:lnSpc>
                <a:spcPct val="115000"/>
              </a:lnSpc>
              <a:buNone/>
            </a:pPr>
            <a:r>
              <a:rPr lang="en-US" sz="6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Частицу не легко спутать с приставкой не- в составе слова. В сочетании не был это отдельное слово, а в слове нелепый оно входит в состав корня или приставки.
</a:t>
            </a:r>
            <a:endParaRPr lang="en-US" sz="126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300" y="1351787"/>
            <a:ext cx="4121700" cy="1110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700" y="2466199"/>
            <a:ext cx="4122300" cy="111108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700" y="3580665"/>
            <a:ext cx="4122300" cy="11110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запомнить основные разряды частиц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55250" y="1516450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Собери разряды в цветные группы
</a:t>
            </a:r>
            <a:pPr algn="l" indent="0" marL="0">
              <a:lnSpc>
                <a:spcPct val="115000"/>
              </a:lnSpc>
              <a:buNone/>
            </a:pPr>
            <a:r>
              <a:rPr lang="en-US" sz="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Представь, что каждая группа частиц — это свой цветной ящик. В одном лежат вопросительные слова, в другом — отрицательные, рядом — усилительные и выделительные. Когда слова сгруппированы по смыслу, их легче быстро найти и не перепутать на разборе.
</a:t>
            </a:r>
            <a:endParaRPr lang="en-US" sz="872" dirty="0"/>
          </a:p>
        </p:txBody>
      </p:sp>
      <p:sp>
        <p:nvSpPr>
          <p:cNvPr id="11" name="Text 3"/>
          <p:cNvSpPr txBox="1"/>
          <p:nvPr/>
        </p:nvSpPr>
        <p:spPr>
          <a:xfrm>
            <a:off x="455250" y="2630889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формула для повторения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проговаривать пары и тройки слов вслух: ли — разве — неужели, не — ни, даже — же — именно. Такая короткая цепочка помогает запомнить не только сами частицы, но и их значение в предложении.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55250" y="3745350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для проверки себя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рядом с частицей есть простой пример, попробуй определить её роль без подсказки: вопрос, отрицание, усиление, выделение или побуждение. После этого сверяй ответ со схемой — так материал запоминается быстрее и увереннее.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в разных типах предложений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учебные примеры употребления частиц и показывает, какие группы чаще встречаются в речи школьника.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Вопросительные и отрицательные частицы заметно преобладают, потому что они часто встречаются в диалогах, инструкциях и коротких высказываниях.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учебные примеры по теме «Морфологический разбор частицы»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418275" y="1925225"/>
            <a:ext cx="32757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коротких предложения помогают быстро проверить себя: нужно не форму, а значение слова. Именно по смысловому оттенку частица узнаётся в контексте.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1310544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2621216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примера достаточно, чтобы увидеть, как по смыслу определяется разряд частицы.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5418275" y="4461225"/>
            <a:ext cx="3275700" cy="2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школьного материала по теме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правильности морфологического разбора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анализе служебного слова в предложении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Морфологический разбор частицы: главное правило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3707950"/>
            <a:ext cx="41220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правильно разобрать частицу, нужно помнить три шага: определить служебное слово, назвать разряд по значению и объяснить его роль в предложении. Тогда анализ будет точным и понятным.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2026-05-28T09:32:36Z</dcterms:created>
  <dcterms:modified xsi:type="dcterms:W3CDTF">2026-05-28T09:32:36Z</dcterms:modified>
</cp:coreProperties>
</file>