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Reading for Discussion: «The Creations of Mankind» на уроке английского языка
</a:t>
            </a:r>
            <a:endParaRPr lang="en-US" sz="2312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том, как человеческие создания меняют жизнь, общество и природу.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для обсуждения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связывает личный опыт школьника с идеями о том, зачем люди создают новые вещи и какие последствия это приносит. Он помогает говорить о progress, benefit, risk и responsibility.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17325" y="3409576"/>
            <a:ext cx="21510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структура показывает путь от замысла к выводу и помогает понять авторскую позицию.
</a:t>
            </a:r>
            <a:endParaRPr lang="en-US" sz="873" dirty="0"/>
          </a:p>
        </p:txBody>
      </p:sp>
      <p:sp>
        <p:nvSpPr>
          <p:cNvPr id="5" name="Text 1"/>
          <p:cNvSpPr txBox="1"/>
          <p:nvPr/>
        </p:nvSpPr>
        <p:spPr>
          <a:xfrm>
            <a:off x="1704481" y="3829375"/>
            <a:ext cx="3150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текста для чтения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1369220" y="628297"/>
            <a:ext cx="38214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2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6293" dirty="0"/>
          </a:p>
        </p:txBody>
      </p:sp>
      <p:sp>
        <p:nvSpPr>
          <p:cNvPr id="7" name="Text 3"/>
          <p:cNvSpPr txBox="1"/>
          <p:nvPr/>
        </p:nvSpPr>
        <p:spPr>
          <a:xfrm>
            <a:off x="1369225" y="1898350"/>
            <a:ext cx="3821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шага помогает увидеть, как идея превращается в результат.
</a:t>
            </a:r>
            <a:endParaRPr lang="en-US" sz="2098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573" y="222600"/>
            <a:ext cx="4638654" cy="469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856475" y="270000"/>
            <a:ext cx="4017600" cy="10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ручного труда к современным технологиям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5094800" y="1481550"/>
            <a:ext cx="37932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Ремесло и опыт
</a:t>
            </a:r>
            <a:pPr algn="l" indent="0" marL="0">
              <a:lnSpc>
                <a:spcPct val="115000"/>
              </a:lnSpc>
              <a:buNone/>
            </a:pPr>
            <a:r>
              <a:rPr lang="en-US" sz="2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Ручной труд показывает, с чего начинается человеческое творчество: с умения, терпения и внимательности. Такие вещи, как одежда или мебель, делают жизнь удобной и знакомят с ценностью мастерства.
</a:t>
            </a:r>
            <a:endParaRPr lang="en-US" sz="1028" dirty="0"/>
          </a:p>
        </p:txBody>
      </p:sp>
      <p:sp>
        <p:nvSpPr>
          <p:cNvPr id="13" name="Text 3"/>
          <p:cNvSpPr txBox="1"/>
          <p:nvPr/>
        </p:nvSpPr>
        <p:spPr>
          <a:xfrm>
            <a:off x="5094800" y="2170616"/>
            <a:ext cx="37932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Инженерная мысль
</a:t>
            </a:r>
            <a:pPr algn="l" indent="0" marL="0">
              <a:lnSpc>
                <a:spcPct val="115000"/>
              </a:lnSpc>
              <a:buNone/>
            </a:pPr>
            <a:r>
              <a:rPr lang="en-US" sz="2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Инженерия соединяет знание и практику. Мосты, здания и транспорт появляются тогда, когда людям нужно решить конкретную задачу и сделать повседневную жизнь безопаснее, быстрее и организованнее.
</a:t>
            </a:r>
            <a:endParaRPr lang="en-US" sz="1022" dirty="0"/>
          </a:p>
        </p:txBody>
      </p:sp>
      <p:sp>
        <p:nvSpPr>
          <p:cNvPr id="14" name="Text 4"/>
          <p:cNvSpPr txBox="1"/>
          <p:nvPr/>
        </p:nvSpPr>
        <p:spPr>
          <a:xfrm>
            <a:off x="5094800" y="2859683"/>
            <a:ext cx="37932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в действии
</a:t>
            </a:r>
            <a:pPr algn="l" indent="0" marL="0">
              <a:lnSpc>
                <a:spcPct val="115000"/>
              </a:lnSpc>
              <a:buNone/>
            </a:pPr>
            <a:r>
              <a:rPr lang="en-US" sz="2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Лаборатории и исследования напоминают, что многие открытия рождаются из наблюдения и проверки. Научные идеи постепенно превращаются в технологии, которые помогают в учёбе, медицине и быту.
</a:t>
            </a:r>
            <a:endParaRPr lang="en-US" sz="960" dirty="0"/>
          </a:p>
        </p:txBody>
      </p:sp>
      <p:sp>
        <p:nvSpPr>
          <p:cNvPr id="15" name="Text 5"/>
          <p:cNvSpPr txBox="1"/>
          <p:nvPr/>
        </p:nvSpPr>
        <p:spPr>
          <a:xfrm>
            <a:off x="5094800" y="3548751"/>
            <a:ext cx="37932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Цифровой мир
</a:t>
            </a:r>
            <a:pPr algn="l" indent="0" marL="0">
              <a:lnSpc>
                <a:spcPct val="115000"/>
              </a:lnSpc>
              <a:buNone/>
            </a:pPr>
            <a:r>
              <a:rPr lang="en-US" sz="2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Компьютеры и умные устройства стали привычной частью жизни школьника. Они ускоряют поиск информации, общение и обучение, но одновременно требуют осторожного и ответственного использования.
</a:t>
            </a:r>
            <a:endParaRPr lang="en-US" sz="1011" dirty="0"/>
          </a:p>
        </p:txBody>
      </p:sp>
      <p:sp>
        <p:nvSpPr>
          <p:cNvPr id="16" name="Text 6"/>
          <p:cNvSpPr txBox="1"/>
          <p:nvPr/>
        </p:nvSpPr>
        <p:spPr>
          <a:xfrm>
            <a:off x="5094800" y="4237808"/>
            <a:ext cx="37932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возможностей
</a:t>
            </a:r>
            <a:pPr algn="l" indent="0" marL="0">
              <a:lnSpc>
                <a:spcPct val="115000"/>
              </a:lnSpc>
              <a:buNone/>
            </a:pPr>
            <a:r>
              <a:rPr lang="en-US" sz="2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простых инструментов к сложным изобретениям показывает развитие общества. Каждый новый этап расширяет человеческие возможности, но также усиливает ответственность за последствия.
</a:t>
            </a:r>
            <a:endParaRPr lang="en-US" sz="98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121415"/>
            <a:ext cx="4452300" cy="12571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Сферы человеческих созданий и их влияние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сферы помогают людям по-разному, но у каждой есть и сильные стороны, и возможные трудности.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создание решает проблему, но может породить новые вызовы для людей и среды.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Тематический материал урока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7562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Ценности, отражённые в тексте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94225" y="1211800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шаг
</a:t>
            </a:r>
            <a:pPr algn="l" indent="0" marL="0">
              <a:lnSpc>
                <a:spcPct val="115000"/>
              </a:lnSpc>
              <a:buNone/>
            </a:pPr>
            <a:r>
              <a:rPr lang="en-US" sz="5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достижения редко появляются сразу. Текст подчёркивает, что любой результат начинается с маленькой идеи, а затем требует времени, усилий и настойчивости, чтобы стать полезным для людей.
</a:t>
            </a:r>
            <a:endParaRPr lang="en-US" sz="1048" dirty="0"/>
          </a:p>
        </p:txBody>
      </p:sp>
      <p:sp>
        <p:nvSpPr>
          <p:cNvPr id="11" name="Text 3"/>
          <p:cNvSpPr txBox="1"/>
          <p:nvPr/>
        </p:nvSpPr>
        <p:spPr>
          <a:xfrm>
            <a:off x="494225" y="2151552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5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нового почти всегда связано с сотрудничеством. Разные люди приносят свои умения, опыт и взгляды, а вместе они быстрее находят удачное решение и избегают ошибок.
</a:t>
            </a:r>
            <a:endParaRPr lang="en-US" sz="1127" dirty="0"/>
          </a:p>
        </p:txBody>
      </p:sp>
      <p:sp>
        <p:nvSpPr>
          <p:cNvPr id="12" name="Text 4"/>
          <p:cNvSpPr txBox="1"/>
          <p:nvPr/>
        </p:nvSpPr>
        <p:spPr>
          <a:xfrm>
            <a:off x="494225" y="3091303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показывает, что талант и знания важны, но не менее важно думать о последствиях. Настоящее достижение должно помогать людям, а не создавать лишний вред.
</a:t>
            </a:r>
            <a:endParaRPr lang="en-US" sz="1191" dirty="0"/>
          </a:p>
        </p:txBody>
      </p:sp>
      <p:sp>
        <p:nvSpPr>
          <p:cNvPr id="13" name="Text 5"/>
          <p:cNvSpPr txBox="1"/>
          <p:nvPr/>
        </p:nvSpPr>
        <p:spPr>
          <a:xfrm>
            <a:off x="494225" y="4031051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 труду
</a:t>
            </a:r>
            <a:pPr algn="l" indent="0" marL="0">
              <a:lnSpc>
                <a:spcPct val="115000"/>
              </a:lnSpc>
              <a:buNone/>
            </a:pPr>
            <a:r>
              <a:rPr lang="en-US" sz="5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напоминает: любые вещи, здания и открытия заслуживают внимания, потому что за ними стоят труд, время и знания. Это учит бережному отношению к результатам человеческой работы.
</a:t>
            </a:r>
            <a:endParaRPr lang="en-US" sz="108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человеческие создания сильнее всего влияют на повседневную жизнь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влияние ощущается не только в крупных открытиях, но и в привычных вещах, которые окружают школьника каждый день.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Technology и everyday objects выглядят самыми заметными, а art и buildings сильнее влияют на память, чувства и культурную среду.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 обсуждения темы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построено рассуждение в тексте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9950" y="2081884"/>
            <a:ext cx="28062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Называется тема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автор обозначает общий вопрос: люди создают множество вещей и делают это по-разному. Так читатель сразу понимает, о чём будет дальнейшее рассуждение и на что нужно обратить внимание.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68856" y="2081871"/>
            <a:ext cx="28062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Приводятся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появляются конкретные примеры из повседневной жизни и культуры. Они помогают увидеть, как человеческие создания проявляются в быту, в городе, в науке и в искусстве.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67771" y="2081871"/>
            <a:ext cx="28062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Делается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автор подводит итог: creations matter because they make life more comfortable and push society forward, but they also require careful thought and responsibility.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создания: от идеи к результату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логике обсуждаемого текста: от проблемы к оценке последствий.
</a:t>
            </a:r>
            <a:endParaRPr lang="en-US" sz="11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689104"/>
            <a:ext cx="8604000" cy="23022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как создатель и исследователь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269950" y="1211924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 наблюдение
</a:t>
            </a:r>
            <a:pPr algn="l" indent="0" marL="0">
              <a:lnSpc>
                <a:spcPct val="115000"/>
              </a:lnSpc>
              <a:buNone/>
            </a:pPr>
            <a:r>
              <a:rPr lang="en-US" sz="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начинается не с готовой вещи, а с вопроса. Человек замечает проблему, присматривается к миру и пытается понять, что именно можно улучшить или сделать удобнее.
</a:t>
            </a:r>
            <a:endParaRPr lang="en-US" sz="1088" dirty="0"/>
          </a:p>
        </p:txBody>
      </p:sp>
      <p:sp>
        <p:nvSpPr>
          <p:cNvPr id="12" name="Text 3"/>
          <p:cNvSpPr txBox="1"/>
          <p:nvPr/>
        </p:nvSpPr>
        <p:spPr>
          <a:xfrm>
            <a:off x="2436616" y="1211913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и знания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идея стала реальностью, нужны умение, учеба и практика. В тексте человек показан не только как мечтатель, но и как тот, кто умеет работать и проверять свои решения.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03276" y="1211900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Совместный проект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открытия рождаются в группе. Ученики, инженеры или исследователи помогают друг другу, потому что разные знания и точки зрения делают результат сильнее и надёжнее.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69937" y="1211925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Ответственный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Создатель отвечает не только за сам предмет, но и за его последствия. Поэтому важно думать о безопасности, пользе и влиянии на людей и природу.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6788" y="1512284"/>
            <a:ext cx="463275" cy="617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56489" y="2126375"/>
            <a:ext cx="715800" cy="572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02151" y="1431983"/>
            <a:ext cx="715800" cy="5726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919795" y="2308192"/>
            <a:ext cx="694913" cy="617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673714" y="1409550"/>
            <a:ext cx="715800" cy="57264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по теме для чтения и обсуждения
</a:t>
            </a:r>
            <a:endParaRPr lang="en-US" sz="2212" dirty="0"/>
          </a:p>
        </p:txBody>
      </p:sp>
      <p:sp>
        <p:nvSpPr>
          <p:cNvPr id="15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257250" y="2704774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и изобретение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invention, creation, innovation и discovery помогают назвать новое открытие или предмет, созданный человеком. Они нужны, когда важно показать, с чего начинается прогресс и как рождается полезная задумка.
</a:t>
            </a:r>
            <a:endParaRPr lang="en-US" sz="907" dirty="0"/>
          </a:p>
        </p:txBody>
      </p:sp>
      <p:sp>
        <p:nvSpPr>
          <p:cNvPr id="17" name="Text 3"/>
          <p:cNvSpPr txBox="1"/>
          <p:nvPr/>
        </p:nvSpPr>
        <p:spPr>
          <a:xfrm>
            <a:off x="1983225" y="3408225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6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Прогресс и развитие
</a:t>
            </a:r>
            <a:pPr algn="ctr" indent="0" marL="0">
              <a:lnSpc>
                <a:spcPct val="115000"/>
              </a:lnSpc>
              <a:buNone/>
            </a:pPr>
            <a:r>
              <a:rPr lang="en-US" sz="6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progress, improvement и benefit показывает, что человеческие создания меняют жизнь к лучшему. Эти слова удобно использовать, когда нужно объяснить, чем новое решение помогает людям в школе, дома и в обществе.
</a:t>
            </a:r>
            <a:endParaRPr lang="en-US" sz="886" dirty="0"/>
          </a:p>
        </p:txBody>
      </p:sp>
      <p:sp>
        <p:nvSpPr>
          <p:cNvPr id="18" name="Text 4"/>
          <p:cNvSpPr txBox="1"/>
          <p:nvPr/>
        </p:nvSpPr>
        <p:spPr>
          <a:xfrm>
            <a:off x="3728850" y="2579501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3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и последствия
</a:t>
            </a:r>
            <a:pPr algn="ctr" indent="0" marL="0">
              <a:lnSpc>
                <a:spcPct val="115000"/>
              </a:lnSpc>
              <a:buNone/>
            </a:pPr>
            <a:r>
              <a:rPr lang="en-US" sz="6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responsibility, consequence и harmful to nature напоминают, что любое достижение имеет не только пользу, но и риск. Они помогают говорить о том, как важно оценивать результаты своих действий.
</a:t>
            </a:r>
            <a:endParaRPr lang="en-US" sz="893" dirty="0"/>
          </a:p>
        </p:txBody>
      </p:sp>
      <p:sp>
        <p:nvSpPr>
          <p:cNvPr id="19" name="Text 5"/>
          <p:cNvSpPr txBox="1"/>
          <p:nvPr/>
        </p:nvSpPr>
        <p:spPr>
          <a:xfrm>
            <a:off x="5436050" y="3617450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 мастерство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craftsmanship подчёркивает, что создание вещей требует умения, терпения и опыта. Через него легко связать ремёсла, искусство и труд многих людей, которые превращают идею в реальный результат.
</a:t>
            </a:r>
            <a:endParaRPr lang="en-US" sz="907" dirty="0"/>
          </a:p>
        </p:txBody>
      </p:sp>
      <p:sp>
        <p:nvSpPr>
          <p:cNvPr id="20" name="Text 6"/>
          <p:cNvSpPr txBox="1"/>
          <p:nvPr/>
        </p:nvSpPr>
        <p:spPr>
          <a:xfrm>
            <a:off x="7200425" y="2615324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 для ответа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because of this, as a result, on the one hand и in my opinion делают ответ логичным и ясным. С их помощью ученик может коротко сравнивать идеи и уверенно высказывать мнение.
</a:t>
            </a:r>
            <a:endParaRPr lang="en-US" sz="90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3750" y="1073232"/>
            <a:ext cx="7896500" cy="2229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и риски разных изобретений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878725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разные изобретения одновременно решают проблемы и могут создавать новые трудности.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93508" y="3878700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вещь может быть полезной, но требует разумного использования, контроля и ответственности.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379225"/>
            <a:ext cx="36489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human achievements and their consequences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меняет жизнь школьника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не точные данные, а учебную оценку того, какие сферы сильнее всего влияют на повседневную жизнь девятиклассника.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меняют жизнь общение и образование: именно они сильнее всего связаны с телефоном, интернетом и цифровыми платформами.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визуализация по теме чтения для обсуждения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573" y="222600"/>
            <a:ext cx="4638654" cy="469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856475" y="270000"/>
            <a:ext cx="4017600" cy="10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человеческих созданий в жизни девятиклассника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5094800" y="1481550"/>
            <a:ext cx="37932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учёба
</a:t>
            </a:r>
            <a:pPr algn="l" indent="0" marL="0">
              <a:lnSpc>
                <a:spcPct val="115000"/>
              </a:lnSpc>
              <a:buNone/>
            </a:pPr>
            <a:r>
              <a:rPr lang="en-US" sz="2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Учебники, тетради, ручки и школьное здание помогают учиться каждый день. Эти обычные вещи делают уроки понятнее, а организацию времени — более удобной и спокойной.
</a:t>
            </a:r>
            <a:endParaRPr lang="en-US" sz="1102" dirty="0"/>
          </a:p>
        </p:txBody>
      </p:sp>
      <p:sp>
        <p:nvSpPr>
          <p:cNvPr id="13" name="Text 3"/>
          <p:cNvSpPr txBox="1"/>
          <p:nvPr/>
        </p:nvSpPr>
        <p:spPr>
          <a:xfrm>
            <a:off x="5094800" y="2170616"/>
            <a:ext cx="37932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 информация
</a:t>
            </a:r>
            <a:pPr algn="l" indent="0" marL="0">
              <a:lnSpc>
                <a:spcPct val="115000"/>
              </a:lnSpc>
              <a:buNone/>
            </a:pPr>
            <a:r>
              <a:rPr lang="en-US" sz="2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Смартфон и интернет позволяют быстро узнавать новости, искать материалы и общаться с одноклассниками. Они экономят время, но требуют умения не отвлекаться и проверять источники.
</a:t>
            </a:r>
            <a:endParaRPr lang="en-US" sz="1086" dirty="0"/>
          </a:p>
        </p:txBody>
      </p:sp>
      <p:sp>
        <p:nvSpPr>
          <p:cNvPr id="14" name="Text 4"/>
          <p:cNvSpPr txBox="1"/>
          <p:nvPr/>
        </p:nvSpPr>
        <p:spPr>
          <a:xfrm>
            <a:off x="5094800" y="2859683"/>
            <a:ext cx="37932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 и 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2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Автобусы, метро и велосипеды помогают добираться до школы, секций и кружков. Благодаря транспорту город становится доступнее, хотя на улицах появляется больше шума и выхлопов.
</a:t>
            </a:r>
            <a:endParaRPr lang="en-US" sz="1096" dirty="0"/>
          </a:p>
        </p:txBody>
      </p:sp>
      <p:sp>
        <p:nvSpPr>
          <p:cNvPr id="15" name="Text 5"/>
          <p:cNvSpPr txBox="1"/>
          <p:nvPr/>
        </p:nvSpPr>
        <p:spPr>
          <a:xfrm>
            <a:off x="5094800" y="3548751"/>
            <a:ext cx="37932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 безопасность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Электрический свет, бытовая техника и спортивное оборудование делают дом, школу и занятия после уроков удобнее. Такие создания часто остаются незаметными, но они сильно влияют на привычный распорядок.
</a:t>
            </a:r>
            <a:endParaRPr lang="en-US" sz="966" dirty="0"/>
          </a:p>
        </p:txBody>
      </p:sp>
      <p:sp>
        <p:nvSpPr>
          <p:cNvPr id="16" name="Text 6"/>
          <p:cNvSpPr txBox="1"/>
          <p:nvPr/>
        </p:nvSpPr>
        <p:spPr>
          <a:xfrm>
            <a:off x="5094800" y="4237808"/>
            <a:ext cx="37932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для жизни
</a:t>
            </a:r>
            <a:pPr algn="l" indent="0" marL="0">
              <a:lnSpc>
                <a:spcPct val="115000"/>
              </a:lnSpc>
              <a:buNone/>
            </a:pPr>
            <a:r>
              <a:rPr lang="en-US" sz="2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здания, спортзал и библиотека создают место, где можно учиться, читать и работать в группе. Они показывают, что человеческие создания формируют не только вещи, но и среду вокруг нас.
</a:t>
            </a:r>
            <a:endParaRPr lang="en-US" sz="99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025" y="1035882"/>
            <a:ext cx="3831300" cy="22523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1100" y="1037134"/>
            <a:ext cx="3945000" cy="22498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848825" y="3496450"/>
            <a:ext cx="33189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Картина, которая говорит без слов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музее ребёнок останавливается перед старой картиной и замечает, что она передаёт настроение целой эпохи. Цвета, лица и детали рассказывают о жизни людей лучше длинного объяснения. Искусство сохраняет память и помогает почувствовать время.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64150" y="3496450"/>
            <a:ext cx="33189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и сцена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Открывая книгу или садясь в театре, человек встречает чужие мысли, страхи и надежды. История на страницах или на сцене не только развлекает, но и учит понимать других. Поэтому художественные произведения становятся частью культуры и личного опыта.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как важная форма человеческого творчества
</a:t>
            </a:r>
            <a:endParaRPr lang="en-US" sz="2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обсуждения текста на уроке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построить ответ на основе текста о человеческих созданиях.
</a:t>
            </a:r>
            <a:endParaRPr lang="en-US" sz="11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для анализа и аргументации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7552" y="1710300"/>
            <a:ext cx="2070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важнее всего?
</a:t>
            </a:r>
            <a:pPr algn="l" indent="0" marL="0">
              <a:lnSpc>
                <a:spcPct val="115000"/>
              </a:lnSpc>
              <a:buNone/>
            </a:pPr>
            <a:r>
              <a:rPr lang="en-US" sz="4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человеческие создания приносят людям наибольшую пользу: практические вещи, технологии, искусство или социальные системы? Ответ стоит объяснить примерами из текста и жизни школьника.
</a:t>
            </a:r>
            <a:endParaRPr lang="en-US" sz="1193" dirty="0"/>
          </a:p>
        </p:txBody>
      </p:sp>
      <p:sp>
        <p:nvSpPr>
          <p:cNvPr id="11" name="Text 3"/>
          <p:cNvSpPr txBox="1"/>
          <p:nvPr/>
        </p:nvSpPr>
        <p:spPr>
          <a:xfrm>
            <a:off x="2458308" y="1710311"/>
            <a:ext cx="2070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нужна ответственность?
</a:t>
            </a:r>
            <a:pPr algn="l" indent="0" marL="0">
              <a:lnSpc>
                <a:spcPct val="115000"/>
              </a:lnSpc>
              <a:buNone/>
            </a:pPr>
            <a:r>
              <a:rPr lang="en-US" sz="4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любое изобретение требует осторожного использования? Здесь важно показать, что польза не отменяет риски, а прогресс становится ценным только тогда, когда он не вредит людям и природе.
</a:t>
            </a:r>
            <a:endParaRPr lang="en-US" sz="1058" dirty="0"/>
          </a:p>
        </p:txBody>
      </p:sp>
      <p:sp>
        <p:nvSpPr>
          <p:cNvPr id="12" name="Text 4"/>
          <p:cNvSpPr txBox="1"/>
          <p:nvPr/>
        </p:nvSpPr>
        <p:spPr>
          <a:xfrm>
            <a:off x="4639064" y="1710311"/>
            <a:ext cx="2070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Технология или искусство?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влияет на мир: технология или искусство? Можно сравнить их роль в повседневной жизни, в чувствах людей и в том, как они запоминают события и идеи.
</a:t>
            </a:r>
            <a:endParaRPr lang="en-US" sz="1184" dirty="0"/>
          </a:p>
        </p:txBody>
      </p:sp>
      <p:sp>
        <p:nvSpPr>
          <p:cNvPr id="13" name="Text 5"/>
          <p:cNvSpPr txBox="1"/>
          <p:nvPr/>
        </p:nvSpPr>
        <p:spPr>
          <a:xfrm>
            <a:off x="6819831" y="1710311"/>
            <a:ext cx="2070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Полезное и ценное
</a:t>
            </a:r>
            <a:pPr algn="l" indent="0" marL="0">
              <a:lnSpc>
                <a:spcPct val="115000"/>
              </a:lnSpc>
              <a:buNone/>
            </a:pPr>
            <a:r>
              <a:rPr lang="en-US" sz="4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полезная вещь отличается от действительно ценной? Иногда предмет помогает сразу, а иногда его значение связано с памятью, культурой или вдохновением, которое он оставляет.
</a:t>
            </a:r>
            <a:endParaRPr lang="en-US" sz="119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121415"/>
            <a:ext cx="4452300" cy="12571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типов человеческих созданий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разные виды созданий служат разным человеческим потребностям.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Полезность создания зависит от его задачи: одни вещи помогают сразу, другие меняют мышление, культуру или правила жизни.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human creations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пользы и ответственности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влияние создания, тем внимательнее должны быть правила его использования. Это особенно заметно в технологиях, которые затрагивают сразу многих людей.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прогресса требует роста ответственности: безопасность, справедливость, забота о природе и уважение к людям должны развиваться вместе.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шкала для обсуждения ответственности и прогресса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creations of mankind matter
</a:t>
            </a:r>
            <a:endParaRPr lang="en-US" sz="4012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показывает, что человек меняет мир через труд, знания и воображение. Ценность любого создания определяется не только новизной, но и тем, помогает ли оно людям, природе и обществу.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2026-05-31T12:24:32Z</dcterms:created>
  <dcterms:modified xsi:type="dcterms:W3CDTF">2026-05-31T12:24:32Z</dcterms:modified>
</cp:coreProperties>
</file>