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image" Target="../media/image-7-10.png"/><Relationship Id="rId11" Type="http://schemas.openxmlformats.org/officeDocument/2006/relationships/image" Target="../media/image-7-11.png"/><Relationship Id="rId12" Type="http://schemas.openxmlformats.org/officeDocument/2006/relationships/image" Target="../media/image-7-12.png"/><Relationship Id="rId13" Type="http://schemas.openxmlformats.org/officeDocument/2006/relationships/image" Target="../media/image-7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jpe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jpe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3275" y="555046"/>
            <a:ext cx="4294200" cy="373645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0875" y="702600"/>
            <a:ext cx="4294200" cy="373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Введение в мир бурых водорослей: основные темы урока
</a:t>
            </a:r>
            <a:pPr algn="l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Изучаем основные сведения о бурых водорослях и их значении в природе и жизни человека.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2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3475" y="0"/>
            <a:ext cx="4568751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245225" y="590200"/>
            <a:ext cx="3933300" cy="384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Происхождение и особенности бурых водорослей
</a:t>
            </a:r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Бурые водоросли появились более 150 миллионов лет назад в холодных морях. Особые пигменты позволяют им фотосинтезировать на значительной глубине, делая их уникальными среди водорослей.
</a:t>
            </a:r>
            <a:endParaRPr lang="en-US" sz="2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09300" y="105875"/>
            <a:ext cx="77985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Классификация бурых водорослей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696250" y="1266325"/>
            <a:ext cx="24042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Бурые водоросли классифицируются в отдел Ochrophyta и класс Phaeophyceae, включающий около 1500 известных видов.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5840675" y="1907175"/>
            <a:ext cx="24042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группы включают ламинариевые, фукусовые и диктиотиевые водоросли, каждая со своими характерными морфологическими признаками.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696250" y="3115975"/>
            <a:ext cx="24042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Классификация отражает эволюционные связи и помогает понять адаптации к разным условиям среды обитания.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5840675" y="3808075"/>
            <a:ext cx="24042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видов обеспечивает их важную роль в экосистемах и использовании человеком.
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6" y="0"/>
            <a:ext cx="4046608" cy="5141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16300" y="766775"/>
            <a:ext cx="4355100" cy="377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Внешний облик и размеры бурых водорослей
</a:t>
            </a:r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Морфологическое разнообразие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Размеры варьируют от нескольких сантиметров у мелких форм до 60 метров у гигантских макроцистисов. Таллом обычно включает ризоиды, стебель и листья.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 и строение таллома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Бурый оттенок обусловлен пигментом фукоксантином, который доминирует в структуре клеток и придаёт характерный цвет.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86103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11000" y="2022802"/>
            <a:ext cx="36942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Преимущественно обитают в прибрежных морских зонах с холодным и умеренным климатом, где получают достаточно света.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909200" y="4073998"/>
            <a:ext cx="36942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Растут на глубинах до 40 метров, что позволяет им успешно использовать доступный солнечный свет.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288150" y="3049998"/>
            <a:ext cx="36960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часто встречаются на побережьях Северного Ледовитого, Тихого и Атлантического океанов, занимая твёрдые субстраты.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288150" y="600846"/>
            <a:ext cx="8567700" cy="53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места обитания бурых водорослей
</a:t>
            </a:r>
            <a:endParaRPr lang="en-US" sz="2500" dirty="0"/>
          </a:p>
        </p:txBody>
      </p:sp>
      <p:sp>
        <p:nvSpPr>
          <p:cNvPr id="9" name="Text 4"/>
          <p:cNvSpPr txBox="1"/>
          <p:nvPr/>
        </p:nvSpPr>
        <p:spPr>
          <a:xfrm>
            <a:off x="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58057" y="1235475"/>
            <a:ext cx="4444185" cy="32343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37650" y="1461250"/>
            <a:ext cx="3787200" cy="24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видов сосредоточено в северной части Тихого океана, где условия наиболее благоприятны.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бурых водорослей сильно зависит от географической и климатической среды обитания.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1024955" y="247125"/>
            <a:ext cx="70941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41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Географическое распределение видов по океанам
</a:t>
            </a:r>
            <a:endParaRPr lang="en-US" sz="2241" dirty="0"/>
          </a:p>
        </p:txBody>
      </p:sp>
      <p:sp>
        <p:nvSpPr>
          <p:cNvPr id="5" name="Text 2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4415625" y="4797275"/>
            <a:ext cx="45621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i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FAO, 2020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69187" y="1517888"/>
            <a:ext cx="420300" cy="420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52150" y="2621013"/>
            <a:ext cx="420300" cy="420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161400" y="2637563"/>
            <a:ext cx="435600" cy="387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061537" y="3748388"/>
            <a:ext cx="435600" cy="387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62131" y="2020683"/>
            <a:ext cx="218400" cy="19413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62131" y="945250"/>
            <a:ext cx="218400" cy="2184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362131" y="3087060"/>
            <a:ext cx="218400" cy="194133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362131" y="4152097"/>
            <a:ext cx="218400" cy="2184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449250" y="141125"/>
            <a:ext cx="8245500" cy="57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представители бурых водорослей
</a:t>
            </a:r>
            <a:endParaRPr lang="en-US" sz="2000" dirty="0"/>
          </a:p>
        </p:txBody>
      </p:sp>
      <p:sp>
        <p:nvSpPr>
          <p:cNvPr id="16" name="Text 1"/>
          <p:cNvSpPr txBox="1"/>
          <p:nvPr/>
        </p:nvSpPr>
        <p:spPr>
          <a:xfrm>
            <a:off x="842625" y="2050361"/>
            <a:ext cx="4287300" cy="80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Фукус пузырчатый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Широко распространён в северных морях, характеризуется пузырьками для плавучести и устойчивостью к ветровому воздействию.
</a:t>
            </a:r>
            <a:endParaRPr lang="en-US" sz="1500" dirty="0"/>
          </a:p>
        </p:txBody>
      </p:sp>
      <p:sp>
        <p:nvSpPr>
          <p:cNvPr id="17" name="Text 2"/>
          <p:cNvSpPr txBox="1"/>
          <p:nvPr/>
        </p:nvSpPr>
        <p:spPr>
          <a:xfrm>
            <a:off x="842625" y="981342"/>
            <a:ext cx="4287300" cy="80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Ламинария сахаристая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Основной строитель подводных лесов, важна для морских экосистем и используется человеком в пищевой промышленности.
</a:t>
            </a:r>
            <a:endParaRPr lang="en-US" sz="1500" dirty="0"/>
          </a:p>
        </p:txBody>
      </p:sp>
      <p:sp>
        <p:nvSpPr>
          <p:cNvPr id="18" name="Text 3"/>
          <p:cNvSpPr txBox="1"/>
          <p:nvPr/>
        </p:nvSpPr>
        <p:spPr>
          <a:xfrm>
            <a:off x="842650" y="3107950"/>
            <a:ext cx="4287300" cy="80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Макроцистис реснитчатый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Рекордсмен по длине — до 60 метров, образует густые подводные заросли, поддерживающие множество морских организмов.
</a:t>
            </a:r>
            <a:endParaRPr lang="en-US" sz="1500" dirty="0"/>
          </a:p>
        </p:txBody>
      </p:sp>
      <p:sp>
        <p:nvSpPr>
          <p:cNvPr id="19" name="Text 4"/>
          <p:cNvSpPr txBox="1"/>
          <p:nvPr/>
        </p:nvSpPr>
        <p:spPr>
          <a:xfrm>
            <a:off x="842625" y="4188567"/>
            <a:ext cx="4287300" cy="80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Агарум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Используется как корм и удобрение, адаптирован к суровым условиям прибрежных зон.
</a:t>
            </a:r>
            <a:endParaRPr lang="en-US" sz="1500" dirty="0"/>
          </a:p>
        </p:txBody>
      </p:sp>
      <p:sp>
        <p:nvSpPr>
          <p:cNvPr id="20" name="Text 5"/>
          <p:cNvSpPr txBox="1"/>
          <p:nvPr/>
        </p:nvSpPr>
        <p:spPr>
          <a:xfrm>
            <a:off x="86103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34978" y="808856"/>
            <a:ext cx="8580300" cy="191883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71750" y="3899600"/>
            <a:ext cx="3857100" cy="9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Таллом состоит из ризоидов, обеспечивающих прикрепление, каулома — стебля, и филоидов — листоподобных структур, выполняющих фотосинтез.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471750" y="3055700"/>
            <a:ext cx="38571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части таллома
</a:t>
            </a:r>
            <a:endParaRPr lang="en-US" sz="1500" dirty="0"/>
          </a:p>
        </p:txBody>
      </p:sp>
      <p:sp>
        <p:nvSpPr>
          <p:cNvPr id="8" name="Text 2"/>
          <p:cNvSpPr txBox="1"/>
          <p:nvPr/>
        </p:nvSpPr>
        <p:spPr>
          <a:xfrm>
            <a:off x="4815150" y="3899625"/>
            <a:ext cx="3857100" cy="9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виды имеют воздушные пузырьки, которые помогают поддерживать тело у поверхности и улучшать доступ к свету.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250500" y="235275"/>
            <a:ext cx="86430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таллома и его функции
</a:t>
            </a:r>
            <a:endParaRPr lang="en-US" sz="2500" dirty="0"/>
          </a:p>
        </p:txBody>
      </p:sp>
      <p:sp>
        <p:nvSpPr>
          <p:cNvPr id="11" name="Text 5"/>
          <p:cNvSpPr txBox="1"/>
          <p:nvPr/>
        </p:nvSpPr>
        <p:spPr>
          <a:xfrm>
            <a:off x="4815150" y="3055700"/>
            <a:ext cx="38571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Специальные адаптации
</a:t>
            </a:r>
            <a:endParaRPr lang="en-US" sz="15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95199" y="123125"/>
            <a:ext cx="85536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строения клетки бурых водорослей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86103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54475" y="1563225"/>
            <a:ext cx="3195000" cy="11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Клетки содержат хлорофиллы a и c, а также специализированный пигмент фукоксантин, придающий бурый цвет.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094625" y="1563225"/>
            <a:ext cx="3195000" cy="11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Стены клеток формируют целлюлоза и альгиновая кислота, что обеспечивает прочность и защиту от внешних воздействий.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854475" y="3583725"/>
            <a:ext cx="3195000" cy="11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Запасное вещество — ламинарин, а некоторые виды содержат масла, способствующие выживанию в холодной воде.
</a:t>
            </a:r>
            <a:endParaRPr lang="en-US" sz="1100" dirty="0"/>
          </a:p>
        </p:txBody>
      </p:sp>
      <p:sp>
        <p:nvSpPr>
          <p:cNvPr id="9" name="Text 5"/>
          <p:cNvSpPr txBox="1"/>
          <p:nvPr/>
        </p:nvSpPr>
        <p:spPr>
          <a:xfrm>
            <a:off x="5094625" y="3583725"/>
            <a:ext cx="3195000" cy="11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Отличается отсутствие центральной вакуоли у ряда видов, что связано с особенностями их физиологии.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1551" y="1345875"/>
            <a:ext cx="8212397" cy="3334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71500" y="933150"/>
            <a:ext cx="8212500" cy="29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развития от спорофита к гаметофиту и обратно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471500" y="247125"/>
            <a:ext cx="82125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1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Жизненный цикл бурых водорослей: чередование поколений
</a:t>
            </a:r>
            <a:endParaRPr lang="en-US" sz="2241" dirty="0"/>
          </a:p>
        </p:txBody>
      </p:sp>
      <p:sp>
        <p:nvSpPr>
          <p:cNvPr id="5" name="Text 2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95199" y="296825"/>
            <a:ext cx="85536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Пигменты и их роль в жизни бурых водорослей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1108325" y="1866200"/>
            <a:ext cx="3362400" cy="12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Фукоксантин — главный пигмент бурых водорослей, придающий им характерный цвет и позволяющий эффективно улавливать свет на значительной глубине воды.
</a:t>
            </a:r>
            <a:endParaRPr lang="en-US" sz="1500" dirty="0"/>
          </a:p>
        </p:txBody>
      </p:sp>
      <p:sp>
        <p:nvSpPr>
          <p:cNvPr id="6" name="Text 2"/>
          <p:cNvSpPr txBox="1"/>
          <p:nvPr/>
        </p:nvSpPr>
        <p:spPr>
          <a:xfrm>
            <a:off x="5486450" y="1866254"/>
            <a:ext cx="3362400" cy="12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Хлорофиллы a и c участвуют в процессе фотосинтеза, обеспечивая преобразование солнечной энергии в химическую, необходимую для роста и развития водорослей.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1108275" y="3590600"/>
            <a:ext cx="3362400" cy="12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Каротиноиды защищают клетки от избытка света и вредных ультрафиолетовых излучений, обеспечивая устойчивость водорослей к переменам освещения и окружающей среды.
</a:t>
            </a:r>
            <a:endParaRPr lang="en-US" sz="1466" dirty="0"/>
          </a:p>
        </p:txBody>
      </p:sp>
      <p:sp>
        <p:nvSpPr>
          <p:cNvPr id="8" name="Text 4"/>
          <p:cNvSpPr txBox="1"/>
          <p:nvPr/>
        </p:nvSpPr>
        <p:spPr>
          <a:xfrm>
            <a:off x="86103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17625" y="380203"/>
            <a:ext cx="4383300" cy="434049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764675" y="2244475"/>
            <a:ext cx="3940200" cy="87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Бурые водоросли формируют подводные леса — сложные экосистемы, которые служат убежищем и местом размножения для множества рыб и беспозвоночных.
</a:t>
            </a:r>
            <a:endParaRPr lang="en-US" sz="1300" dirty="0"/>
          </a:p>
        </p:txBody>
      </p:sp>
      <p:sp>
        <p:nvSpPr>
          <p:cNvPr id="8" name="Text 1"/>
          <p:cNvSpPr txBox="1"/>
          <p:nvPr/>
        </p:nvSpPr>
        <p:spPr>
          <a:xfrm>
            <a:off x="4632800" y="380100"/>
            <a:ext cx="4215300" cy="129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Экологическая роль бурых водорослей в морских экосистемах
</a:t>
            </a:r>
            <a:endParaRPr lang="en-US" sz="2500" dirty="0"/>
          </a:p>
        </p:txBody>
      </p:sp>
      <p:sp>
        <p:nvSpPr>
          <p:cNvPr id="9" name="Text 2"/>
          <p:cNvSpPr txBox="1"/>
          <p:nvPr/>
        </p:nvSpPr>
        <p:spPr>
          <a:xfrm>
            <a:off x="4764675" y="3692150"/>
            <a:ext cx="3940200" cy="87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стабилизируют береговые зоны, предотвращая эрозию и смывание почвы, что способствует сохранению береговой линии и улучшению качества воды в прибрежной зоне.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09300" y="105875"/>
            <a:ext cx="77985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Практическое значение и использование человеком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696250" y="1266325"/>
            <a:ext cx="24042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Альгинаты из бурых водорослей широко применяются в пищевой промышленности как загустители и стабилизаторы различных продуктов.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5840675" y="1907175"/>
            <a:ext cx="24042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фармацевтике и косметологии они используются для создания лечебных и ухаживающих средств благодаря своим биологически активным свойствам.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696250" y="3115975"/>
            <a:ext cx="24042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Бурые водоросли служат питательным кормом для животных и удобрениями, обогащая почву микроэлементами и улучшая урожайность.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5840675" y="3808075"/>
            <a:ext cx="24042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азиатских странах их традиционно используют в кулинарии, а также как важный источник йода для поддержания здоровья человека.
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28350" y="1942445"/>
            <a:ext cx="4775700" cy="152401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37650" y="1461250"/>
            <a:ext cx="3787200" cy="24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демонстрирует основные виды бурых водорослей и виды продукции, получаемой из них для различных отраслей.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Более 80% мировой промышленной продукции из бурых водорослей получают из ламинарии, что подчеркивает её значимость в экономике.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1024955" y="247125"/>
            <a:ext cx="70941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41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Экономические виды бурых водорослей и спектр продуктов
</a:t>
            </a:r>
            <a:endParaRPr lang="en-US" sz="2241" dirty="0"/>
          </a:p>
        </p:txBody>
      </p:sp>
      <p:sp>
        <p:nvSpPr>
          <p:cNvPr id="5" name="Text 2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4415625" y="4797275"/>
            <a:ext cx="45621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i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FAO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774325" y="2028200"/>
            <a:ext cx="1771800" cy="163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Аккумулируя минеральные вещества, водоросли способствуют их возвращению в окружающую среду, поддерживая биохимический круговорот элементов.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114999" y="180200"/>
            <a:ext cx="85536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Участие бурых водорослей в цепи питания и круговороте веществ
</a:t>
            </a:r>
            <a:endParaRPr lang="en-US" sz="2500" dirty="0"/>
          </a:p>
        </p:txBody>
      </p:sp>
      <p:sp>
        <p:nvSpPr>
          <p:cNvPr id="7" name="Text 2"/>
          <p:cNvSpPr txBox="1"/>
          <p:nvPr/>
        </p:nvSpPr>
        <p:spPr>
          <a:xfrm>
            <a:off x="117625" y="4797275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891425" y="2028200"/>
            <a:ext cx="1771800" cy="163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выступают в роли основных продуцентов, обеспечивая пищей многочисленных жителей морских экосистем и служа основой пищевых цепей.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944300" y="2028200"/>
            <a:ext cx="1771800" cy="163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Бурые водоросли поглощают углекислый газ в процессе фотосинтеза, выделяя кислород и тем самым поддерживая дыхание морских организмов.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BCD1C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3100" y="1395067"/>
            <a:ext cx="3633000" cy="179166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57350" y="1394298"/>
            <a:ext cx="3387900" cy="179320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41550" y="258700"/>
            <a:ext cx="83775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угрозы и опасности для бурых водорослей
</a:t>
            </a:r>
            <a:endParaRPr lang="en-US" sz="2500" dirty="0"/>
          </a:p>
        </p:txBody>
      </p:sp>
      <p:sp>
        <p:nvSpPr>
          <p:cNvPr id="8" name="Text 2"/>
          <p:cNvSpPr txBox="1"/>
          <p:nvPr/>
        </p:nvSpPr>
        <p:spPr>
          <a:xfrm>
            <a:off x="719225" y="3786105"/>
            <a:ext cx="3387900" cy="74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Нефтепродукты и токсичные вещества, попадая в воду, наносят значительный ущерб бурым водорослям, вызывая массовую гибель и ухудшая качество среды обитания для других морских организмов.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719226" y="3286149"/>
            <a:ext cx="3387900" cy="37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76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и его влияние на экосистемы
</a:t>
            </a:r>
            <a:endParaRPr lang="en-US" sz="1276" dirty="0"/>
          </a:p>
        </p:txBody>
      </p:sp>
      <p:sp>
        <p:nvSpPr>
          <p:cNvPr id="10" name="Text 4"/>
          <p:cNvSpPr txBox="1"/>
          <p:nvPr/>
        </p:nvSpPr>
        <p:spPr>
          <a:xfrm>
            <a:off x="4957350" y="3786156"/>
            <a:ext cx="3387900" cy="74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климата приводит к повышению температуры морской воды, что вызывает сокращение ареала макроцистиса у побережья Калифорнии и угрожает стабильности подводных лесов.
</a:t>
            </a:r>
            <a:endParaRPr lang="en-US" sz="1000" dirty="0"/>
          </a:p>
        </p:txBody>
      </p:sp>
      <p:sp>
        <p:nvSpPr>
          <p:cNvPr id="11" name="Text 5"/>
          <p:cNvSpPr txBox="1"/>
          <p:nvPr/>
        </p:nvSpPr>
        <p:spPr>
          <a:xfrm>
            <a:off x="4957351" y="3286150"/>
            <a:ext cx="3387900" cy="37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76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Потепление и его последствия для лесов макроцистиса
</a:t>
            </a:r>
            <a:endParaRPr lang="en-US" sz="1276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11000" y="2022802"/>
            <a:ext cx="36942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Молекулярные методы позволяют выявлять эволюционные связи бурых водорослей, раскрывая механизмы их адаптации к различным условиям среды.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909200" y="4073998"/>
            <a:ext cx="36942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Активно развиваются технологии использования водорослей в производстве биотоплива, биоразлагаемой упаковки и лекарственных препаратов с высокой эффективностью.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288150" y="3049998"/>
            <a:ext cx="36960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Постоянно открываются новые виды, расширяющие представления о биологическом разнообразии и потенциале отделов бурых водорослей.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288150" y="600846"/>
            <a:ext cx="8567700" cy="53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468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Научные исследования и перспективы биотехнологий
</a:t>
            </a:r>
            <a:endParaRPr lang="en-US" sz="2468" dirty="0"/>
          </a:p>
        </p:txBody>
      </p:sp>
      <p:sp>
        <p:nvSpPr>
          <p:cNvPr id="9" name="Text 4"/>
          <p:cNvSpPr txBox="1"/>
          <p:nvPr/>
        </p:nvSpPr>
        <p:spPr>
          <a:xfrm>
            <a:off x="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3500" y="1268818"/>
            <a:ext cx="3861000" cy="277886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29375" y="1268768"/>
            <a:ext cx="3861000" cy="277886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533700" y="4376300"/>
            <a:ext cx="3728100" cy="21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Макроцистис пиріфера — самый длинный представитель водорослей, достигающий длины до 60 метров, образующий мощные подводные леса, видимые даже со спутниковых снимков.
</a:t>
            </a:r>
            <a:endParaRPr lang="en-US" sz="668" dirty="0"/>
          </a:p>
        </p:txBody>
      </p:sp>
      <p:sp>
        <p:nvSpPr>
          <p:cNvPr id="8" name="Text 2"/>
          <p:cNvSpPr txBox="1"/>
          <p:nvPr/>
        </p:nvSpPr>
        <p:spPr>
          <a:xfrm>
            <a:off x="533700" y="4049475"/>
            <a:ext cx="3728100" cy="24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Макроцистис — гигант среди водорослей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811775" y="4376301"/>
            <a:ext cx="3728100" cy="21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бурые водоросли содержат уникальные соединения, обладающие антивирусным действием, что делает их важным объектом для медицинских исследований и разработки новых лекарств.
</a:t>
            </a:r>
            <a:endParaRPr lang="en-US" sz="600" dirty="0"/>
          </a:p>
        </p:txBody>
      </p:sp>
      <p:sp>
        <p:nvSpPr>
          <p:cNvPr id="10" name="Text 4"/>
          <p:cNvSpPr txBox="1"/>
          <p:nvPr/>
        </p:nvSpPr>
        <p:spPr>
          <a:xfrm>
            <a:off x="4811775" y="4049475"/>
            <a:ext cx="3728100" cy="24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82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Антивирусные свойства некоторых видов
</a:t>
            </a:r>
            <a:endParaRPr lang="en-US" sz="1382" dirty="0"/>
          </a:p>
        </p:txBody>
      </p:sp>
      <p:sp>
        <p:nvSpPr>
          <p:cNvPr id="11" name="Text 5"/>
          <p:cNvSpPr txBox="1"/>
          <p:nvPr/>
        </p:nvSpPr>
        <p:spPr>
          <a:xfrm>
            <a:off x="341550" y="258700"/>
            <a:ext cx="83775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Факты и рекорды: бурые водоросли в природе
</a:t>
            </a:r>
            <a:endParaRPr lang="en-US" sz="25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95199" y="123125"/>
            <a:ext cx="85536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Бурые водоросли в культуре, быте и истории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86103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54475" y="1563225"/>
            <a:ext cx="3195000" cy="11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Японии ламинария, известная как комбу, традиционно используется в национальной кухне и считается важным источником питательных веществ.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094625" y="1563225"/>
            <a:ext cx="3195000" cy="11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Скандинавские народы, включая викингов, использовали бурые водоросли как питательный и долговременный запас пищи в дальних морских путешествиях.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854475" y="3583725"/>
            <a:ext cx="3195000" cy="11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европейских и китайских традициях водоросли применялись для удобрения полей, улучшая плодородие почвы и повышая урожайность.
</a:t>
            </a:r>
            <a:endParaRPr lang="en-US" sz="1100" dirty="0"/>
          </a:p>
        </p:txBody>
      </p:sp>
      <p:sp>
        <p:nvSpPr>
          <p:cNvPr id="9" name="Text 5"/>
          <p:cNvSpPr txBox="1"/>
          <p:nvPr/>
        </p:nvSpPr>
        <p:spPr>
          <a:xfrm>
            <a:off x="5094625" y="3583725"/>
            <a:ext cx="3195000" cy="11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народной медицине водоросли использовались для лечения различных заболеваний благодаря своему богатому химическому составу и биологической активности.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86450" y="1258750"/>
            <a:ext cx="6589200" cy="322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Важность бурых водорослей для природы и человечества
</a:t>
            </a:r>
            <a:pPr algn="l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Бурые водоросли играют ключевую роль в морских экосистемах и экономике, обеспечивая питание, кислород и сырьё, поэтому их сохранение критически важно для устойчивого будущего планеты.
</a:t>
            </a:r>
            <a:endParaRPr lang="en-US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2026-05-08T22:26:45Z</dcterms:created>
  <dcterms:modified xsi:type="dcterms:W3CDTF">2026-05-08T22:26:45Z</dcterms:modified>
</cp:coreProperties>
</file>