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и их цена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рывок СССР: достижения, потери, наследие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Гражданской войны страна восстанавливала хозяйство через НЭП, но промышленно заметно уступала передовым державам. Ускорение стало политическим выбором: власть искала способ догнать мир за одно поколение, опираясь на мобилизацию и планирование.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после разрухи и НЭПа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«цена побед»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побед в 1920–1930-е годы — это не одна цифра, а сумма экономических, социальных и человеческих издержек, которые сопровождали ускорение.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разбора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рассмотрим цели и методы, затем краткосрочные потери, а после — долговременные изменения в экономике и обществе.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 отвечает на два вопроса: что страна получила благодаря рывку и какие потери пришлось принять как его следствие.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ракурс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увидеть не только успехи индустриализации, но и её реальную историческую цену.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разруха, НЭП, ускорение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Разруха после войны
</a:t>
            </a:r>
            <a:pPr algn="ctr" indent="0" marL="0">
              <a:lnSpc>
                <a:spcPct val="100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промышленность была изношена, техника устарела, а ресурсов для быстрого восстановления не хватало. Страна вышла из разрухи с серьёзным отставанием от индустриальных лидеров.
</a:t>
            </a:r>
            <a:endParaRPr lang="en-US" sz="1153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НЭПа
</a:t>
            </a:r>
            <a:pPr algn="r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частично оживил рынок, торговлю и снабжение, но не решил задачу масштабного индустриального рывка. Темпы обновления оставались слишком низкими для намеченных целей.
</a:t>
            </a:r>
            <a:endParaRPr lang="en-US" sz="1287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форсированию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1920-х руководство взяло курс на ускорение: догнать развитые страны, создать тяжёлую промышленность и подчинить экономику единому плану.
</a:t>
            </a:r>
            <a:endParaRPr lang="en-US" sz="12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пятилетка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Пятилетний горизонт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Пятилетка задавала государству и предприятиям точные ориентиры на пять лет: что строить, сколько производить и какие ресурсы направить в приоритетные отрасли.
</a:t>
            </a:r>
            <a:endParaRPr lang="en-US" sz="1587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отраслей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делался на тяжёлой промышленности, энергетике и крупных стройках, потому что именно они должны были обеспечить будущую независимость и рост производства.
</a:t>
            </a:r>
            <a:endParaRPr lang="en-US" sz="1587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не сводилось к прогнозу: оно распределяло задания сверху и требовало обязательного выполнения, превращая экономику в систему мобилизации.
</a:t>
            </a:r>
            <a:endParaRPr lang="en-US" sz="1589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рывка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«Планы громадьё» означали высокие цели, жёсткие сроки и постоянный контроль, где важен был не только результат, но и сам темп движения.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индустриализации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поставок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хозяйства и заготовительная система облегчали государству изъятие ресурсов. Так деревня постепенно становилась частью общегосударственного хозяйственного механизма.
</a:t>
            </a:r>
            <a:endParaRPr lang="en-US" sz="1513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как ресурс
</a:t>
            </a:r>
            <a:pPr algn="r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было нужно не только для питания населения, но и как источник валюты. Экспорт помогал покупать машины, оборудование и технологии, без которых индустриализация была невозможна.
</a:t>
            </a:r>
            <a:endParaRPr lang="en-US" sz="1422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для стройки
</a:t>
            </a:r>
            <a:pPr algn="ctr" indent="0" marL="0">
              <a:lnSpc>
                <a:spcPct val="100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 давала рабочих для заводов, строек и новых промышленных центров. Переселение в города превращало деревню в кадровый резерв индустриального рывка.
</a:t>
            </a:r>
            <a:endParaRPr lang="en-US" sz="1438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слабой механизации и зависимости от погоды сельское хозяйство оставалось уязвимым. Именно поэтому государство стремилось усилить над ним контроль и повысить отдачу.
</a:t>
            </a:r>
            <a:pPr algn="ctr" indent="0" marL="0">
              <a:lnSpc>
                <a:spcPct val="100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Уязвимое хозяйство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аграрной слабости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32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без машин
</a:t>
            </a:r>
            <a:pPr algn="ctr" indent="0" marL="0">
              <a:lnSpc>
                <a:spcPct val="100000"/>
              </a:lnSpc>
              <a:buNone/>
            </a:pPr>
            <a:r>
              <a:rPr lang="en-US" sz="6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полях ещё работали вручную или с простыми орудиями, которые почти не изменились по сравнению с дореволюционным временем. Это означало медленный труд, низкую производительность и постоянную зависимость от погоды.
</a:t>
            </a:r>
            <a:endParaRPr lang="en-US" sz="110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снабжения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Хлебозаготовительные трудности быстро отражались в городах: перебои со снабжением показывали, что сельское хозяйство не выдерживает нагрузку, которую на него возлагает индустриализация.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основа
</a:t>
            </a:r>
            <a:pPr algn="ctr" indent="0" marL="0">
              <a:lnSpc>
                <a:spcPct val="100000"/>
              </a:lnSpc>
              <a:buNone/>
            </a:pPr>
            <a:r>
              <a:rPr lang="en-US" sz="6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наделы, нехватка удобрений и машин делали крестьянское хозяйство хрупким. Государство видело в этом не только проблему, но и повод для усиления контроля над деревней.
</a:t>
            </a:r>
            <a:endParaRPr lang="en-US" sz="11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Форсированные меры в деревне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55825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Заготовительный нажим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1920-х государство усилило обязательные заготовки и ограничило свободу торговли. Хозяйства, не выполнявшие план, сталкивались с давлением и административными санкциями.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49562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ломала привычный порядок деревни, объединяя хозяйства в новые формы организации. Для многих крестьян это означало утрату самостоятельности и привычных правил жизни.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443313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принуждения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было закономерным ответом на принуждение: раскулачивание, конфликты и падение мотивации показывали, что преобразование шло через острое социальное напряжение.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цена перемен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 уклада
</a:t>
            </a:r>
            <a:pPr algn="l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привычного уклада меняло повседневность быстрее, чем люди успевали к ней приспособиться. Традиционные нормы семьи, соседства и труда постепенно теряли прежнюю устойчивость.
</a:t>
            </a:r>
            <a:endParaRPr lang="en-US" sz="1513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сельские жители покидали деревню и отправлялись в города или на стройки. Эти перемещения создавали новые рабочие коллективы, но разрывали старые связи.
</a:t>
            </a:r>
            <a:endParaRPr lang="en-US" sz="1587" dirty="0"/>
          </a:p>
        </p:txBody>
      </p:sp>
      <p:sp>
        <p:nvSpPr>
          <p:cNvPr id="13" name="Text 4"/>
          <p:cNvSpPr txBox="1"/>
          <p:nvPr/>
        </p:nvSpPr>
        <p:spPr>
          <a:xfrm>
            <a:off x="5100413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условия требовали иной дисциплины и ритма жизни. Для вчерашних крестьян это часто становилось резким и болезненным переходом к более жёсткому трудовому режиму.
</a:t>
            </a:r>
            <a:endParaRPr lang="en-US" sz="1575" dirty="0"/>
          </a:p>
        </p:txBody>
      </p:sp>
      <p:sp>
        <p:nvSpPr>
          <p:cNvPr id="14" name="Text 5"/>
          <p:cNvSpPr txBox="1"/>
          <p:nvPr/>
        </p:nvSpPr>
        <p:spPr>
          <a:xfrm>
            <a:off x="5100413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 между государством и деревней усиливал недоверие и тревожность. Социальная цена перемен проявлялась не только в потерях, но и в длительном конфликте.
</a:t>
            </a:r>
            <a:endParaRPr lang="en-US" sz="15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строились заводы и комбинаты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сроки
</a:t>
            </a:r>
            <a:pPr algn="l" indent="0" marL="0">
              <a:lnSpc>
                <a:spcPct val="100000"/>
              </a:lnSpc>
              <a:buNone/>
            </a:pPr>
            <a:r>
              <a:rPr lang="en-US" sz="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Стройки шли в режиме чрезвычайной мобилизации: сроки задавались сверху, а выполнение считалось вопросом государственной важности. Это ускоряло работу, но почти не оставляло времени на проверку решений.
</a:t>
            </a:r>
            <a:endParaRPr lang="en-US" sz="1074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объём работ выполняли вручную или с минимальной механизацией. Дефицит техники, инструментов и транспорта замедлял процесс, хотя официальные планы требовали постоянного наращивания темпов.
</a:t>
            </a:r>
            <a:endParaRPr lang="en-US" sz="1074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кадры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Рабочих набирали быстро, часто без достаточной подготовки. Люди осваивали профессию уже на месте, поэтому ошибки, простои и низкая производительность сопровождали первые этапы строительства.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быта
</a:t>
            </a:r>
            <a:pPr algn="l" indent="0" marL="0">
              <a:lnSpc>
                <a:spcPct val="100000"/>
              </a:lnSpc>
              <a:buNone/>
            </a:pPr>
            <a:r>
              <a:rPr lang="en-US" sz="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отставал от масштаба строек: временные бараки, нехватка жилья и перебои с снабжением становились обычной частью индустриальной повседневности. Производство росло быстрее, чем условия жизни.
</a:t>
            </a:r>
            <a:endParaRPr lang="en-US" sz="10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39000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городские издержки индустриализации
</a:t>
            </a:r>
            <a:endParaRPr lang="en-US" sz="2513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Жилищный дефицит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жильё не успевало за притоком людей: общежития переполнялись, очереди росли, а коммунальные сети работали на пределе возможностей.
</a:t>
            </a:r>
            <a:endParaRPr lang="en-US" sz="1199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Перебои снабжения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 часто отставало от спроса: продукты, одежда и бытовые товары распределялись с перебоями, что делало повседневную жизнь более напряжённой и непредсказуемой.
</a:t>
            </a:r>
            <a:endParaRPr lang="en-US" sz="1102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рабочего дня и темпа производства усиливало усталость, а нехватка отдыха и нормального быта быстро снижала здоровье рабочих и их выносливость.
</a:t>
            </a:r>
            <a:endParaRPr lang="en-US" sz="1209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на 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заводы приходили новые кадры из деревни и с окраин страны; им приходилось осваивать станки и правила прямо у конвейера, без долгой подготовки.
</a:t>
            </a:r>
            <a:endParaRPr lang="en-US" sz="12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Дисциплина, нормы и контроль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37601" y="1342509"/>
            <a:ext cx="7604871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 стимулы
</a:t>
            </a:r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выработки превращались в главный ориентир оценки труда: от их выполнения зависели премии, доступ к лучшим участкам и отношение администрации.
</a:t>
            </a:r>
            <a:endParaRPr lang="en-US" sz="1654" dirty="0"/>
          </a:p>
        </p:txBody>
      </p:sp>
      <p:sp>
        <p:nvSpPr>
          <p:cNvPr id="11" name="Text 3"/>
          <p:cNvSpPr txBox="1"/>
          <p:nvPr/>
        </p:nvSpPr>
        <p:spPr>
          <a:xfrm>
            <a:off x="337601" y="2378252"/>
            <a:ext cx="7604871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санкции
</a:t>
            </a:r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Штрафы, выговоры и административный контроль должны были удерживать дисциплину даже там, где не хватало опыта, материалов и слаженности производственного процесса.
</a:t>
            </a:r>
            <a:endParaRPr lang="en-US" sz="1594" dirty="0"/>
          </a:p>
        </p:txBody>
      </p:sp>
      <p:sp>
        <p:nvSpPr>
          <p:cNvPr id="12" name="Text 4"/>
          <p:cNvSpPr txBox="1"/>
          <p:nvPr/>
        </p:nvSpPr>
        <p:spPr>
          <a:xfrm>
            <a:off x="337601" y="3416977"/>
            <a:ext cx="7604871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 обязанность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представляла напряжённый труд как личный вклад в общий успех страны, связывая производственные рекорды с будущим государства и его силой.
</a:t>
            </a:r>
            <a:endParaRPr lang="en-US" sz="17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терминов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помогают увидеть логику экономической политики 1920–1930-х годов: от частичного рынка к жёсткому плановому управлению.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термины связаны с переходом к мобилизационной модели: ресурсы, сроки и приоритеты определялись сверху.
</a:t>
            </a:r>
            <a:endParaRPr lang="en-US" sz="1269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СССР, 1920–1930-е годы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удалось создать к середине 1930-х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как изменился общий индустриальный потенциал: акцент сместился от слабой базы конца 1920-х к более сложной системе производства к середине 1930-х.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был неравномерным, но страна получила собственные мощности в ключевых отраслях и меньше зависела от внешних поставок.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общим тенденциям индустриализации СССР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технологического рывка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предприятия сталкивались с нехваткой опытных инженеров и мастеров, поэтому новые технологии нередко осваивали методом проб и ошибок, ценой срывов и переделок.
</a:t>
            </a:r>
            <a:endParaRPr lang="en-US" sz="1604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и брак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оборудование поступало быстрее, чем успевали наладить его работу, из-за чего появлялись простои, брак и потери сырья на запуске производств.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не успевали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выйти на плановые показатели, предприятия ускоряли обучение, но подготовка кадров не могла мгновенно догнать рост числа новых машин и цехов.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издержки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технического обновления выражалась не только в расходах на строительство, но и в утраченных часах, неисправностях и снижении общей эффективности.
</a:t>
            </a:r>
            <a:endParaRPr lang="en-US" sz="16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было труднее всего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потеряли привычную автономию и оказались под жёстким давлением заготовок, коллективизации и административных решений, которые меняли весь уклад жизни.
</a:t>
            </a:r>
            <a:endParaRPr lang="en-US" sz="1587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Мигранты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Переселенцы и новые рабочие часто жили в бараках и временных посёлках, где бытовая неустроенность сочеталась с тяжёлым физическим трудом и постоянной спешкой.
</a:t>
            </a:r>
            <a:endParaRPr lang="en-US" sz="1587" dirty="0"/>
          </a:p>
        </p:txBody>
      </p:sp>
      <p:sp>
        <p:nvSpPr>
          <p:cNvPr id="13" name="Text 4"/>
          <p:cNvSpPr txBox="1"/>
          <p:nvPr/>
        </p:nvSpPr>
        <p:spPr>
          <a:xfrm>
            <a:off x="5100413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Принудительный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Заключённые на стройках и в лагерях не могли выбирать условия труда; их вклад в индустриальные проекты сопровождался насилием и высоким риском для жизни.
</a:t>
            </a:r>
            <a:endParaRPr lang="en-US" sz="1587" dirty="0"/>
          </a:p>
        </p:txBody>
      </p:sp>
      <p:sp>
        <p:nvSpPr>
          <p:cNvPr id="14" name="Text 5"/>
          <p:cNvSpPr txBox="1"/>
          <p:nvPr/>
        </p:nvSpPr>
        <p:spPr>
          <a:xfrm>
            <a:off x="5100413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рабочих сверхнапряжённых строек потери выражались в усталости, травмах и ухудшении здоровья, а иногда и в невозможности вернуться к нормальной жизни.
</a:t>
            </a:r>
            <a:endParaRPr lang="en-US" sz="15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560750" y="1924650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цены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считают главным не результат, а средства его достижения: принуждение, ломку деревни, падение уровня жизни и рост человеческих потерь.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270825" y="18075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Модернизационный акцент
</a:t>
            </a:r>
            <a:pPr algn="r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исследователи ставят на первое место индустриальный рывок: новые заводы, кадры и энергетическую базу, без которых страна выглядела бы уязвимой перед внешними угрозами.
</a:t>
            </a:r>
            <a:endParaRPr lang="en-US" sz="1321" dirty="0"/>
          </a:p>
        </p:txBody>
      </p:sp>
      <p:sp>
        <p:nvSpPr>
          <p:cNvPr id="9" name="Text 3"/>
          <p:cNvSpPr txBox="1"/>
          <p:nvPr/>
        </p:nvSpPr>
        <p:spPr>
          <a:xfrm>
            <a:off x="3270825" y="36341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критерия
</a:t>
            </a:r>
            <a:pPr algn="r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оценок связано с тем, какие критерии считать решающими: скорость развития, социальную стоимость или возможность альтернативного пути без столь жёстких мер.
</a:t>
            </a:r>
            <a:endParaRPr lang="en-US" sz="1321" dirty="0"/>
          </a:p>
        </p:txBody>
      </p:sp>
      <p:sp>
        <p:nvSpPr>
          <p:cNvPr id="10" name="Text 4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Историографический спор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эффекты индустриализации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промышленный рост превращался в долгосрочную хозяйственную устойчивость.
</a:t>
            </a:r>
            <a:endParaRPr lang="en-US" sz="290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5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лет
</a:t>
            </a:r>
            <a:pPr algn="ctr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такой горизонт задавала пятилетка, заставляя страну работать в режиме ускорения.
</a:t>
            </a:r>
            <a:endParaRPr lang="en-US" sz="653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задавало цели на ограниченный срок, поэтому развитие превращалось в гонку: чем быстрее строили, тем выше оказывалась социальная и организационная нагрузка.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система пятилетних планов СССР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высокая цена большого рывка
</a:t>
            </a:r>
            <a:pPr algn="l" indent="0" marL="0">
              <a:lnSpc>
                <a:spcPct val="100000"/>
              </a:lnSpc>
              <a:buNone/>
            </a:pPr>
            <a:r>
              <a:rPr lang="en-US" sz="1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1920–1930-х не были бесплатными: страна заплатила падением уровня жизни, давлением на деревню, жёсткой дисциплиной и человеческими потерями, но получила мощную индустриальную основу.
</a:t>
            </a:r>
            <a:endParaRPr lang="en-US" sz="38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2026-07-26T15:26:03Z</dcterms:created>
  <dcterms:modified xsi:type="dcterms:W3CDTF">2026-07-26T15:26:03Z</dcterms:modified>
</cp:coreProperties>
</file>