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image" Target="../media/image-18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3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Восточной и Юго-Восточной Европы и государства СНГ в мировом сообществе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Покажем, почему этот регион связывает Европу и Евразию, а его решения влияют на мир.
</a:t>
            </a:r>
            <a:endParaRPr lang="en-US" sz="353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географические рамки региона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и Юго-Восточная Европа тяготеют к оси Центральной и Балканской Европы, а СНГ возникло после распада СССР в 1991 году. Судьбу региона формировали империи, мировые войны, социалистический период и завершение холодной войны.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Геополитическое положение между крупными центрами силы
</a:t>
            </a:r>
            <a:endParaRPr lang="en-US" sz="2042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лежит между Европейским союзом, Россией, Черноморско-Каспийским пространством и Ближним Востоком. Из-за этого на его территории пересекаются политические и экономические приоритеты разных держав.
</a:t>
            </a:r>
            <a:endParaRPr lang="en-US" sz="1445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направлению «Европа—Азия» здесь проходят значимые транспортные линии: железные дороги, трубопроводы и торговые маршруты. Это усиливает роль региона как связующего звена глобальных цепочек поставок.
</a:t>
            </a:r>
            <a:endParaRPr lang="en-US" sz="1555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государства выбирают отличающиеся внешнеполитические ориентиры: евроинтеграцию, нейтралитет или многовекторный курс. Нередко одновременно задействуются и военные форматы, и попытки удерживать баланс между игроками.
</a:t>
            </a:r>
            <a:endParaRPr lang="en-US" sz="1355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«промежуточность» повышает стратегическую ценность региона, но и усложняет принятие решений. Любая перестройка отношений крупных центров силы напрямую отражается на его безопасности и экономике.
</a:t>
            </a:r>
            <a:endParaRPr lang="en-US" sz="1567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крупнейших стран региона
</a:t>
            </a:r>
            <a:endParaRPr lang="en-US" sz="247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демографический потенциал распределён неравномерно: крупнейшая концентрация — в отдельных государствах, тогда как у других заметны долгие тренды снижения.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стран помогает понять, где население остаётся ресурсом роста, а где оно становится фактором ограничения из‑за старения и миграционного оттока.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численности населения крупнейших стран региона (точные значения не приведены в задании).
</a:t>
            </a:r>
            <a:endParaRPr lang="en-US" sz="1136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и цивилизационная мозаика региона
</a:t>
            </a:r>
            <a:endParaRPr lang="en-US" sz="2602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Конфессии, языки и исторические слои
</a:t>
            </a:r>
            <a:endParaRPr lang="en-US" sz="1588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сосуществуют православная, католическая и мусульманская традиции, а также смешанные пограничные модели идентичности. На бытовом и историческом уровне заметны кириллица и латиница, славянские и неславянские языки, разнообразие символов.
</a:t>
            </a:r>
            <a:endParaRPr lang="en-US" sz="1352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карта во многом «собирается» из многоэтничности, различий в конфессиональном составе и сильной роли исторической памяти. Османское и советское наследие по‑разному проявляется в разных странах и сообществах.
</a:t>
            </a:r>
            <a:endParaRPr lang="en-US" sz="1439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модели идентичности
</a:t>
            </a:r>
            <a:endParaRPr lang="en-US" sz="1484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290239"/>
            <a:ext cx="3982500" cy="245112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профили стран региона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отраслевую специализацию, экспорт, степень энергетической зависимости и положение в международном разделении труда.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Экономики региона сочетают промышленность, сырьевой экспорт и сельское хозяйство, но во многих странах заметна зависимость от внешних рынков и технологий.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характеристики по описанию в задании.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интеграции в мировое сообщество
</a:t>
            </a:r>
            <a:endParaRPr lang="en-US" sz="2994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шагов: реформы и признание → дипломатия → торговые соглашения → организации → инвестиции и рынки.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как главный интеграционный ориентир
</a:t>
            </a:r>
            <a:endParaRPr lang="en-US" sz="2162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реформы и сближение стандартов
</a:t>
            </a:r>
            <a:pPr algn="ctr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государств ЕС — Польши, Румынии, Болгарии, Хорватии и других — важны структурные фонды, единые стандарты и общий рынок. Это усиливает предсказуемость правил для бизнеса и граждан.
</a:t>
            </a:r>
            <a:endParaRPr lang="en-US" sz="859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стран-кандидатов ключевы этапы получения статуса, запуск переговоров и работа по главам. Процесс требует постепенной адаптации законодательства к европейскому праву.
</a:t>
            </a:r>
            <a:pPr algn="ctr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Кандидатский статус и открытие переговорных глав
</a:t>
            </a:r>
            <a:endParaRPr lang="en-US" sz="855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национальных норм к европейскому праву
</a:t>
            </a:r>
            <a:pPr algn="ctr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это означает изменения в регулировании, госуправлении и контроле, чтобы нормы становились совместимыми с правом ЕС. Здесь важны не только документы, но и реальное исполнение правил.
</a:t>
            </a:r>
            <a:endParaRPr lang="en-US" sz="833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Кандидатский статус Украины, Молдовы, Грузии и стран Западных Балкан показывает, что интеграция — долгий и политически сложный процесс. Он зависит от реформ, безопасности и консенсуса внутри обществ.
</a:t>
            </a:r>
            <a:pPr algn="ctr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к полноценной интеграции
</a:t>
            </a:r>
            <a:endParaRPr lang="en-US" sz="828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и зависимость от внешних рынков
</a:t>
            </a:r>
            <a:endParaRPr lang="en-US" sz="235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части стран основной доход связан с сырьём, а для других — с промышленными товарами и агросектором. От этого меняется структура партнёрств.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чувствительность объясняется зависимостью от курса сделок, логистики и санкционных режимов. Любой сбой во внешнем спросе быстро отражается на экономике.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долей партнёров (конкретные проценты в задании не указаны).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9809" y="181000"/>
            <a:ext cx="4033682" cy="47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4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уязвимость и транзитные функции региона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194250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импорта и роль трубопроводов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1721375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стран региона характерны зависимость от импорта нефти и газа и высокая роль трубопроводного транзита. Это делает энергетику особенно чувствительной к внешним ограничениям и колебаниям цен.
</a:t>
            </a:r>
            <a:endParaRPr lang="en-US" sz="1492" dirty="0"/>
          </a:p>
        </p:txBody>
      </p:sp>
      <p:sp>
        <p:nvSpPr>
          <p:cNvPr id="7" name="Text 3"/>
          <p:cNvSpPr txBox="1"/>
          <p:nvPr/>
        </p:nvSpPr>
        <p:spPr>
          <a:xfrm>
            <a:off x="537150" y="2967231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Диверсификация и инфраструктурные изменения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537150" y="3489574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кризисов 2000‑х годов усилились программы диверсификации поставок: развиваются СПГ‑терминалы, модернизируются электросети и обсуждается роль атомной энергетики. На «карте топлива» важно показывать порты и транзитные узлы, связывающие Европу и Азию.
</a:t>
            </a:r>
            <a:endParaRPr lang="en-US" sz="1305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71330"/>
            <a:ext cx="754800" cy="6038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Безопасность, конфликты и «замороженные» вопросы
</a:t>
            </a:r>
            <a:endParaRPr lang="en-US" sz="2317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Очаги напряженности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сохраняется повышенная конфликтность из-за войны в Украине, приднестровского вопроса, косовского спора, а также абхазского и южноосетинского конфликтов. Эти узлы влияют на повестку дня и долгосрочные планы государств.
</a:t>
            </a:r>
            <a:endParaRPr lang="en-US" sz="1050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безопасности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применяют неодинаковые подходы к защите интересов: одни опираются на членство в НАТО, другие — на участие в ОДКБ. Отсюда различия в военном планировании, кризисном реагировании и дипломатической тактике.
</a:t>
            </a:r>
            <a:endParaRPr lang="en-US" sz="108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Посредничество и миротворчество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миротворческие миссии и международное посредничество, которые помогают удерживать режимы прекращения огня и обсуждать условия урегулирования. Эти форматы часто задают рамки для переговоров и гуманитарных решений.
</a:t>
            </a:r>
            <a:endParaRPr lang="en-US" sz="1050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110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войн и распада федераций остается частью общественной памяти и влияет на внешнюю политику. Когда общество воспринимает угрозы по-разному, возрастает сложность согласования позиций на международных площадках.
</a:t>
            </a:r>
            <a:endParaRPr lang="en-US" sz="110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6586" y="1128900"/>
            <a:ext cx="1192027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международных объединений, важных для региона
</a:t>
            </a:r>
            <a:endParaRPr lang="en-US" sz="1998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внешний вектор обычно недостаточен: государства выстраивают «параллельные треки» — экономические, правовые и консультационно-безопасностные. Это повышает гибкость, но усложняет согласование интересов.
</a:t>
            </a:r>
            <a:endParaRPr lang="en-US" sz="1348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уставам и официальным описаниям организаций (актуальность зависит от состава и решений членов).
</a:t>
            </a:r>
            <a:endParaRPr lang="en-US" sz="1351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понять, как страны Восточной и Юго-Восточной Европы и государства СНГ комбинируют разные «инструменты мира»: торговые правила, консультации, безопасность и площадки для координации.
</a:t>
            </a:r>
            <a:endParaRPr lang="en-US" sz="1348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вызовы: старение, миграция и урбанизация
</a:t>
            </a:r>
            <a:endParaRPr lang="en-US" sz="2024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демографические сдвиги сильнее ощущаются не только в стране в целом, но и на уровне регионов: периферия теряет жителей быстрее, чем столицы.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старения, низкой рождаемости и миграции создаёт общий тренд: растёт нагрузка на социальные системы и усиливается дефицит кадров в экономике.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качественных тенденций по демографическим исследованиям и статистическим обзорам международных организаций (без точных чисел по странам).
</a:t>
            </a:r>
            <a:endParaRPr lang="en-US" sz="973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как ресурс и проблема развития
</a:t>
            </a:r>
            <a:endParaRPr lang="en-US" sz="2982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миграция в Польшу, Германию, Чехию, Италию, Россию и другие страны поддерживает семьи через денежные переводы. Это укрепляет локальные бюджеты и помогает переживать периоды спада спроса.
</a:t>
            </a:r>
            <a:endParaRPr lang="en-US" sz="1519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усиливаются дефицит квалифицированных кадров и риски «утечки мозгов». Старение населения ускоряет нагрузку на системы занятости, а экономика начинает больше зависеть от внешних рынков труда.
</a:t>
            </a:r>
            <a:endParaRPr lang="en-US" sz="1525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государств региона миграция становится двойственным фактором: с одной стороны, снижает безработицу и приносит валютные потоки, с другой — повышает уязвимость домохозяйств при колебаниях спроса за рубежом.
</a:t>
            </a:r>
            <a:endParaRPr lang="en-US" sz="1509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Дополнительный эффект связан с социальной адаптацией: меняются структуры семей, ожидания молодежи и доступность рабочих мест. Чем дольше сохраняется внешний спрос, тем сложнее внутреннее планирование кадров.
</a:t>
            </a:r>
            <a:endParaRPr lang="en-US" sz="1486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страны региона повышают международную конкурентоспособность
</a:t>
            </a:r>
            <a:endParaRPr lang="en-US" sz="187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улучшений конкурентоспособности через реформы управления, инфраструктуру и интеграцию в цепочки поставок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Варшаве формируется плотная среда офисных услуг, финансов и международной коммерции. Университеты и деловые кварталы работают вместе с транспортными узлами. Город становится площадкой, где быстрее тестируются новые модели управления и цифровые сервисы.
</a:t>
            </a:r>
            <a:endParaRPr lang="en-US" sz="85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Варшава и сеть деловых сервисов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Бухарест сочетает функции столицы с инвестиционной привлекательностью и развитием инфраструктурных проектов. Здесь заметны технопарки, бизнес-сообщества и образовательные центры. В результате город отражает переход от индустриальной логики к сервисной экономике и инновационным нишам.
</a:t>
            </a:r>
            <a:endParaRPr lang="en-US" sz="819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Бухарест: от управления и промышленности к инновациям
</a:t>
            </a:r>
            <a:endParaRPr lang="en-US" sz="1138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Алматы и Ташкент усиливают роль региональных узлов, где сходятся обучение, логистика и предпринимательство. Вокруг транспортной связности возникают новые деловые активности и проекты с технологическими компонентами. Так городская среда помогает включать экономику в более широкие рынки.
</a:t>
            </a:r>
            <a:endParaRPr lang="en-US" sz="786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Ташкент и Алматы: региональные хабы для торговли и технологий
</a:t>
            </a:r>
            <a:endParaRPr lang="en-US" sz="1102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центры и новые точки экономического роста
</a:t>
            </a:r>
            <a:endParaRPr lang="en-US" sz="227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уровня развития стран региона
</a:t>
            </a:r>
            <a:endParaRPr lang="en-US" sz="2953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места чаще связаны не с одной сферой, а с «цепочкой»: инфраструктура влияет на инвестиции, а доступ к цифровым услугам — на образование и занятость.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между столицами и периферией усиливает различия в возможностях. Поэтому рост показателей требует синхронизации политики в образовании, инфраструктуре и инновациях.
</a:t>
            </a:r>
            <a:endParaRPr lang="en-US" sz="1419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 ключевым измерениям (ВВП на душу населения, ИЧР, инфраструктура, инновации); конкретные значения по странам зависят от года публикации статистических источников.
</a:t>
            </a:r>
            <a:endParaRPr lang="en-US" sz="87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019" y="1285325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82338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94575" y="1328555"/>
            <a:ext cx="754800" cy="6038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971363" y="1285325"/>
            <a:ext cx="690300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715862" y="1285325"/>
            <a:ext cx="690300" cy="6903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региона в решении глобальных проблем
</a:t>
            </a:r>
            <a:endParaRPr lang="en-US" sz="2575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безопасность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Черноморский бассейн и дунайские коридоры поддерживают поставки продовольствия на внешние рынки. Это делает регион заметным участником глобальной дискуссии о стабильности цепочек поставок.
</a:t>
            </a:r>
            <a:endParaRPr lang="en-US" sz="988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Энергоносители и устойчивость снабжения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региона участвуют в поставках энергоносителей и в модернизации маршрутов доставки. Одновременно растёт спрос на диверсификацию, чтобы снижать риски для потребителей и промышленности.
</a:t>
            </a:r>
            <a:endParaRPr lang="en-US" sz="980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Транспортировка товаров и связность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Транзитные возможности связывают Европу и Азию железными дорогами, портами и магистралями. Улучшение логистики помогает уменьшать издержки и поддерживает торговлю при внешних кризисах.
</a:t>
            </a:r>
            <a:endParaRPr lang="en-US" sz="980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адаптация и экология
</a:t>
            </a:r>
            <a:pPr algn="ctr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сталкивается с последствиями изменения климата и усиливает работу по адаптации: защите водных ресурсов и управлению рисками для сельского хозяйства. В центре — трансграничная экобезопасность.
</a:t>
            </a:r>
            <a:endParaRPr lang="en-US" sz="981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Миротворческие инициативы
</a:t>
            </a:r>
            <a:pPr algn="ctr" indent="0" marL="0">
              <a:lnSpc>
                <a:spcPct val="100000"/>
              </a:lnSpc>
              <a:buNone/>
            </a:pPr>
            <a:r>
              <a:rPr lang="en-US" sz="91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миротворческих и посреднических форматах направлено на снижение насилия и гуманитарные решения. Вклад региона проявляется через дипломатию, экспертизу и поддержку международных механизмов урегулирования.
</a:t>
            </a:r>
            <a:endParaRPr lang="en-US" sz="91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577" y="1128900"/>
            <a:ext cx="3224246" cy="2773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региона в мировой системе
</a:t>
            </a:r>
            <a:endParaRPr lang="en-US" sz="2186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факторы усиливают роль региона и какие препятствия мешают превратить потенциал в устойчивый результат. Важно смотреть на взаимосвязи: безопасность влияет на инвестиции, а миграция — на трудовые рынки.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 региона высок, но его реализация требует управляемости: приоритет — снижение конфликтных рисков, улучшение институтов и устойчивые международные связи, в том числе в энергетике и торговле.
</a:t>
            </a:r>
            <a:endParaRPr lang="en-US" sz="1408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профилям экономик и условиям международной торговли (без привязки к конкретным годовым статистическим значениям).
</a:t>
            </a:r>
            <a:endParaRPr lang="en-US" sz="10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регион как пространство выбора, сотрудничества и конкуренции
</a:t>
            </a:r>
            <a:pPr algn="l" indent="0" marL="0">
              <a:lnSpc>
                <a:spcPct val="100000"/>
              </a:lnSpc>
              <a:buNone/>
            </a:pPr>
            <a:r>
              <a:rPr lang="en-US" sz="121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Восточной и Юго-Восточной Европы и государства СНГ занимают важное положение между Европой и Азией. Их будущее определяется способностью укреплять институты, снижать конфликтность, развивать экономику и сохранять баланс интересов в мировой системе.
</a:t>
            </a:r>
            <a:endParaRPr lang="en-US" sz="335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2026-05-11T13:11:57Z</dcterms:created>
  <dcterms:modified xsi:type="dcterms:W3CDTF">2026-05-11T13:11:57Z</dcterms:modified>
</cp:coreProperties>
</file>