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— переносчики и паразиты: основные темы урока
</a:t>
            </a:r>
            <a:endParaRPr lang="en-US" sz="2475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роль насекомых как переносчиков инфекций и паразитов в жизни человека и животных.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изучать насекомых-паразитов и переносчиков болезней?
</a:t>
            </a:r>
            <a:endParaRPr lang="en-US" sz="1846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существуют на Земле более 350 миллионов лет. Их роль в распространении болезней среди людей и животных возросла с развитием сельского хозяйства. Научные исследования XIX–XX веков помогли понять важность контроля этих насекомых.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Насекомые-паразиты питаются кровью или тканями хозяев, причиняя им вред и ослабляя здоровье.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Переносчики заражают человека и животных болезнями, самих часто не поражая инфекциями, которые они распространяют.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паразитов и переносчиков: комары переносят возбудителей малярии, а блохи способны распространять чуму.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Вши вызывают сыпной тиф, а клещи ответственны за вирусный энцефалит и боррелиоз – серьёзные заболевания.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паразиты и переносчики среди насекомых?
</a:t>
            </a:r>
            <a:endParaRPr lang="en-US" sz="204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98664"/>
            <a:ext cx="2048700" cy="13944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62048" y="1098637"/>
            <a:ext cx="2048700" cy="13944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3752" y="1098637"/>
            <a:ext cx="2048700" cy="13944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25447" y="1098637"/>
            <a:ext cx="2048700" cy="139447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виды-переносчики: комары, блохи, вши, клещи, мухи
</a:t>
            </a:r>
            <a:endParaRPr lang="en-US" sz="2442" dirty="0"/>
          </a:p>
        </p:txBody>
      </p:sp>
      <p:sp>
        <p:nvSpPr>
          <p:cNvPr id="11" name="Text 2"/>
          <p:cNvSpPr txBox="1"/>
          <p:nvPr/>
        </p:nvSpPr>
        <p:spPr>
          <a:xfrm>
            <a:off x="275100" y="2699281"/>
            <a:ext cx="20487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Комары — главные переносчики малярии
</a:t>
            </a:r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Комары рода Anopheles ответственны за передачу малярийного плазмодия, вызывающего малярию. Culex-подвиды распространяют филярии и вирус западного Нила, угрожая здоровью человека.
</a:t>
            </a:r>
            <a:endParaRPr lang="en-US" sz="1086" dirty="0"/>
          </a:p>
        </p:txBody>
      </p:sp>
      <p:sp>
        <p:nvSpPr>
          <p:cNvPr id="12" name="Text 3"/>
          <p:cNvSpPr txBox="1"/>
          <p:nvPr/>
        </p:nvSpPr>
        <p:spPr>
          <a:xfrm>
            <a:off x="2456798" y="2697372"/>
            <a:ext cx="20487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Блохи — опасные разносчики чумы
</a:t>
            </a:r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Крысиная блоха переносит бактерии чумы. Она живёт в гнёздах грызунов, но может нападать на человека, вызывая тяжёлые инфекционные заболевания.
</a:t>
            </a:r>
            <a:endParaRPr lang="en-US" sz="1086" dirty="0"/>
          </a:p>
        </p:txBody>
      </p:sp>
      <p:sp>
        <p:nvSpPr>
          <p:cNvPr id="13" name="Text 4"/>
          <p:cNvSpPr txBox="1"/>
          <p:nvPr/>
        </p:nvSpPr>
        <p:spPr>
          <a:xfrm>
            <a:off x="4638502" y="2697372"/>
            <a:ext cx="20487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Вши — причиной сыпного тифа
</a:t>
            </a:r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Платяная вош паразитирует на людях, распространяя сыпной тиф. Заражение происходит через контакт и загрязнённую одежду, что чревато эпидемиями в неблагоприятных условиях.
</a:t>
            </a:r>
            <a:endParaRPr lang="en-US" sz="1086" dirty="0"/>
          </a:p>
        </p:txBody>
      </p:sp>
      <p:sp>
        <p:nvSpPr>
          <p:cNvPr id="14" name="Text 5"/>
          <p:cNvSpPr txBox="1"/>
          <p:nvPr/>
        </p:nvSpPr>
        <p:spPr>
          <a:xfrm>
            <a:off x="6820197" y="2697372"/>
            <a:ext cx="20487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Клещи и мухи — возбудители серьёзных болезней
</a:t>
            </a:r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Иксодовые клещи передают вирусы энцефалита и боррелии (болезнь Лайма). Муха цеце переносит трипаносомы, вызывая сонную болезнь у человека и животных.
</a:t>
            </a:r>
            <a:endParaRPr lang="en-US" sz="10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413" y="2403449"/>
            <a:ext cx="2042905" cy="2374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56345" y="2403402"/>
            <a:ext cx="2042905" cy="2374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3951" y="2403402"/>
            <a:ext cx="2042905" cy="2374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31551" y="2405652"/>
            <a:ext cx="2042905" cy="2374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болезни переносят насекомые: основные агенты
</a:t>
            </a:r>
            <a:endParaRPr lang="en-US" sz="2442" dirty="0"/>
          </a:p>
        </p:txBody>
      </p:sp>
      <p:sp>
        <p:nvSpPr>
          <p:cNvPr id="11" name="Text 2"/>
          <p:cNvSpPr txBox="1"/>
          <p:nvPr/>
        </p:nvSpPr>
        <p:spPr>
          <a:xfrm>
            <a:off x="280342" y="1100007"/>
            <a:ext cx="2043046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Вирусные заболевания, переносимые насекомыми
</a:t>
            </a:r>
            <a:pPr algn="l" indent="0" marL="0">
              <a:lnSpc>
                <a:spcPct val="115000"/>
              </a:lnSpc>
              <a:buNone/>
            </a:pPr>
            <a:r>
              <a:rPr lang="en-US" sz="7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насекомые распространяют вирусы, например, энцефалит и вирус Зика. Они заражают людей через укусы, вызывая серьёзные неврологические осложнения.
</a:t>
            </a:r>
            <a:endParaRPr lang="en-US" sz="1196" dirty="0"/>
          </a:p>
        </p:txBody>
      </p:sp>
      <p:sp>
        <p:nvSpPr>
          <p:cNvPr id="12" name="Text 3"/>
          <p:cNvSpPr txBox="1"/>
          <p:nvPr/>
        </p:nvSpPr>
        <p:spPr>
          <a:xfrm>
            <a:off x="2456275" y="1095550"/>
            <a:ext cx="2043046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Бактериальные инфекции через паразитарных насекомых
</a:t>
            </a:r>
            <a:pPr algn="l" indent="0" marL="0">
              <a:lnSpc>
                <a:spcPct val="115000"/>
              </a:lnSpc>
              <a:buNone/>
            </a:pPr>
            <a:r>
              <a:rPr lang="en-US" sz="7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Переносчики, такие как вши и блохи, распространяют бактерии, вызывающие сыпной тиф и чуму. Инфекции передаются контактным или экскреторным путём.
</a:t>
            </a:r>
            <a:endParaRPr lang="en-US" sz="1164" dirty="0"/>
          </a:p>
        </p:txBody>
      </p:sp>
      <p:sp>
        <p:nvSpPr>
          <p:cNvPr id="13" name="Text 4"/>
          <p:cNvSpPr txBox="1"/>
          <p:nvPr/>
        </p:nvSpPr>
        <p:spPr>
          <a:xfrm>
            <a:off x="4643880" y="1095550"/>
            <a:ext cx="2043046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и вызываемые ими болезни
</a:t>
            </a:r>
            <a:pPr algn="l" indent="0" marL="0">
              <a:lnSpc>
                <a:spcPct val="115000"/>
              </a:lnSpc>
              <a:buNone/>
            </a:pPr>
            <a:r>
              <a:rPr lang="en-US" sz="7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Малярийный плазмодий попадает в организм человека через укусы комаров, что приводит к малярии — серьёзному, иногда смертельному заболеванию.
</a:t>
            </a:r>
            <a:endParaRPr lang="en-US" sz="1209" dirty="0"/>
          </a:p>
        </p:txBody>
      </p:sp>
      <p:sp>
        <p:nvSpPr>
          <p:cNvPr id="14" name="Text 5"/>
          <p:cNvSpPr txBox="1"/>
          <p:nvPr/>
        </p:nvSpPr>
        <p:spPr>
          <a:xfrm>
            <a:off x="6831480" y="1097800"/>
            <a:ext cx="2043046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Гельминтозы и их переносчики
</a:t>
            </a:r>
            <a:pPr algn="l" indent="0" marL="0">
              <a:lnSpc>
                <a:spcPct val="115000"/>
              </a:lnSpc>
              <a:buNone/>
            </a:pPr>
            <a:r>
              <a:rPr lang="en-US" sz="7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насекомые переносят гельминтов, например, филяриозы через укусы комаров, которые могут вызвать отёки и поражение лимфатической системы.
</a:t>
            </a:r>
            <a:endParaRPr lang="en-US" sz="123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028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Малярия ежегодно поражает около 200 миллионов человек, оставаясь одной из главных угроз в тропических регионах.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70254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серьёзные заболевания для человека и животных
</a:t>
            </a:r>
            <a:endParaRPr lang="en-US" sz="1909" dirty="0"/>
          </a:p>
        </p:txBody>
      </p:sp>
      <p:sp>
        <p:nvSpPr>
          <p:cNvPr id="9" name="Text 3"/>
          <p:cNvSpPr txBox="1"/>
          <p:nvPr/>
        </p:nvSpPr>
        <p:spPr>
          <a:xfrm>
            <a:off x="25119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Лейшманиоз вызывает кожные и внутренние поражения, заражая более миллиона человек в год в различных странах.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210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Клещевой энцефалит и болезнь Лайма представляют серьёзную опасность в умеренных широтах, особенно весной и летом.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301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домашних животных критичны дирофиляриоз, пироплазмоз и дипилидиоз, вызывающие тяжёлые и часто смертельные заболевания.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Роспотребнадзор, 2022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заболеваемости в России (2022): диаграмма
</a:t>
            </a:r>
            <a:endParaRPr lang="en-US" sz="1895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значительное преимущество случаев клещевого энцефалита среди населения России.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угрожающей болезнью остаётся клещевой энцефалит, требующий активного профилактического контроля.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643674"/>
            <a:ext cx="4646100" cy="20292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связь между насекомыми-переносчиками, заболеваниями и наиболее восприимчивыми животными видами.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Ветеринарные и медицинские справочники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переносчики, болезни и уязвимые животные
</a:t>
            </a:r>
            <a:endParaRPr lang="en-US" sz="2212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требует комплексного контроля насекомых и наблюдения за здоровьем животных.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массовом заражении паразитами возникают тяжёлые осложнения, способные привести к серьёзным последствиям и смерти.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Истощение и потеря питательных веществ вследствие паразитизма приводят к нарушению роста и развитию молодых животных и детей.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снижает иммунитет хозяина, делая его уязвимым к другим заболеваниям и ослабляя защитные функции организма.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паразиты влияют на организм хозяина
</a:t>
            </a:r>
            <a:endParaRPr lang="en-US" sz="259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Клещевой энцефалит остаётся наиболее распространённым заболеванием, регистрируется около 2100 случаев ежегодно.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Болезнь Лайма передаётся иксодовыми клещами и вызывает хронические воспаления у жителей региона.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Малярия в основном представлена завозными случаями — в 2022 году зарегистрировано 205 инфекций.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Лейшманиоз и дирофиляриоз всё чаще диагностируются у животных и требуют внимания ветеринаров.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Болезни, передаваемые насекомыми в России
</a:t>
            </a:r>
            <a:endParaRPr lang="en-US" sz="234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Педикулёз вызывает сильный зуд и повреждения кожи у людей, что повышает риск бактериальных инфекций и ведёт к значительному дискомфорту и ухудшению самочувствия.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Платяная вошь — переносчик сыпного тифа, опасной инфекции, которая может приводить к серьёзным осложнениям и требует своевременного лечения.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домашних животных блохи вызывают аллергические реакции, кожные заболевания и могут передавать ленточных червей, приводя к дипилидиозу и ухудшению здоровья питомцев.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заражения вшами и блохами у людей и животных
</a:t>
            </a:r>
            <a:endParaRPr lang="en-US" sz="169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 почему насекомые опасны: сезонность и циклы активности
</a:t>
            </a:r>
            <a:endParaRPr lang="en-US" sz="1698" dirty="0"/>
          </a:p>
        </p:txBody>
      </p:sp>
      <p:sp>
        <p:nvSpPr>
          <p:cNvPr id="10" name="Text 2"/>
          <p:cNvSpPr txBox="1"/>
          <p:nvPr/>
        </p:nvSpPr>
        <p:spPr>
          <a:xfrm>
            <a:off x="928535" y="2808000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Весенне-летний период
</a:t>
            </a:r>
            <a:pPr algn="l" indent="0" marL="0">
              <a:lnSpc>
                <a:spcPct val="115000"/>
              </a:lnSpc>
              <a:buNone/>
            </a:pPr>
            <a:r>
              <a:rPr lang="en-US" sz="8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Иксодовые клещи наиболее активны в мае и июне, что совпадает с началом сезона выездов на природу и кормления скота, увеличивая риск заражения.
</a:t>
            </a:r>
            <a:endParaRPr lang="en-US" sz="1120" dirty="0"/>
          </a:p>
        </p:txBody>
      </p:sp>
      <p:sp>
        <p:nvSpPr>
          <p:cNvPr id="11" name="Text 3"/>
          <p:cNvSpPr txBox="1"/>
          <p:nvPr/>
        </p:nvSpPr>
        <p:spPr>
          <a:xfrm>
            <a:off x="2694897" y="1468595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сумерки и ночи
</a:t>
            </a:r>
            <a:pPr algn="l" indent="0" marL="0">
              <a:lnSpc>
                <a:spcPct val="115000"/>
              </a:lnSpc>
              <a:buNone/>
            </a:pPr>
            <a:r>
              <a:rPr lang="en-US" sz="8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Комары проявляют максимальную активность в тёмное время суток, особенно в тёплые сезоны, повышая вероятность укусов и передачи инфекций.
</a:t>
            </a:r>
            <a:endParaRPr lang="en-US" sz="1125" dirty="0"/>
          </a:p>
        </p:txBody>
      </p:sp>
      <p:sp>
        <p:nvSpPr>
          <p:cNvPr id="12" name="Text 4"/>
          <p:cNvSpPr txBox="1"/>
          <p:nvPr/>
        </p:nvSpPr>
        <p:spPr>
          <a:xfrm>
            <a:off x="4447110" y="2808000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Весь год при наличии хозяев
</a:t>
            </a:r>
            <a:pPr algn="l" indent="0" marL="0">
              <a:lnSpc>
                <a:spcPct val="115000"/>
              </a:lnSpc>
              <a:buNone/>
            </a:pPr>
            <a:r>
              <a:rPr lang="en-US" sz="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Блохи сохраняют жизнеспособность круглый год, особенно в домах с животными, постоянно угрожая их здоровью и вызывая аллергии.
</a:t>
            </a:r>
            <a:endParaRPr lang="en-US" sz="1063" dirty="0"/>
          </a:p>
        </p:txBody>
      </p:sp>
      <p:sp>
        <p:nvSpPr>
          <p:cNvPr id="13" name="Text 5"/>
          <p:cNvSpPr txBox="1"/>
          <p:nvPr/>
        </p:nvSpPr>
        <p:spPr>
          <a:xfrm>
            <a:off x="6206485" y="1468582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прогулок и выпаса
</a:t>
            </a:r>
            <a:pPr algn="l" indent="0" marL="0">
              <a:lnSpc>
                <a:spcPct val="115000"/>
              </a:lnSpc>
              <a:buNone/>
            </a:pPr>
            <a:r>
              <a:rPr lang="en-US" sz="7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появление паразитов совпадает с пиковой активностью людей и животных на открытом воздухе, создавая повышенную вероятность заражения.
</a:t>
            </a:r>
            <a:endParaRPr lang="en-US" sz="9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028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индивидуальных средств защиты — репеллентов и закрытой одежды — существенно снижает риск укусов насекомых и возникновения паразитарных заболеваний.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70254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Профилактика: как защититься от насекомых-паразитов
</a:t>
            </a:r>
            <a:endParaRPr lang="en-US" sz="1961" dirty="0"/>
          </a:p>
        </p:txBody>
      </p:sp>
      <p:sp>
        <p:nvSpPr>
          <p:cNvPr id="9" name="Text 3"/>
          <p:cNvSpPr txBox="1"/>
          <p:nvPr/>
        </p:nvSpPr>
        <p:spPr>
          <a:xfrm>
            <a:off x="25119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защиты жилища с помощью москитных сеток и регулярной обработки помещений помогает предотвращать проникновение кровососущих насекомых внутрь дома.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210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 домашними животными с применением инсектицидных ошейников и стабильная профилактическая обработка снижают вероятность заражения паразитами и их распространения.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301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и предотвращение размножения паразитов достигается через устранение застойной воды и мусора вблизи жилых зон, что уменьшает численность незваных насекомых.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493250" y="1204700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санитарная обработка помещений и территории включает уборку и дезинфекцию, что снижает количество мест размножения и укрытий паразитов.
</a:t>
            </a:r>
            <a:endParaRPr lang="en-US" sz="1168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68355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борьбы с паразитами и переносчиками болезней
</a:t>
            </a:r>
            <a:endParaRPr lang="en-US" sz="1862" dirty="0"/>
          </a:p>
        </p:txBody>
      </p:sp>
      <p:sp>
        <p:nvSpPr>
          <p:cNvPr id="9" name="Text 3"/>
          <p:cNvSpPr txBox="1"/>
          <p:nvPr/>
        </p:nvSpPr>
        <p:spPr>
          <a:xfrm>
            <a:off x="1493250" y="29364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химических и биологических инсектицидов направлено на контроль популяций насекомых с минимальным воздействием на окружающую среду.
</a:t>
            </a:r>
            <a:endParaRPr lang="en-US" sz="1168" dirty="0"/>
          </a:p>
        </p:txBody>
      </p:sp>
      <p:sp>
        <p:nvSpPr>
          <p:cNvPr id="10" name="Text 4"/>
          <p:cNvSpPr txBox="1"/>
          <p:nvPr/>
        </p:nvSpPr>
        <p:spPr>
          <a:xfrm>
            <a:off x="5930400" y="20705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против эпидемически опасных болезней, например клещевого энцефалита, а также уничтожение грызунов как резервуаров инфекции — ключевые меры комплексной защиты.
</a:t>
            </a:r>
            <a:endParaRPr lang="en-US" sz="116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катастрофы из-за насекомых-переносчиков
</a:t>
            </a:r>
            <a:endParaRPr lang="en-US" sz="1917" dirty="0"/>
          </a:p>
        </p:txBody>
      </p:sp>
      <p:sp>
        <p:nvSpPr>
          <p:cNvPr id="9" name="Text 2"/>
          <p:cNvSpPr txBox="1"/>
          <p:nvPr/>
        </p:nvSpPr>
        <p:spPr>
          <a:xfrm>
            <a:off x="863302" y="2119694"/>
            <a:ext cx="22320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XIV век — Чёрная смерть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Чума, переносимая крысиными блохами, привела к гибели около 75 миллионов человек, опустошая Европу и изменяя исторический ход развития общества.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16600" y="2113300"/>
            <a:ext cx="22320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 — эпидемии сыпного тифа
</a:t>
            </a:r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войн и социальных кризисов сыпной тиф, распространяемый вшами, вызывал массовые заболевания и высокую смертность среди армий и гражданского населения.
</a:t>
            </a:r>
            <a:endParaRPr lang="en-US" sz="1070" dirty="0"/>
          </a:p>
        </p:txBody>
      </p:sp>
      <p:sp>
        <p:nvSpPr>
          <p:cNvPr id="11" name="Text 4"/>
          <p:cNvSpPr txBox="1"/>
          <p:nvPr/>
        </p:nvSpPr>
        <p:spPr>
          <a:xfrm>
            <a:off x="5969912" y="2080925"/>
            <a:ext cx="22320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 — улучшение санитарии
</a:t>
            </a:r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борьбы с эпидемиями привёл к развитию гигиенических норм, профилактических программ и созданию систем санитарного контроля, которые продолжают действовать сегодня.
</a:t>
            </a:r>
            <a:endParaRPr lang="en-US" sz="111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Профилактические меры и ветеринарное лечение животных существенно снижают риск заражения и защищают питомцев от серьёзных паразитарных заболеваний.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Блохи у домашних животных провоцируют аллергические дерматиты и способствуют переносу ленточных червей, приводя к распространению дипилидиоза.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Иксодовые клещи вызывают пироплазмоз, опасную болезнь с высокой смертностью у собак, кошек и крупного рогатого скота без своевременного лечения.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паразитических насекомых на домашних животных
</a:t>
            </a:r>
            <a:endParaRPr lang="en-US" sz="170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Рональд Росс в 1897 году доказал, что комары рода Anopheles распространяют малярию, что дало начало новым методам профилактики и лечения этой болезни.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Шарль Николль идентифицировал роль вшей как переносчиков сыпного тифа, что способствовало разработке санитарных мер в борьбе с эпидемиями.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научные открытия создали основу для комплексных санитарно-эпидемиологических программ, направленных на снижение заболеваемости в XX и XXI веках.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Важнейшие открытия учёных о насекомых-переносчиках
</a:t>
            </a:r>
            <a:endParaRPr lang="en-US" sz="187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средней температуры способствует расширению ареалов обитания тропических насекомых в умеренных широтах, увеличивая риск инфекций.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Региональное потепление увеличивает количество случаев дирофиляриоза, связываемого с комарами, что требует особого внимания здравоохранения.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клещей удлиняется, адаптируясь к климатическим изменениям, что увеличивает вероятность контактирования с переносчиками опасных заболеваний.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климата формируют новые эпидемиологические риски, усиливая важность мониторинга и разработки адаптивных мер борьбы с паразитами.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климата на распространение паразитических насекомых
</a:t>
            </a:r>
            <a:endParaRPr lang="en-US" sz="169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493250" y="1204700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новых эффективных инсектицидов обеспечивает более безопасные способы уменьшения численности насекомых-переносчиков.
</a:t>
            </a:r>
            <a:endParaRPr lang="en-US" sz="1168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68355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исследований к заражению: современные научные проекты и контроль
</a:t>
            </a:r>
            <a:endParaRPr lang="en-US" sz="1695" dirty="0"/>
          </a:p>
        </p:txBody>
      </p:sp>
      <p:sp>
        <p:nvSpPr>
          <p:cNvPr id="9" name="Text 3"/>
          <p:cNvSpPr txBox="1"/>
          <p:nvPr/>
        </p:nvSpPr>
        <p:spPr>
          <a:xfrm>
            <a:off x="1493250" y="29364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генно-модифицированных комаров, неспособных передавать малярию, представляет перспективный метод снижения заболеваемости в тропических регионах.
</a:t>
            </a:r>
            <a:endParaRPr lang="en-US" sz="1168" dirty="0"/>
          </a:p>
        </p:txBody>
      </p:sp>
      <p:sp>
        <p:nvSpPr>
          <p:cNvPr id="10" name="Text 4"/>
          <p:cNvSpPr txBox="1"/>
          <p:nvPr/>
        </p:nvSpPr>
        <p:spPr>
          <a:xfrm>
            <a:off x="5930400" y="20705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популяций насекомых и просветительские кампании помогают своевременно выявлять очаги заражения и информировать общественность о мерах защиты.
</a:t>
            </a:r>
            <a:endParaRPr lang="en-US" sz="116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241450" y="929948"/>
            <a:ext cx="46611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защититься от насекомых-переносчиков и почему это важно
</a:t>
            </a:r>
            <a:endParaRPr lang="en-US" sz="1649" dirty="0"/>
          </a:p>
        </p:txBody>
      </p:sp>
      <p:sp>
        <p:nvSpPr>
          <p:cNvPr id="7" name="Text 1"/>
          <p:cNvSpPr txBox="1"/>
          <p:nvPr/>
        </p:nvSpPr>
        <p:spPr>
          <a:xfrm>
            <a:off x="2241450" y="1648750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Комплексная защита от насекомых и паразитов требует внимательности, профилактических мер и научного подхода для сохранения здоровья людей и животных и предотвращения эпидемий.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2026-05-09T15:48:43Z</dcterms:created>
  <dcterms:modified xsi:type="dcterms:W3CDTF">2026-05-09T15:48:43Z</dcterms:modified>
</cp:coreProperties>
</file>