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jpe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0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Россия на рубеже веков: ключевые темы и вызовы
</a:t>
            </a:r>
            <a:endParaRPr lang="en-US" sz="4000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Кризисы и вызовы в России после распада СССР — путь к обновлению.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Контекст конца 1990-х: вызовы и последствия кризиса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концу 1990-х Россия столкнулась с глубоким экономическим спадом, усилением социальной нестабильности и ослаблением государственных институтов, что вызвало серьёзные вызовы перед обществом и властью.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5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кризис 1998 года: масштабы и последствия
</a:t>
            </a:r>
            <a:endParaRPr lang="en-US" sz="2135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Обвал экономики 1998 года серьёзно повлиял на уровень жизни, усилив бедность и финансовую нестабильность.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1999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Кризис вызвал резкое падение производства и обвал доверия к банкам, что усугубило социальную нестабильность.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восстановления российской экономики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1999 году начался экономический подъём: промышленность выросла на 8,1%, что ознаменовало перелом после кризиса.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Экспорт страны увеличился на 13%, привлечены новые инвестиции, что поддержало экономический рост и укрепление рубля.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Активизировался внутренний спрос, закладывая базу для структурных реформ и дальнейшей модернизации экономики.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политика: выход из кризиса и стимулирование роста
</a:t>
            </a:r>
            <a:endParaRPr lang="en-US" sz="1936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Правительство стабилизировало банковскую систему, предотвратив дальнейший финансовый коллапс.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Девальвация рубля поддержала рост отечественного производства и снизила зависимость от импорта.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Введены меры по реформированию финансовой системы, направленные на поддержку предпринимательства и экономического развития.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Была сформирована основа для перехода к более устойчивому хозяйственному механизму страны.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реальных доходов населения (1997–2001)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доходов отражает постепенное улучшение экономической ситуации после кризиса.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Доходы медленно восстанавливались, указывая на сложную адаптацию населения и сохраняющуюся социальную уязвимость.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Структурные и институциональные реформы начала 2000-х
</a:t>
            </a:r>
            <a:endParaRPr lang="en-US" sz="2109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9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2001 — налоговая реформа
</a:t>
            </a:r>
            <a:pPr algn="l" indent="0" marL="0">
              <a:lnSpc>
                <a:spcPct val="100000"/>
              </a:lnSpc>
              <a:buNone/>
            </a:pPr>
            <a:r>
              <a:rPr lang="en-US" sz="65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9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единый налог на доходы физических лиц в размере 13%, что упростило налогообложение и стимулировало легализацию доходов.
</a:t>
            </a:r>
            <a:endParaRPr lang="en-US" sz="1498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2001 — принятие нового Трудового кодекса
</a:t>
            </a:r>
            <a:pPr algn="l" indent="0" marL="0">
              <a:lnSpc>
                <a:spcPct val="100000"/>
              </a:lnSpc>
              <a:buNone/>
            </a:pPr>
            <a:r>
              <a:rPr lang="en-US" sz="62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трудового права обеспечили баланс интересов работников и работодателей, повышая социальную стабильность.
</a:t>
            </a:r>
            <a:endParaRPr lang="en-US" sz="1427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Оптимизация госрасходов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Приняты меры по сокращению неэффективных государственных затрат для увеличения экономической эффективности бюджета.
</a:t>
            </a:r>
            <a:endParaRPr lang="en-US" sz="1522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Антимонопольная политика и фондовый рынок
</a:t>
            </a:r>
            <a:pPr algn="l" indent="0" marL="0">
              <a:lnSpc>
                <a:spcPct val="100000"/>
              </a:lnSpc>
              <a:buNone/>
            </a:pPr>
            <a:r>
              <a:rPr lang="en-US" sz="61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сдержанная приватизация и регулирование монополий, а фондовый рынок получил первые стимулы для развития.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инвестиций и ведущие отрасли экономики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6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инвестиций сигнализировало о восстановлении доверия и росте экономической активности.
</a:t>
            </a:r>
            <a:endParaRPr lang="en-US" sz="166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Минэкономразвития РФ, 2001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Главными направлениями вложений стали топливная отрасль, строительство и телекоммуникации, укрепляющие экономическую базу.
</a:t>
            </a:r>
            <a:endParaRPr lang="en-US" sz="14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2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внешним долгом и финансовыми резервами
</a:t>
            </a:r>
            <a:endParaRPr lang="en-US" sz="2222" dirty="0"/>
          </a:p>
        </p:txBody>
      </p:sp>
      <p:sp>
        <p:nvSpPr>
          <p:cNvPr id="7" name="Text 1"/>
          <p:cNvSpPr txBox="1"/>
          <p:nvPr/>
        </p:nvSpPr>
        <p:spPr>
          <a:xfrm>
            <a:off x="490700" y="1366979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Внешний долг России к 2001 году снизился на 11 млрд долларов, благодаря реструктуризации и выплатам.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281825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Погашение задолженности перед Парижским клубом кредиторов началось в 2000 году, повышая международный кредитный рейтинг.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072950" y="1362543"/>
            <a:ext cx="2560500" cy="32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Резервы Центробанка выросли до 36 млрд долларов, укрепляя финансовую стабильность и поддерживая курс рубля.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Экономический рост и его факторы в 1999–2000 гг.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ВВП в сочетании с падением инфляции свидетельствует об успешной стабилизации экономики.
</a:t>
            </a:r>
            <a:endParaRPr lang="en-US" sz="172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Росстат, 2001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Улучшение экономических показателей подкреплено поддержкой экспортеров и снижением инфляции.
</a:t>
            </a:r>
            <a:endParaRPr lang="en-US" sz="160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3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Владимир Путин: приход к власти и политическая централизация
</a:t>
            </a:r>
            <a:endParaRPr lang="en-US" sz="1934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Август 1999 года отмечен назначением Владимира Путина премьер-министром, что стало началом радикального изменения политической системы и акцентом на восстановление сильной власти.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Март 2000-го ознаменовался его победой на президентских выборах, которая придала импульс курсу на централизацию и усиление вертикали государственного управления.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Важным стало провозглашение принципа «диктатуры закона» с последовательной борьбой против коррупции и ограничением влияния мощных олигархических групп.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Федеральные органы получили расширенные полномочия, что сократило автономию региональных элит и усилило контроль над субъектами Федерации.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3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Безопасность и формирование новой системы госуправления
</a:t>
            </a:r>
            <a:endParaRPr lang="en-US" sz="2030" dirty="0"/>
          </a:p>
        </p:txBody>
      </p:sp>
      <p:sp>
        <p:nvSpPr>
          <p:cNvPr id="8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772444" y="2669350"/>
            <a:ext cx="1519772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1999–2001: Сокращение преступности
</a:t>
            </a:r>
            <a:endParaRPr lang="en-US" sz="1178" dirty="0"/>
          </a:p>
        </p:txBody>
      </p:sp>
      <p:sp>
        <p:nvSpPr>
          <p:cNvPr id="10" name="Text 3"/>
          <p:cNvSpPr txBox="1"/>
          <p:nvPr/>
        </p:nvSpPr>
        <p:spPr>
          <a:xfrm>
            <a:off x="426500" y="3291400"/>
            <a:ext cx="2159952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Уровень преступности в стране снизился на 16%, благодаря реформам МВД и усилению правопорядка на всех уровнях.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2418075" y="1153025"/>
            <a:ext cx="2160000" cy="13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Введено семь федеральных округов с полномочными представителями президента для координации региональной политики и усиления контроля.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2777019" y="2669350"/>
            <a:ext cx="15198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7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2000: Создание федеральных округов
</a:t>
            </a:r>
            <a:endParaRPr lang="en-US" sz="1178" dirty="0"/>
          </a:p>
        </p:txBody>
      </p:sp>
      <p:sp>
        <p:nvSpPr>
          <p:cNvPr id="13" name="Text 6"/>
          <p:cNvSpPr txBox="1"/>
          <p:nvPr/>
        </p:nvSpPr>
        <p:spPr>
          <a:xfrm>
            <a:off x="6455175" y="1153025"/>
            <a:ext cx="2160000" cy="13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власть активизировала контроль над регионами и усилила меры по противодействию организованной преступности и экстремизму.
</a:t>
            </a:r>
            <a:endParaRPr lang="en-US" sz="1200" dirty="0"/>
          </a:p>
        </p:txBody>
      </p:sp>
      <p:sp>
        <p:nvSpPr>
          <p:cNvPr id="14" name="Text 7"/>
          <p:cNvSpPr txBox="1"/>
          <p:nvPr/>
        </p:nvSpPr>
        <p:spPr>
          <a:xfrm>
            <a:off x="6814119" y="2669350"/>
            <a:ext cx="15198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59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2000–2001: Усиление контроля и борьба с криминалом
</a:t>
            </a:r>
            <a:endParaRPr lang="en-US" sz="1159" dirty="0"/>
          </a:p>
        </p:txBody>
      </p:sp>
      <p:sp>
        <p:nvSpPr>
          <p:cNvPr id="15" name="Text 8"/>
          <p:cNvSpPr txBox="1"/>
          <p:nvPr/>
        </p:nvSpPr>
        <p:spPr>
          <a:xfrm>
            <a:off x="4781619" y="2669350"/>
            <a:ext cx="15198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2000: Изменения в Совете Федерации
</a:t>
            </a:r>
            <a:endParaRPr lang="en-US" sz="1200" dirty="0"/>
          </a:p>
        </p:txBody>
      </p:sp>
      <p:sp>
        <p:nvSpPr>
          <p:cNvPr id="16" name="Text 9"/>
          <p:cNvSpPr txBox="1"/>
          <p:nvPr/>
        </p:nvSpPr>
        <p:spPr>
          <a:xfrm>
            <a:off x="4435675" y="3291400"/>
            <a:ext cx="2160000" cy="142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Пересмотрено формирование Совета Федерации: губернаторы лишились прямых мандатов, теперь представители утверждаются президентом.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934700" y="604356"/>
            <a:ext cx="1813800" cy="3911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чеченская кампания завершилась к 2001 году, прекратились активные боевые действия, обеспечена безопасность на территории республики.
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4911847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частичная интеграция Чечни в правовое поле России с возрождением институтов государственной власти и восстановлением инфраструктуры.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888976" y="599725"/>
            <a:ext cx="1813800" cy="39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Федеральная власть плотно контролировала регион, ограничивая самостоятельность местных элит во имя сохранения единства и стабильности России.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374550" y="1361424"/>
            <a:ext cx="2382600" cy="242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Чеченский вопрос и укрепление территориальной целостности
</a:t>
            </a:r>
            <a:endParaRPr lang="en-US" sz="2400" dirty="0"/>
          </a:p>
        </p:txBody>
      </p:sp>
      <p:sp>
        <p:nvSpPr>
          <p:cNvPr id="10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армии и системы безопасности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Произошло сокращение численности армии с одновременным увеличением финансирования для повышения боеспособности и технического оснащения.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Военный бюджет вырос, средства направлялись на закупки современной техники и технологий для оснащения войск.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войска были реорганизованы, что улучшило их готовность к борьбе с терроризмом и обеспечению правопорядка.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Развивались профессиональные подходы к комплектованию частей, а также разрабатывалась новая национальная концепция безопасности.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изменения и программы поддержки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1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Индексация пенсий и рост социальной защиты
</a:t>
            </a:r>
            <a:pPr algn="l" indent="0" marL="0">
              <a:lnSpc>
                <a:spcPct val="100000"/>
              </a:lnSpc>
              <a:buNone/>
            </a:pPr>
            <a:r>
              <a:rPr lang="en-US" sz="133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2000 по 2001 год пенсии увеличились в среднем в 1,4 раза, что стало важной мерой борьбы с бедностью и обеспечением пенсионеров достойным уровнем жизни.
</a:t>
            </a:r>
            <a:endParaRPr lang="en-US" sz="1419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образования и здравоохранения
</a:t>
            </a:r>
            <a:pPr algn="l" indent="0" marL="0">
              <a:lnSpc>
                <a:spcPct val="100000"/>
              </a:lnSpc>
              <a:buNone/>
            </a:pPr>
            <a:r>
              <a:rPr lang="en-US" sz="123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Финансирование образования выросло на 24%, здравоохранения — на 16%. Это способствовало улучшению инфраструктуры и качества услуг в социальных сферах страны.
</a:t>
            </a:r>
            <a:endParaRPr lang="en-US" sz="1314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инициативы и молодёжная 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117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Внедрялись программы по поддержке молодых специалистов и стимулированию рождаемости, направленные на снижение смертности и стабилизацию численности населения.
</a:t>
            </a:r>
            <a:endParaRPr lang="en-US" sz="1255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290883" y="1230400"/>
            <a:ext cx="4556883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сектор и ведущие корпорации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укрепляет контроль в нефтегазовой и банковской сферах, конкуренция между корпорациями формирует новую экономическую структуру.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Аналитические отчёты 1999–2001 гг.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игроки переходного периода, усиление контроля государства и динамика развития ключевых компаний.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информационные преобразования
</a:t>
            </a:r>
            <a:endParaRPr lang="en-US" sz="2400" dirty="0"/>
          </a:p>
        </p:txBody>
      </p:sp>
      <p:sp>
        <p:nvSpPr>
          <p:cNvPr id="13" name="Text 1"/>
          <p:cNvSpPr txBox="1"/>
          <p:nvPr/>
        </p:nvSpPr>
        <p:spPr>
          <a:xfrm>
            <a:off x="495413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2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2000 году открылся музей «Гараж», ставший платформой для современного искусства и символом обновления культурной жизни в столице.
</a:t>
            </a:r>
            <a:endParaRPr lang="en-US" sz="1427" dirty="0"/>
          </a:p>
        </p:txBody>
      </p:sp>
      <p:sp>
        <p:nvSpPr>
          <p:cNvPr id="14" name="Text 2"/>
          <p:cNvSpPr txBox="1"/>
          <p:nvPr/>
        </p:nvSpPr>
        <p:spPr>
          <a:xfrm>
            <a:off x="495333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новых культурных центров
</a:t>
            </a:r>
            <a:endParaRPr lang="en-US" sz="1298" dirty="0"/>
          </a:p>
        </p:txBody>
      </p:sp>
      <p:sp>
        <p:nvSpPr>
          <p:cNvPr id="15" name="Text 3"/>
          <p:cNvSpPr txBox="1"/>
          <p:nvPr/>
        </p:nvSpPr>
        <p:spPr>
          <a:xfrm>
            <a:off x="3303526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6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Фильмы «Брат 2» и «Сибирский цирюльник» получили признание, вызывая интерес к отечественной истории и укрепляя национальную идентичность.
</a:t>
            </a:r>
            <a:endParaRPr lang="en-US" sz="1406" dirty="0"/>
          </a:p>
        </p:txBody>
      </p:sp>
      <p:sp>
        <p:nvSpPr>
          <p:cNvPr id="16" name="Text 4"/>
          <p:cNvSpPr txBox="1"/>
          <p:nvPr/>
        </p:nvSpPr>
        <p:spPr>
          <a:xfrm>
            <a:off x="3303446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Взлёт российского кино
</a:t>
            </a:r>
            <a:endParaRPr lang="en-US" sz="1600" dirty="0"/>
          </a:p>
        </p:txBody>
      </p:sp>
      <p:sp>
        <p:nvSpPr>
          <p:cNvPr id="17" name="Text 5"/>
          <p:cNvSpPr txBox="1"/>
          <p:nvPr/>
        </p:nvSpPr>
        <p:spPr>
          <a:xfrm>
            <a:off x="6111651" y="3461224"/>
            <a:ext cx="25305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телеканалы REN-TV и CTC расширили медиарынок, а молодёжь активно осваивала интернет, что способствовало формированию современной коммуникационной среды.
</a:t>
            </a:r>
            <a:endParaRPr lang="en-US" sz="1359" dirty="0"/>
          </a:p>
        </p:txBody>
      </p:sp>
      <p:sp>
        <p:nvSpPr>
          <p:cNvPr id="18" name="Text 6"/>
          <p:cNvSpPr txBox="1"/>
          <p:nvPr/>
        </p:nvSpPr>
        <p:spPr>
          <a:xfrm>
            <a:off x="6111571" y="2995401"/>
            <a:ext cx="25305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8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информационного пространства
</a:t>
            </a:r>
            <a:endParaRPr lang="en-US" sz="1298" dirty="0"/>
          </a:p>
        </p:txBody>
      </p:sp>
      <p:sp>
        <p:nvSpPr>
          <p:cNvPr id="19" name="Text 7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Внешнеполитические приоритеты и новые альянсы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2001 году Россия вошла в Шанхайскую организацию сотрудничества, что расширило возможности экономического и военного взаимодействия с Азией.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Активизировалось сотрудничество с Европейским союзом, был подписан договор о партнёрстве и сотрудничестве для углубления связей.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Продолжился стратегический диалог с США, при этом Россия участвовала в урегулировании конфликтов на постсоветском пространстве и глобальной безопасности.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стабилизации: предпосылки устойчивого развития
</a:t>
            </a:r>
            <a:endParaRPr lang="en-US" sz="1767" dirty="0"/>
          </a:p>
        </p:txBody>
      </p:sp>
      <p:sp>
        <p:nvSpPr>
          <p:cNvPr id="7" name="Text 1"/>
          <p:cNvSpPr txBox="1"/>
          <p:nvPr/>
        </p:nvSpPr>
        <p:spPr>
          <a:xfrm>
            <a:off x="525550" y="1331800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Проведённые меры способствовали заметному экономическому росту, укреплению центральной власти и снижению бедности, что улучшило качество жизни населения.
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25600" y="3143668"/>
            <a:ext cx="3947700" cy="14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международного авторитета и созданная база реформ заложили фундамент для последующих модернизаций и социально-экономического развития России в XXI веке.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53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периода стабилизации для будущего России
</a:t>
            </a:r>
            <a:pPr algn="ctr" indent="0" marL="0">
              <a:lnSpc>
                <a:spcPct val="100000"/>
              </a:lnSpc>
              <a:buNone/>
            </a:pPr>
            <a:r>
              <a:rPr lang="en-US" sz="344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774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Стабилизационный этап стал основой для превращения страны из кризисного состояния в современное государство с устойчивой экономикой и укреплённой властью.
</a:t>
            </a:r>
            <a:endParaRPr lang="en-US" sz="4533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2026-05-11T12:29:16Z</dcterms:created>
  <dcterms:modified xsi:type="dcterms:W3CDTF">2026-05-11T12:29:16Z</dcterms:modified>
</cp:coreProperties>
</file>