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image" Target="../media/image-17-4.jpe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63350" y="1149283"/>
            <a:ext cx="5700900" cy="2830500"/>
          </a:xfrm>
          <a:prstGeom prst="rect">
            <a:avLst/>
          </a:prstGeom>
          <a:noFill/>
          <a:ln/>
        </p:spPr>
        <p:txBody>
          <a:bodyPr wrap="square" lIns="0" tIns="0" rIns="0" bIns="0" rtlCol="0" anchor="ctr"/>
          <a:lstStyle/>
          <a:p>
            <a:pPr algn="l" indent="0" marL="0">
              <a:lnSpc>
                <a:spcPct val="100000"/>
              </a:lnSpc>
              <a:buNone/>
            </a:pPr>
            <a:r>
              <a:rPr lang="en-US" sz="4359" b="1" dirty="0">
                <a:solidFill>
                  <a:srgbClr val="005DD4"/>
                </a:solidFill>
                <a:latin typeface="Arial" pitchFamily="34" charset="0"/>
                <a:ea typeface="Arial" pitchFamily="34" charset="-122"/>
                <a:cs typeface="Arial" pitchFamily="34" charset="-120"/>
              </a:rPr>
              <a:t>Зеркальная и скользящая симметрия в геометрии 11 класса
</a:t>
            </a:r>
            <a:pPr algn="l" indent="0" marL="0">
              <a:lnSpc>
                <a:spcPct val="100000"/>
              </a:lnSpc>
              <a:buNone/>
            </a:pPr>
            <a:r>
              <a:rPr lang="en-US" sz="1744"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550" dirty="0">
                <a:solidFill>
                  <a:srgbClr val="434343"/>
                </a:solidFill>
                <a:latin typeface="Arial" pitchFamily="34" charset="0"/>
                <a:ea typeface="Arial" pitchFamily="34" charset="-122"/>
                <a:cs typeface="Arial" pitchFamily="34" charset="-120"/>
              </a:rPr>
              <a:t>Симметрии — движения плоскости: отражение и скользящее отражение, сохраняющие расстояния и углы.
</a:t>
            </a:r>
            <a:endParaRPr lang="en-US" sz="4359" dirty="0"/>
          </a:p>
        </p:txBody>
      </p:sp>
      <p:sp>
        <p:nvSpPr>
          <p:cNvPr id="4" name="Text 1"/>
          <p:cNvSpPr txBox="1"/>
          <p:nvPr/>
        </p:nvSpPr>
        <p:spPr>
          <a:xfrm>
            <a:off x="463348" y="261250"/>
            <a:ext cx="5486400" cy="5934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71475" y="1148452"/>
            <a:ext cx="3218100" cy="315524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20150" y="1213600"/>
            <a:ext cx="4829100" cy="2348400"/>
          </a:xfrm>
          <a:prstGeom prst="rect">
            <a:avLst/>
          </a:prstGeom>
          <a:noFill/>
          <a:ln/>
        </p:spPr>
        <p:txBody>
          <a:bodyPr wrap="square" lIns="0" tIns="0" rIns="0" bIns="0" rtlCol="0" anchor="t"/>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В 11 классе симметрии рассматривают как часть темы «Преобразования плоскости»: они помогают доказывать равенство фигур, находить оси симметрии и понимать отражение. Скользящая симметрия особенно нужна для анализа орнаментов и повторяющихся элементов в реальных объектах.
</a:t>
            </a:r>
            <a:endParaRPr lang="en-US" sz="1600" dirty="0"/>
          </a:p>
        </p:txBody>
      </p:sp>
      <p:sp>
        <p:nvSpPr>
          <p:cNvPr id="7" name="Text 1"/>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719" b="1" dirty="0">
                <a:solidFill>
                  <a:srgbClr val="005DD4"/>
                </a:solidFill>
                <a:latin typeface="Arial" pitchFamily="34" charset="0"/>
                <a:ea typeface="Arial" pitchFamily="34" charset="-122"/>
                <a:cs typeface="Arial" pitchFamily="34" charset="-120"/>
              </a:rPr>
              <a:t>Где встречаются симметрии и зачем их изучают
</a:t>
            </a:r>
            <a:endParaRPr lang="en-US" sz="2719" dirty="0"/>
          </a:p>
        </p:txBody>
      </p:sp>
      <p:sp>
        <p:nvSpPr>
          <p:cNvPr id="8" name="Text 2"/>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6987" y="1355320"/>
            <a:ext cx="2307600" cy="1969800"/>
          </a:xfrm>
          <a:prstGeom prst="rect">
            <a:avLst/>
          </a:prstGeom>
          <a:noFill/>
          <a:ln/>
        </p:spPr>
        <p:txBody>
          <a:bodyPr wrap="square" lIns="0" tIns="0" rIns="0" bIns="0" rtlCol="0" anchor="t"/>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Фигура обладает зеркальной симметрией, если при отражении относительно некоторой прямой она совпадает сама с собой. Тогда эта прямая становится осью симметрии, а образ каждой точки лежит с другой стороны.
</a:t>
            </a:r>
            <a:endParaRPr lang="en-US" sz="1400" dirty="0"/>
          </a:p>
        </p:txBody>
      </p:sp>
      <p:sp>
        <p:nvSpPr>
          <p:cNvPr id="8" name="Text 1"/>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3</a:t>
            </a:r>
            <a:endParaRPr lang="en-US" sz="1600" dirty="0"/>
          </a:p>
        </p:txBody>
      </p:sp>
      <p:sp>
        <p:nvSpPr>
          <p:cNvPr id="9" name="Text 2"/>
          <p:cNvSpPr txBox="1"/>
          <p:nvPr/>
        </p:nvSpPr>
        <p:spPr>
          <a:xfrm>
            <a:off x="3418224" y="1355320"/>
            <a:ext cx="2307600" cy="1969800"/>
          </a:xfrm>
          <a:prstGeom prst="rect">
            <a:avLst/>
          </a:prstGeom>
          <a:noFill/>
          <a:ln/>
        </p:spPr>
        <p:txBody>
          <a:bodyPr wrap="square" lIns="0" tIns="0" rIns="0" bIns="0" rtlCol="0" anchor="t"/>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Для любой точки фигуры расстояние до оси равно расстоянию её образа до той же оси. Поэтому отражение «переворачивает» фигуру, не меняя внутреннего строения. Отрезок от точки до образа пересекает ось под прямым углом.
</a:t>
            </a:r>
            <a:endParaRPr lang="en-US" sz="1400" dirty="0"/>
          </a:p>
        </p:txBody>
      </p:sp>
      <p:sp>
        <p:nvSpPr>
          <p:cNvPr id="10" name="Text 3"/>
          <p:cNvSpPr txBox="1"/>
          <p:nvPr/>
        </p:nvSpPr>
        <p:spPr>
          <a:xfrm>
            <a:off x="6269462" y="1355320"/>
            <a:ext cx="2307600" cy="1969800"/>
          </a:xfrm>
          <a:prstGeom prst="rect">
            <a:avLst/>
          </a:prstGeom>
          <a:noFill/>
          <a:ln/>
        </p:spPr>
        <p:txBody>
          <a:bodyPr wrap="square" lIns="0" tIns="0" rIns="0" bIns="0" rtlCol="0" anchor="t"/>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Отрезок, соединяющий точку и её отражение, перпендикулярен оси симметрии. Ось проходит через середину этого отрезка: именно так на чертеже удобно проверять соответствие точек и контролировать точность построения.
</a:t>
            </a:r>
            <a:endParaRPr lang="en-US" sz="1400" dirty="0"/>
          </a:p>
        </p:txBody>
      </p:sp>
      <p:sp>
        <p:nvSpPr>
          <p:cNvPr id="11" name="Text 4"/>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168" b="1" dirty="0">
                <a:solidFill>
                  <a:srgbClr val="D51212"/>
                </a:solidFill>
                <a:latin typeface="Arial" pitchFamily="34" charset="0"/>
                <a:ea typeface="Arial" pitchFamily="34" charset="-122"/>
                <a:cs typeface="Arial" pitchFamily="34" charset="-120"/>
              </a:rPr>
              <a:t>Зеркальная симметрия: определение и основные элементы
</a:t>
            </a:r>
            <a:endParaRPr lang="en-US" sz="216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75" y="0"/>
            <a:ext cx="37973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99650" y="1613925"/>
            <a:ext cx="4923900" cy="957900"/>
          </a:xfrm>
          <a:prstGeom prst="rect">
            <a:avLst/>
          </a:prstGeom>
          <a:noFill/>
          <a:ln/>
        </p:spPr>
        <p:txBody>
          <a:bodyPr wrap="square" lIns="0" tIns="0" rIns="0" bIns="0" rtlCol="0" anchor="t"/>
          <a:lstStyle/>
          <a:p>
            <a:pPr algn="l" indent="0" marL="0">
              <a:lnSpc>
                <a:spcPct val="100000"/>
              </a:lnSpc>
              <a:buNone/>
            </a:pPr>
            <a:r>
              <a:rPr lang="en-US" sz="1534" dirty="0">
                <a:solidFill>
                  <a:srgbClr val="434343"/>
                </a:solidFill>
                <a:latin typeface="Arial" pitchFamily="34" charset="0"/>
                <a:ea typeface="Arial" pitchFamily="34" charset="-122"/>
                <a:cs typeface="Arial" pitchFamily="34" charset="-120"/>
              </a:rPr>
              <a:t>При отражении каждая точка переходит в точку по противоположную сторону оси на равном расстоянии. Прямая, соединяющая точку и её образ, обязательно перпендикулярна оси, а её середина лежит на оси.
</a:t>
            </a:r>
            <a:endParaRPr lang="en-US" sz="1534" dirty="0"/>
          </a:p>
        </p:txBody>
      </p:sp>
      <p:sp>
        <p:nvSpPr>
          <p:cNvPr id="8" name="Text 1"/>
          <p:cNvSpPr txBox="1"/>
          <p:nvPr/>
        </p:nvSpPr>
        <p:spPr>
          <a:xfrm>
            <a:off x="3799747" y="342050"/>
            <a:ext cx="4923900" cy="534300"/>
          </a:xfrm>
          <a:prstGeom prst="rect">
            <a:avLst/>
          </a:prstGeom>
          <a:noFill/>
          <a:ln/>
        </p:spPr>
        <p:txBody>
          <a:bodyPr wrap="square" lIns="0" tIns="0" rIns="0" bIns="0" rtlCol="0" anchor="ctr"/>
          <a:lstStyle/>
          <a:p>
            <a:pPr algn="l" indent="0" marL="0">
              <a:lnSpc>
                <a:spcPct val="100000"/>
              </a:lnSpc>
              <a:buNone/>
            </a:pPr>
            <a:r>
              <a:rPr lang="en-US" sz="2104" b="1" dirty="0">
                <a:solidFill>
                  <a:srgbClr val="129833"/>
                </a:solidFill>
                <a:latin typeface="Arial" pitchFamily="34" charset="0"/>
                <a:ea typeface="Arial" pitchFamily="34" charset="-122"/>
                <a:cs typeface="Arial" pitchFamily="34" charset="-120"/>
              </a:rPr>
              <a:t>Построение отражения относительно прямой
</a:t>
            </a:r>
            <a:endParaRPr lang="en-US" sz="2104" dirty="0"/>
          </a:p>
        </p:txBody>
      </p:sp>
      <p:sp>
        <p:nvSpPr>
          <p:cNvPr id="9" name="Text 2"/>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4</a:t>
            </a:r>
            <a:endParaRPr lang="en-US" sz="1600" dirty="0"/>
          </a:p>
        </p:txBody>
      </p:sp>
      <p:sp>
        <p:nvSpPr>
          <p:cNvPr id="10" name="Text 3"/>
          <p:cNvSpPr txBox="1"/>
          <p:nvPr/>
        </p:nvSpPr>
        <p:spPr>
          <a:xfrm>
            <a:off x="3799650" y="1044438"/>
            <a:ext cx="4923900" cy="401400"/>
          </a:xfrm>
          <a:prstGeom prst="rect">
            <a:avLst/>
          </a:prstGeom>
          <a:noFill/>
          <a:ln/>
        </p:spPr>
        <p:txBody>
          <a:bodyPr wrap="square" lIns="0" tIns="0" rIns="0" bIns="0" rtlCol="0" anchor="ctr"/>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Геометрический принцип отражения
</a:t>
            </a:r>
            <a:endParaRPr lang="en-US" sz="1800" dirty="0"/>
          </a:p>
        </p:txBody>
      </p:sp>
      <p:sp>
        <p:nvSpPr>
          <p:cNvPr id="11" name="Text 4"/>
          <p:cNvSpPr txBox="1"/>
          <p:nvPr/>
        </p:nvSpPr>
        <p:spPr>
          <a:xfrm>
            <a:off x="3799300" y="3380538"/>
            <a:ext cx="4923900" cy="957900"/>
          </a:xfrm>
          <a:prstGeom prst="rect">
            <a:avLst/>
          </a:prstGeom>
          <a:noFill/>
          <a:ln/>
        </p:spPr>
        <p:txBody>
          <a:bodyPr wrap="square" lIns="0" tIns="0" rIns="0" bIns="0" rtlCol="0" anchor="t"/>
          <a:lstStyle/>
          <a:p>
            <a:pPr algn="l" indent="0" marL="0">
              <a:lnSpc>
                <a:spcPct val="100000"/>
              </a:lnSpc>
              <a:buNone/>
            </a:pPr>
            <a:r>
              <a:rPr lang="en-US" sz="1508" dirty="0">
                <a:solidFill>
                  <a:srgbClr val="434343"/>
                </a:solidFill>
                <a:latin typeface="Arial" pitchFamily="34" charset="0"/>
                <a:ea typeface="Arial" pitchFamily="34" charset="-122"/>
                <a:cs typeface="Arial" pitchFamily="34" charset="-120"/>
              </a:rPr>
              <a:t>Отражение сохраняет длины отрезков, величины углов и площадь фигуры. На чертеже удобно отмечать несколько пар соответствующих точек и проводить к оси их перпендикуляры, чтобы контролировать равенство расстояний.
</a:t>
            </a:r>
            <a:endParaRPr lang="en-US" sz="1508" dirty="0"/>
          </a:p>
        </p:txBody>
      </p:sp>
      <p:sp>
        <p:nvSpPr>
          <p:cNvPr id="12" name="Text 5"/>
          <p:cNvSpPr txBox="1"/>
          <p:nvPr/>
        </p:nvSpPr>
        <p:spPr>
          <a:xfrm>
            <a:off x="3799300" y="2811050"/>
            <a:ext cx="4923900" cy="401400"/>
          </a:xfrm>
          <a:prstGeom prst="rect">
            <a:avLst/>
          </a:prstGeom>
          <a:noFill/>
          <a:ln/>
        </p:spPr>
        <p:txBody>
          <a:bodyPr wrap="square" lIns="0" tIns="0" rIns="0" bIns="0" rtlCol="0" anchor="ctr"/>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Что сохраняется при отражении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94050" y="1069609"/>
            <a:ext cx="3829500" cy="261968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5</a:t>
            </a:r>
            <a:endParaRPr lang="en-US" sz="1600" dirty="0"/>
          </a:p>
        </p:txBody>
      </p:sp>
      <p:sp>
        <p:nvSpPr>
          <p:cNvPr id="6" name="Text 1"/>
          <p:cNvSpPr txBox="1"/>
          <p:nvPr/>
        </p:nvSpPr>
        <p:spPr>
          <a:xfrm>
            <a:off x="420150" y="1068000"/>
            <a:ext cx="4151400" cy="1890900"/>
          </a:xfrm>
          <a:prstGeom prst="rect">
            <a:avLst/>
          </a:prstGeom>
          <a:noFill/>
          <a:ln/>
        </p:spPr>
        <p:txBody>
          <a:bodyPr wrap="square" lIns="0" tIns="0" rIns="0" bIns="0" rtlCol="0" anchor="t"/>
          <a:lstStyle/>
          <a:p>
            <a:pPr algn="l" indent="0" marL="0">
              <a:lnSpc>
                <a:spcPct val="100000"/>
              </a:lnSpc>
              <a:buNone/>
            </a:pPr>
            <a:r>
              <a:rPr lang="en-US" sz="1488" dirty="0">
                <a:solidFill>
                  <a:srgbClr val="434343"/>
                </a:solidFill>
                <a:latin typeface="Arial" pitchFamily="34" charset="0"/>
                <a:ea typeface="Arial" pitchFamily="34" charset="-122"/>
                <a:cs typeface="Arial" pitchFamily="34" charset="-120"/>
              </a:rPr>
              <a:t>В отличие от «переезда» (переноса), скользящее отражение включает переворот относительно оси и затем сдвиг вдоль той же прямой, поэтому совпадение зависит от шага.
</a:t>
            </a:r>
            <a:pPr algn="l" indent="0" marL="0">
              <a:lnSpc>
                <a:spcPct val="100000"/>
              </a:lnSpc>
              <a:buNone/>
            </a:pPr>
            <a:r>
              <a:rPr lang="en-US" sz="1488"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88" dirty="0">
                <a:solidFill>
                  <a:srgbClr val="434343"/>
                </a:solidFill>
                <a:latin typeface="Arial" pitchFamily="34" charset="0"/>
                <a:ea typeface="Arial" pitchFamily="34" charset="-122"/>
                <a:cs typeface="Arial" pitchFamily="34" charset="-120"/>
              </a:rPr>
              <a:t>Сравнение показывает: скользящее отражение сочетает признаки двух преобразований, а отражение и перенос по отдельности задают более простую картину совмещения.
</a:t>
            </a:r>
            <a:endParaRPr lang="en-US" sz="1488" dirty="0"/>
          </a:p>
        </p:txBody>
      </p:sp>
      <p:sp>
        <p:nvSpPr>
          <p:cNvPr id="7" name="Text 2"/>
          <p:cNvSpPr txBox="1"/>
          <p:nvPr/>
        </p:nvSpPr>
        <p:spPr>
          <a:xfrm>
            <a:off x="4893900" y="3843000"/>
            <a:ext cx="3829500" cy="438900"/>
          </a:xfrm>
          <a:prstGeom prst="rect">
            <a:avLst/>
          </a:prstGeom>
          <a:noFill/>
          <a:ln/>
        </p:spPr>
        <p:txBody>
          <a:bodyPr wrap="square" lIns="0" tIns="0" rIns="0" bIns="0" rtlCol="0" anchor="ctr"/>
          <a:lstStyle/>
          <a:p>
            <a:pPr algn="l" indent="0" marL="0">
              <a:lnSpc>
                <a:spcPct val="100000"/>
              </a:lnSpc>
              <a:buNone/>
            </a:pPr>
            <a:r>
              <a:rPr lang="en-US" sz="1212" dirty="0">
                <a:solidFill>
                  <a:srgbClr val="434343"/>
                </a:solidFill>
                <a:latin typeface="Arial" pitchFamily="34" charset="0"/>
                <a:ea typeface="Arial" pitchFamily="34" charset="-122"/>
                <a:cs typeface="Arial" pitchFamily="34" charset="-120"/>
              </a:rPr>
              <a:t>Обобщение признаков из школьной темы «Движения плоскости» (материал курса геометрии 11 класса).
</a:t>
            </a:r>
            <a:endParaRPr lang="en-US" sz="1212" dirty="0"/>
          </a:p>
        </p:txBody>
      </p:sp>
      <p:sp>
        <p:nvSpPr>
          <p:cNvPr id="8" name="Text 3"/>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651" b="1" dirty="0">
                <a:solidFill>
                  <a:srgbClr val="005DD4"/>
                </a:solidFill>
                <a:latin typeface="Arial" pitchFamily="34" charset="0"/>
                <a:ea typeface="Arial" pitchFamily="34" charset="-122"/>
                <a:cs typeface="Arial" pitchFamily="34" charset="-120"/>
              </a:rPr>
              <a:t>Сравнение основных преобразований плоскости
</a:t>
            </a:r>
            <a:endParaRPr lang="en-US" sz="265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63407" y="1148225"/>
            <a:ext cx="3568587" cy="2751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6</a:t>
            </a:r>
            <a:endParaRPr lang="en-US" sz="1600" dirty="0"/>
          </a:p>
        </p:txBody>
      </p:sp>
      <p:sp>
        <p:nvSpPr>
          <p:cNvPr id="6" name="Text 1"/>
          <p:cNvSpPr txBox="1"/>
          <p:nvPr/>
        </p:nvSpPr>
        <p:spPr>
          <a:xfrm>
            <a:off x="420150" y="1148225"/>
            <a:ext cx="3925500" cy="27510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В таблице приведены типичные примеры фигур и то, сколько у них осей симметрии, есть ли центр симметрии и где находится ось. Случаи без осей встречаются у «общих» неправильных многоугольников.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Большинство симметрий «возникают» из регулярности: чем выше упорядоченность формы, тем больше осей. Круг — предельный случай с бесконечным числом осей.
</a:t>
            </a:r>
            <a:endParaRPr lang="en-US" sz="1600" dirty="0"/>
          </a:p>
        </p:txBody>
      </p:sp>
      <p:sp>
        <p:nvSpPr>
          <p:cNvPr id="7" name="Text 2"/>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183" b="1" dirty="0">
                <a:solidFill>
                  <a:srgbClr val="129833"/>
                </a:solidFill>
                <a:latin typeface="Arial" pitchFamily="34" charset="0"/>
                <a:ea typeface="Arial" pitchFamily="34" charset="-122"/>
                <a:cs typeface="Arial" pitchFamily="34" charset="-120"/>
              </a:rPr>
              <a:t>Оси симметрии у распространённых геометрических фигур
</a:t>
            </a:r>
            <a:endParaRPr lang="en-US" sz="2183" dirty="0"/>
          </a:p>
        </p:txBody>
      </p:sp>
      <p:sp>
        <p:nvSpPr>
          <p:cNvPr id="8" name="Text 3"/>
          <p:cNvSpPr txBox="1"/>
          <p:nvPr/>
        </p:nvSpPr>
        <p:spPr>
          <a:xfrm>
            <a:off x="4572000" y="4033250"/>
            <a:ext cx="4151400" cy="297000"/>
          </a:xfrm>
          <a:prstGeom prst="rect">
            <a:avLst/>
          </a:prstGeom>
          <a:noFill/>
          <a:ln/>
        </p:spPr>
        <p:txBody>
          <a:bodyPr wrap="square" lIns="0" tIns="0" rIns="0" bIns="0" rtlCol="0" anchor="ctr"/>
          <a:lstStyle/>
          <a:p>
            <a:pPr algn="r" indent="0" marL="0">
              <a:lnSpc>
                <a:spcPct val="100000"/>
              </a:lnSpc>
              <a:buNone/>
            </a:pPr>
            <a:r>
              <a:rPr lang="en-US" sz="1169" dirty="0">
                <a:solidFill>
                  <a:srgbClr val="434343"/>
                </a:solidFill>
                <a:latin typeface="Arial" pitchFamily="34" charset="0"/>
                <a:ea typeface="Arial" pitchFamily="34" charset="-122"/>
                <a:cs typeface="Arial" pitchFamily="34" charset="-120"/>
              </a:rPr>
              <a:t>Школьный курс геометрии: свойства симметрии плоских фигур (типовые факты).
</a:t>
            </a:r>
            <a:endParaRPr lang="en-US" sz="1169"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728647" y="1458874"/>
            <a:ext cx="284700" cy="2847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810397" y="1458874"/>
            <a:ext cx="284700" cy="2847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892147" y="1474691"/>
            <a:ext cx="284700" cy="253067"/>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973897" y="1474691"/>
            <a:ext cx="284700" cy="253067"/>
          </a:xfrm>
          <a:prstGeom prst="rect">
            <a:avLst/>
          </a:prstGeom>
        </p:spPr>
      </p:pic>
      <p:sp>
        <p:nvSpPr>
          <p:cNvPr id="12" name="Text 0"/>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364" b="1" dirty="0">
                <a:solidFill>
                  <a:srgbClr val="005DD4"/>
                </a:solidFill>
                <a:latin typeface="Arial" pitchFamily="34" charset="0"/>
                <a:ea typeface="Arial" pitchFamily="34" charset="-122"/>
                <a:cs typeface="Arial" pitchFamily="34" charset="-120"/>
              </a:rPr>
              <a:t>Скользящая симметрия как составное преобразование
</a:t>
            </a:r>
            <a:endParaRPr lang="en-US" sz="2364" dirty="0"/>
          </a:p>
        </p:txBody>
      </p:sp>
      <p:sp>
        <p:nvSpPr>
          <p:cNvPr id="13" name="Text 1"/>
          <p:cNvSpPr txBox="1"/>
          <p:nvPr/>
        </p:nvSpPr>
        <p:spPr>
          <a:xfrm>
            <a:off x="544950"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7</a:t>
            </a:r>
            <a:endParaRPr lang="en-US" sz="1600" dirty="0"/>
          </a:p>
        </p:txBody>
      </p:sp>
      <p:sp>
        <p:nvSpPr>
          <p:cNvPr id="14" name="Text 2"/>
          <p:cNvSpPr txBox="1"/>
          <p:nvPr/>
        </p:nvSpPr>
        <p:spPr>
          <a:xfrm>
            <a:off x="545574" y="2008987"/>
            <a:ext cx="1764600" cy="2152200"/>
          </a:xfrm>
          <a:prstGeom prst="rect">
            <a:avLst/>
          </a:prstGeom>
          <a:noFill/>
          <a:ln/>
        </p:spPr>
        <p:txBody>
          <a:bodyPr wrap="square" lIns="0" tIns="0" rIns="0" bIns="0" rtlCol="0" anchor="t"/>
          <a:lstStyle/>
          <a:p>
            <a:pPr algn="l" indent="0" marL="0">
              <a:lnSpc>
                <a:spcPct val="100000"/>
              </a:lnSpc>
              <a:buNone/>
            </a:pPr>
            <a:r>
              <a:rPr lang="en-US" sz="1200" dirty="0">
                <a:solidFill>
                  <a:srgbClr val="005DD4"/>
                </a:solidFill>
                <a:latin typeface="Arial" pitchFamily="34" charset="0"/>
                <a:ea typeface="Arial" pitchFamily="34" charset="-122"/>
                <a:cs typeface="Arial" pitchFamily="34" charset="-120"/>
              </a:rPr>
              <a:t>Скользящая симметрия получается как сочетание двух действий: сначала отражение относительно прямой, а затем перенос вдоль этой же прямой. Такая последовательность определяет итоговое совпадение фигур.
</a:t>
            </a:r>
            <a:endParaRPr lang="en-US" sz="1200" dirty="0"/>
          </a:p>
        </p:txBody>
      </p:sp>
      <p:sp>
        <p:nvSpPr>
          <p:cNvPr id="15" name="Text 3"/>
          <p:cNvSpPr txBox="1"/>
          <p:nvPr/>
        </p:nvSpPr>
        <p:spPr>
          <a:xfrm>
            <a:off x="1296175" y="1291325"/>
            <a:ext cx="1013700" cy="619800"/>
          </a:xfrm>
          <a:prstGeom prst="rect">
            <a:avLst/>
          </a:prstGeom>
          <a:noFill/>
          <a:ln/>
        </p:spPr>
        <p:txBody>
          <a:bodyPr wrap="square" lIns="0" tIns="0" rIns="0" bIns="0" rtlCol="0" anchor="ctr"/>
          <a:lstStyle/>
          <a:p>
            <a:pPr algn="l" indent="0" marL="0">
              <a:lnSpc>
                <a:spcPct val="100000"/>
              </a:lnSpc>
              <a:buNone/>
            </a:pPr>
            <a:r>
              <a:rPr lang="en-US" sz="1300" b="1" dirty="0">
                <a:solidFill>
                  <a:srgbClr val="005DD4"/>
                </a:solidFill>
                <a:latin typeface="Arial" pitchFamily="34" charset="0"/>
                <a:ea typeface="Arial" pitchFamily="34" charset="-122"/>
                <a:cs typeface="Arial" pitchFamily="34" charset="-120"/>
              </a:rPr>
              <a:t>Два шага
</a:t>
            </a:r>
            <a:endParaRPr lang="en-US" sz="1300" dirty="0"/>
          </a:p>
        </p:txBody>
      </p:sp>
      <p:sp>
        <p:nvSpPr>
          <p:cNvPr id="16" name="Text 4"/>
          <p:cNvSpPr txBox="1"/>
          <p:nvPr/>
        </p:nvSpPr>
        <p:spPr>
          <a:xfrm>
            <a:off x="2627324" y="2008987"/>
            <a:ext cx="1764600" cy="2152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При скользящей симметрии сохраняются расстояния и углы, то есть фигура не «деформируется». Меняется только её положение на плоскости, что делает преобразование удобным для анализа повторов.
</a:t>
            </a:r>
            <a:endParaRPr lang="en-US" sz="1200" dirty="0"/>
          </a:p>
        </p:txBody>
      </p:sp>
      <p:sp>
        <p:nvSpPr>
          <p:cNvPr id="17" name="Text 5"/>
          <p:cNvSpPr txBox="1"/>
          <p:nvPr/>
        </p:nvSpPr>
        <p:spPr>
          <a:xfrm>
            <a:off x="3377925" y="1291325"/>
            <a:ext cx="1013700" cy="6198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Сохранение формы
</a:t>
            </a:r>
            <a:endParaRPr lang="en-US" sz="1300" dirty="0"/>
          </a:p>
        </p:txBody>
      </p:sp>
      <p:sp>
        <p:nvSpPr>
          <p:cNvPr id="18" name="Text 6"/>
          <p:cNvSpPr txBox="1"/>
          <p:nvPr/>
        </p:nvSpPr>
        <p:spPr>
          <a:xfrm>
            <a:off x="4709074" y="2008987"/>
            <a:ext cx="1764600" cy="2152200"/>
          </a:xfrm>
          <a:prstGeom prst="rect">
            <a:avLst/>
          </a:prstGeom>
          <a:noFill/>
          <a:ln/>
        </p:spPr>
        <p:txBody>
          <a:bodyPr wrap="square" lIns="0" tIns="0" rIns="0" bIns="0" rtlCol="0" anchor="t"/>
          <a:lstStyle/>
          <a:p>
            <a:pPr algn="l" indent="0" marL="0">
              <a:lnSpc>
                <a:spcPct val="100000"/>
              </a:lnSpc>
              <a:buNone/>
            </a:pPr>
            <a:r>
              <a:rPr lang="en-US" sz="1200" dirty="0">
                <a:solidFill>
                  <a:srgbClr val="005DD4"/>
                </a:solidFill>
                <a:latin typeface="Arial" pitchFamily="34" charset="0"/>
                <a:ea typeface="Arial" pitchFamily="34" charset="-122"/>
                <a:cs typeface="Arial" pitchFamily="34" charset="-120"/>
              </a:rPr>
              <a:t>Она хорошо описывает узоры, где элементы чередуются с одинаковым шагом. Один и тот же мотив появляется не рядом с зеркальным «отображением», а в положении, сдвинутом на фиксированную величину.
</a:t>
            </a:r>
            <a:endParaRPr lang="en-US" sz="1200" dirty="0"/>
          </a:p>
        </p:txBody>
      </p:sp>
      <p:sp>
        <p:nvSpPr>
          <p:cNvPr id="19" name="Text 7"/>
          <p:cNvSpPr txBox="1"/>
          <p:nvPr/>
        </p:nvSpPr>
        <p:spPr>
          <a:xfrm>
            <a:off x="5459675" y="1291325"/>
            <a:ext cx="1013700" cy="619800"/>
          </a:xfrm>
          <a:prstGeom prst="rect">
            <a:avLst/>
          </a:prstGeom>
          <a:noFill/>
          <a:ln/>
        </p:spPr>
        <p:txBody>
          <a:bodyPr wrap="square" lIns="0" tIns="0" rIns="0" bIns="0" rtlCol="0" anchor="ctr"/>
          <a:lstStyle/>
          <a:p>
            <a:pPr algn="l" indent="0" marL="0">
              <a:lnSpc>
                <a:spcPct val="100000"/>
              </a:lnSpc>
              <a:buNone/>
            </a:pPr>
            <a:r>
              <a:rPr lang="en-US" sz="1300" b="1" dirty="0">
                <a:solidFill>
                  <a:srgbClr val="005DD4"/>
                </a:solidFill>
                <a:latin typeface="Arial" pitchFamily="34" charset="0"/>
                <a:ea typeface="Arial" pitchFamily="34" charset="-122"/>
                <a:cs typeface="Arial" pitchFamily="34" charset="-120"/>
              </a:rPr>
              <a:t>Ритм повторяющихся элементов
</a:t>
            </a:r>
            <a:endParaRPr lang="en-US" sz="1300" dirty="0"/>
          </a:p>
        </p:txBody>
      </p:sp>
      <p:sp>
        <p:nvSpPr>
          <p:cNvPr id="20" name="Text 8"/>
          <p:cNvSpPr txBox="1"/>
          <p:nvPr/>
        </p:nvSpPr>
        <p:spPr>
          <a:xfrm>
            <a:off x="6790824" y="2008987"/>
            <a:ext cx="1764600" cy="2152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отличие от чистой зеркальной симметрии, совпадение достигается не одной осью. Нужно учитывать пару действий — отражение и сдвиг — поэтому «ось» работает совместно с переносом вдоль неё.
</a:t>
            </a:r>
            <a:endParaRPr lang="en-US" sz="1200" dirty="0"/>
          </a:p>
        </p:txBody>
      </p:sp>
      <p:sp>
        <p:nvSpPr>
          <p:cNvPr id="21" name="Text 9"/>
          <p:cNvSpPr txBox="1"/>
          <p:nvPr/>
        </p:nvSpPr>
        <p:spPr>
          <a:xfrm>
            <a:off x="7541425" y="1291325"/>
            <a:ext cx="1013700" cy="6198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Не одна ось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6718" y="342050"/>
            <a:ext cx="5175714" cy="3891300"/>
          </a:xfrm>
          <a:prstGeom prst="rect">
            <a:avLst/>
          </a:prstGeom>
        </p:spPr>
      </p:pic>
      <p:sp>
        <p:nvSpPr>
          <p:cNvPr id="4"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8</a:t>
            </a:r>
            <a:endParaRPr lang="en-US" sz="1600" dirty="0"/>
          </a:p>
        </p:txBody>
      </p:sp>
      <p:sp>
        <p:nvSpPr>
          <p:cNvPr id="5" name="Text 1"/>
          <p:cNvSpPr txBox="1"/>
          <p:nvPr/>
        </p:nvSpPr>
        <p:spPr>
          <a:xfrm>
            <a:off x="420150" y="342050"/>
            <a:ext cx="2878200" cy="3891300"/>
          </a:xfrm>
          <a:prstGeom prst="rect">
            <a:avLst/>
          </a:prstGeom>
          <a:noFill/>
          <a:ln/>
        </p:spPr>
        <p:txBody>
          <a:bodyPr wrap="square" lIns="0" tIns="0" rIns="0" bIns="0" rtlCol="0" anchor="ctr"/>
          <a:lstStyle/>
          <a:p>
            <a:pPr algn="l" indent="0" marL="0">
              <a:lnSpc>
                <a:spcPct val="100000"/>
              </a:lnSpc>
              <a:buNone/>
            </a:pPr>
            <a:r>
              <a:rPr lang="en-US" sz="3000" b="1" dirty="0">
                <a:solidFill>
                  <a:srgbClr val="D51212"/>
                </a:solidFill>
                <a:latin typeface="Arial" pitchFamily="34" charset="0"/>
                <a:ea typeface="Arial" pitchFamily="34" charset="-122"/>
                <a:cs typeface="Arial" pitchFamily="34" charset="-120"/>
              </a:rPr>
              <a:t>Как распознать скользящую симметрию в узоре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Проверка по шагам: отражение относительно прямой и затем перенос вдоль той же прямой.
</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71475" y="1148452"/>
            <a:ext cx="3218100" cy="315524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5889" y="1613934"/>
            <a:ext cx="4772100" cy="957900"/>
          </a:xfrm>
          <a:prstGeom prst="rect">
            <a:avLst/>
          </a:prstGeom>
          <a:noFill/>
          <a:ln/>
        </p:spPr>
        <p:txBody>
          <a:bodyPr wrap="square" lIns="0" tIns="0" rIns="0" bIns="0" rtlCol="0" anchor="t"/>
          <a:lstStyle/>
          <a:p>
            <a:pPr algn="l" indent="0" marL="0">
              <a:lnSpc>
                <a:spcPct val="100000"/>
              </a:lnSpc>
              <a:buNone/>
            </a:pPr>
            <a:r>
              <a:rPr lang="en-US" sz="1508" dirty="0">
                <a:solidFill>
                  <a:srgbClr val="434343"/>
                </a:solidFill>
                <a:latin typeface="Arial" pitchFamily="34" charset="0"/>
                <a:ea typeface="Arial" pitchFamily="34" charset="-122"/>
                <a:cs typeface="Arial" pitchFamily="34" charset="-120"/>
              </a:rPr>
              <a:t>Скользящая симметрия хорошо видна во фризах — линейных орнаментах, которые повторяются вдоль полосы. Похожий принцип используют в декоративных бордюрах, мозаиках, росписях, керамике и архитектурных деталях.
</a:t>
            </a:r>
            <a:endParaRPr lang="en-US" sz="1508" dirty="0"/>
          </a:p>
        </p:txBody>
      </p:sp>
      <p:sp>
        <p:nvSpPr>
          <p:cNvPr id="8" name="Text 1"/>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9</a:t>
            </a:r>
            <a:endParaRPr lang="en-US" sz="1600" dirty="0"/>
          </a:p>
        </p:txBody>
      </p:sp>
      <p:sp>
        <p:nvSpPr>
          <p:cNvPr id="9" name="Text 2"/>
          <p:cNvSpPr txBox="1"/>
          <p:nvPr/>
        </p:nvSpPr>
        <p:spPr>
          <a:xfrm>
            <a:off x="465889" y="1044450"/>
            <a:ext cx="4772100" cy="401400"/>
          </a:xfrm>
          <a:prstGeom prst="rect">
            <a:avLst/>
          </a:prstGeom>
          <a:noFill/>
          <a:ln/>
        </p:spPr>
        <p:txBody>
          <a:bodyPr wrap="square" lIns="0" tIns="0" rIns="0" bIns="0" rtlCol="0" anchor="ctr"/>
          <a:lstStyle/>
          <a:p>
            <a:pPr algn="l" indent="0" marL="0">
              <a:lnSpc>
                <a:spcPct val="100000"/>
              </a:lnSpc>
              <a:buNone/>
            </a:pPr>
            <a:r>
              <a:rPr lang="en-US" sz="1631" b="1" dirty="0">
                <a:solidFill>
                  <a:srgbClr val="434343"/>
                </a:solidFill>
                <a:latin typeface="Arial" pitchFamily="34" charset="0"/>
                <a:ea typeface="Arial" pitchFamily="34" charset="-122"/>
                <a:cs typeface="Arial" pitchFamily="34" charset="-120"/>
              </a:rPr>
              <a:t>Где особенно заметна скользящая симметрия
</a:t>
            </a:r>
            <a:endParaRPr lang="en-US" sz="1631" dirty="0"/>
          </a:p>
        </p:txBody>
      </p:sp>
      <p:sp>
        <p:nvSpPr>
          <p:cNvPr id="10" name="Text 3"/>
          <p:cNvSpPr txBox="1"/>
          <p:nvPr/>
        </p:nvSpPr>
        <p:spPr>
          <a:xfrm>
            <a:off x="465550" y="3324506"/>
            <a:ext cx="4772100" cy="957900"/>
          </a:xfrm>
          <a:prstGeom prst="rect">
            <a:avLst/>
          </a:prstGeom>
          <a:noFill/>
          <a:ln/>
        </p:spPr>
        <p:txBody>
          <a:bodyPr wrap="square" lIns="0" tIns="0" rIns="0" bIns="0" rtlCol="0" anchor="t"/>
          <a:lstStyle/>
          <a:p>
            <a:pPr algn="l" indent="0" marL="0">
              <a:lnSpc>
                <a:spcPct val="100000"/>
              </a:lnSpc>
              <a:buNone/>
            </a:pPr>
            <a:r>
              <a:rPr lang="en-US" sz="1508" dirty="0">
                <a:solidFill>
                  <a:srgbClr val="434343"/>
                </a:solidFill>
                <a:latin typeface="Arial" pitchFamily="34" charset="0"/>
                <a:ea typeface="Arial" pitchFamily="34" charset="-122"/>
                <a:cs typeface="Arial" pitchFamily="34" charset="-120"/>
              </a:rPr>
              <a:t>Зеркальная симметрия чаще бросается в глаза в природных формах: листьях, бабочках, снежинках. Её также много в фасадах зданий и предметах повседневного дизайна. В одном орнаменте нередко сочетаются разные виды симметрии, усиливая ритм.
</a:t>
            </a:r>
            <a:endParaRPr lang="en-US" sz="1508" dirty="0"/>
          </a:p>
        </p:txBody>
      </p:sp>
      <p:sp>
        <p:nvSpPr>
          <p:cNvPr id="11" name="Text 4"/>
          <p:cNvSpPr txBox="1"/>
          <p:nvPr/>
        </p:nvSpPr>
        <p:spPr>
          <a:xfrm>
            <a:off x="465550" y="2755022"/>
            <a:ext cx="4772100" cy="401400"/>
          </a:xfrm>
          <a:prstGeom prst="rect">
            <a:avLst/>
          </a:prstGeom>
          <a:noFill/>
          <a:ln/>
        </p:spPr>
        <p:txBody>
          <a:bodyPr wrap="square" lIns="0" tIns="0" rIns="0" bIns="0" rtlCol="0" anchor="ctr"/>
          <a:lstStyle/>
          <a:p>
            <a:pPr algn="l" indent="0" marL="0">
              <a:lnSpc>
                <a:spcPct val="100000"/>
              </a:lnSpc>
              <a:buNone/>
            </a:pPr>
            <a:r>
              <a:rPr lang="en-US" sz="1658" b="1" dirty="0">
                <a:solidFill>
                  <a:srgbClr val="434343"/>
                </a:solidFill>
                <a:latin typeface="Arial" pitchFamily="34" charset="0"/>
                <a:ea typeface="Arial" pitchFamily="34" charset="-122"/>
                <a:cs typeface="Arial" pitchFamily="34" charset="-120"/>
              </a:rPr>
              <a:t>Где чаще встречается зеркальная симметрия
</a:t>
            </a:r>
            <a:endParaRPr lang="en-US" sz="1658" dirty="0"/>
          </a:p>
        </p:txBody>
      </p:sp>
      <p:sp>
        <p:nvSpPr>
          <p:cNvPr id="12" name="Text 5"/>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379" b="1" dirty="0">
                <a:solidFill>
                  <a:srgbClr val="D51212"/>
                </a:solidFill>
                <a:latin typeface="Arial" pitchFamily="34" charset="0"/>
                <a:ea typeface="Arial" pitchFamily="34" charset="-122"/>
                <a:cs typeface="Arial" pitchFamily="34" charset="-120"/>
              </a:rPr>
              <a:t>Фризы, бордюры и орнаменты как типичные примеры
</a:t>
            </a:r>
            <a:endParaRPr lang="en-US" sz="2379"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94050" y="1069609"/>
            <a:ext cx="3829500" cy="261968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10</a:t>
            </a:r>
            <a:endParaRPr lang="en-US" sz="1600" dirty="0"/>
          </a:p>
        </p:txBody>
      </p:sp>
      <p:sp>
        <p:nvSpPr>
          <p:cNvPr id="6" name="Text 1"/>
          <p:cNvSpPr txBox="1"/>
          <p:nvPr/>
        </p:nvSpPr>
        <p:spPr>
          <a:xfrm>
            <a:off x="420150" y="1068000"/>
            <a:ext cx="4151400" cy="1890900"/>
          </a:xfrm>
          <a:prstGeom prst="rect">
            <a:avLst/>
          </a:prstGeom>
          <a:noFill/>
          <a:ln/>
        </p:spPr>
        <p:txBody>
          <a:bodyPr wrap="square" lIns="0" tIns="0" rIns="0" bIns="0" rtlCol="0" anchor="t"/>
          <a:lstStyle/>
          <a:p>
            <a:pPr algn="l" indent="0" marL="0">
              <a:lnSpc>
                <a:spcPct val="100000"/>
              </a:lnSpc>
              <a:buNone/>
            </a:pPr>
            <a:r>
              <a:rPr lang="en-US" sz="1372" dirty="0">
                <a:solidFill>
                  <a:srgbClr val="434343"/>
                </a:solidFill>
                <a:latin typeface="Arial" pitchFamily="34" charset="0"/>
                <a:ea typeface="Arial" pitchFamily="34" charset="-122"/>
                <a:cs typeface="Arial" pitchFamily="34" charset="-120"/>
              </a:rPr>
              <a:t>Смысл распределения в том, что орнаменты и протяжённые композиции требуют «шага» и повторяемости, а природа и дизайн чаще используют строгие отражения относительно осей.
</a:t>
            </a:r>
            <a:pPr algn="l" indent="0" marL="0">
              <a:lnSpc>
                <a:spcPct val="100000"/>
              </a:lnSpc>
              <a:buNone/>
            </a:pPr>
            <a:r>
              <a:rPr lang="en-US" sz="1372"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372" dirty="0">
                <a:solidFill>
                  <a:srgbClr val="434343"/>
                </a:solidFill>
                <a:latin typeface="Arial" pitchFamily="34" charset="0"/>
                <a:ea typeface="Arial" pitchFamily="34" charset="-122"/>
                <a:cs typeface="Arial" pitchFamily="34" charset="-120"/>
              </a:rPr>
              <a:t>На диаграмме видно: скользящая симметрия наиболее типична для декоративных орнаментов, тогда как в природе чаще доминирует зеркальная. В архитектуре и технике обе симметрии работают на устойчивость и порядок.
</a:t>
            </a:r>
            <a:endParaRPr lang="en-US" sz="1372" dirty="0"/>
          </a:p>
        </p:txBody>
      </p:sp>
      <p:sp>
        <p:nvSpPr>
          <p:cNvPr id="7" name="Text 2"/>
          <p:cNvSpPr txBox="1"/>
          <p:nvPr/>
        </p:nvSpPr>
        <p:spPr>
          <a:xfrm>
            <a:off x="4893900" y="3843000"/>
            <a:ext cx="3829500" cy="438900"/>
          </a:xfrm>
          <a:prstGeom prst="rect">
            <a:avLst/>
          </a:prstGeom>
          <a:noFill/>
          <a:ln/>
        </p:spPr>
        <p:txBody>
          <a:bodyPr wrap="square" lIns="0" tIns="0" rIns="0" bIns="0" rtlCol="0" anchor="ctr"/>
          <a:lstStyle/>
          <a:p>
            <a:pPr algn="l" indent="0" marL="0">
              <a:lnSpc>
                <a:spcPct val="100000"/>
              </a:lnSpc>
              <a:buNone/>
            </a:pPr>
            <a:r>
              <a:rPr lang="en-US" sz="1151" dirty="0">
                <a:solidFill>
                  <a:srgbClr val="434343"/>
                </a:solidFill>
                <a:latin typeface="Arial" pitchFamily="34" charset="0"/>
                <a:ea typeface="Arial" pitchFamily="34" charset="-122"/>
                <a:cs typeface="Arial" pitchFamily="34" charset="-120"/>
              </a:rPr>
              <a:t>Обобщённое учебное описание типичных примеров из раздела о преобразованиях плоскости (без числовой статистики).
</a:t>
            </a:r>
            <a:endParaRPr lang="en-US" sz="1151" dirty="0"/>
          </a:p>
        </p:txBody>
      </p:sp>
      <p:sp>
        <p:nvSpPr>
          <p:cNvPr id="8" name="Text 3"/>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171" b="1" dirty="0">
                <a:solidFill>
                  <a:srgbClr val="005DD4"/>
                </a:solidFill>
                <a:latin typeface="Arial" pitchFamily="34" charset="0"/>
                <a:ea typeface="Arial" pitchFamily="34" charset="-122"/>
                <a:cs typeface="Arial" pitchFamily="34" charset="-120"/>
              </a:rPr>
              <a:t>Где чаще встречаются зеркальная и скользящая симметрии
</a:t>
            </a:r>
            <a:endParaRPr lang="en-US" sz="217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407050" y="2825900"/>
            <a:ext cx="4329900" cy="962400"/>
          </a:xfrm>
          <a:prstGeom prst="rect">
            <a:avLst/>
          </a:prstGeom>
          <a:noFill/>
          <a:ln/>
        </p:spPr>
        <p:txBody>
          <a:bodyPr wrap="square" lIns="0" tIns="0" rIns="0" bIns="0" rtlCol="0" anchor="t"/>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У круга оси симметрии образуются любыми прямыми, проходящими через центр: отражение относительно такой прямой переводит круг в себя.
</a:t>
            </a:r>
            <a:endParaRPr lang="en-US" sz="1600" dirty="0"/>
          </a:p>
        </p:txBody>
      </p:sp>
      <p:sp>
        <p:nvSpPr>
          <p:cNvPr id="5" name="Text 1"/>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11</a:t>
            </a:r>
            <a:endParaRPr lang="en-US" sz="1600" dirty="0"/>
          </a:p>
        </p:txBody>
      </p:sp>
      <p:sp>
        <p:nvSpPr>
          <p:cNvPr id="6" name="Text 2"/>
          <p:cNvSpPr txBox="1"/>
          <p:nvPr/>
        </p:nvSpPr>
        <p:spPr>
          <a:xfrm>
            <a:off x="2407050" y="1760050"/>
            <a:ext cx="4329900" cy="962400"/>
          </a:xfrm>
          <a:prstGeom prst="rect">
            <a:avLst/>
          </a:prstGeom>
          <a:noFill/>
          <a:ln/>
        </p:spPr>
        <p:txBody>
          <a:bodyPr wrap="square" lIns="0" tIns="0" rIns="0" bIns="0" rtlCol="0" anchor="t"/>
          <a:lstStyle/>
          <a:p>
            <a:pPr algn="ctr" indent="0" marL="0">
              <a:lnSpc>
                <a:spcPct val="100000"/>
              </a:lnSpc>
              <a:buNone/>
            </a:pPr>
            <a:r>
              <a:rPr lang="en-US" sz="1800" b="1" dirty="0">
                <a:solidFill>
                  <a:srgbClr val="434343"/>
                </a:solidFill>
                <a:latin typeface="Arial" pitchFamily="34" charset="0"/>
                <a:ea typeface="Arial" pitchFamily="34" charset="-122"/>
                <a:cs typeface="Arial" pitchFamily="34" charset="-120"/>
              </a:rPr>
              <a:t>у круга существует не одна ось, а целая совокупность осей симметрии.
</a:t>
            </a:r>
            <a:endParaRPr lang="en-US" sz="1800" dirty="0"/>
          </a:p>
        </p:txBody>
      </p:sp>
      <p:sp>
        <p:nvSpPr>
          <p:cNvPr id="7" name="Text 3"/>
          <p:cNvSpPr txBox="1"/>
          <p:nvPr/>
        </p:nvSpPr>
        <p:spPr>
          <a:xfrm>
            <a:off x="2407050" y="694200"/>
            <a:ext cx="4329900" cy="962400"/>
          </a:xfrm>
          <a:prstGeom prst="rect">
            <a:avLst/>
          </a:prstGeom>
          <a:noFill/>
          <a:ln/>
        </p:spPr>
        <p:txBody>
          <a:bodyPr wrap="square" lIns="0" tIns="0" rIns="0" bIns="0" rtlCol="0" anchor="ctr"/>
          <a:lstStyle/>
          <a:p>
            <a:pPr algn="ctr" indent="0" marL="0">
              <a:lnSpc>
                <a:spcPct val="100000"/>
              </a:lnSpc>
              <a:buNone/>
            </a:pPr>
            <a:r>
              <a:rPr lang="en-US" sz="3787" b="1" dirty="0">
                <a:solidFill>
                  <a:srgbClr val="D51212"/>
                </a:solidFill>
                <a:latin typeface="Arial" pitchFamily="34" charset="0"/>
                <a:ea typeface="Arial" pitchFamily="34" charset="-122"/>
                <a:cs typeface="Arial" pitchFamily="34" charset="-120"/>
              </a:rPr>
              <a:t>Бесконечно много
</a:t>
            </a:r>
            <a:endParaRPr lang="en-US" sz="3787" dirty="0"/>
          </a:p>
        </p:txBody>
      </p:sp>
      <p:sp>
        <p:nvSpPr>
          <p:cNvPr id="8" name="Text 4"/>
          <p:cNvSpPr txBox="1"/>
          <p:nvPr/>
        </p:nvSpPr>
        <p:spPr>
          <a:xfrm>
            <a:off x="2407050" y="4319850"/>
            <a:ext cx="4329900" cy="534300"/>
          </a:xfrm>
          <a:prstGeom prst="rect">
            <a:avLst/>
          </a:prstGeom>
          <a:noFill/>
          <a:ln/>
        </p:spPr>
        <p:txBody>
          <a:bodyPr wrap="square" lIns="0" tIns="0" rIns="0" bIns="0" rtlCol="0" anchor="t"/>
          <a:lstStyle/>
          <a:p>
            <a:pPr algn="ctr" indent="0" marL="0">
              <a:lnSpc>
                <a:spcPct val="100000"/>
              </a:lnSpc>
              <a:buNone/>
            </a:pPr>
            <a:r>
              <a:rPr lang="en-US" sz="1400" dirty="0">
                <a:solidFill>
                  <a:srgbClr val="434343"/>
                </a:solidFill>
                <a:latin typeface="Arial" pitchFamily="34" charset="0"/>
                <a:ea typeface="Arial" pitchFamily="34" charset="-122"/>
                <a:cs typeface="Arial" pitchFamily="34" charset="-120"/>
              </a:rPr>
              <a:t>Свойство круга в евклидовой геометрии (учебный материал)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704025" y="1350519"/>
            <a:ext cx="3051600" cy="13596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При скользящей симметрии после отражения относительно некоторой прямой выполняется дополнительный параллельный перенос вдоль той же прямой.
</a:t>
            </a:r>
            <a:endParaRPr lang="en-US" sz="1400" dirty="0"/>
          </a:p>
        </p:txBody>
      </p:sp>
      <p:sp>
        <p:nvSpPr>
          <p:cNvPr id="8" name="Text 1"/>
          <p:cNvSpPr txBox="1"/>
          <p:nvPr/>
        </p:nvSpPr>
        <p:spPr>
          <a:xfrm>
            <a:off x="420150" y="342050"/>
            <a:ext cx="7233300" cy="534300"/>
          </a:xfrm>
          <a:prstGeom prst="rect">
            <a:avLst/>
          </a:prstGeom>
          <a:noFill/>
          <a:ln/>
        </p:spPr>
        <p:txBody>
          <a:bodyPr wrap="square" lIns="0" tIns="0" rIns="0" bIns="0" rtlCol="0" anchor="ctr"/>
          <a:lstStyle/>
          <a:p>
            <a:pPr algn="l" indent="0" marL="0">
              <a:lnSpc>
                <a:spcPct val="100000"/>
              </a:lnSpc>
              <a:buNone/>
            </a:pPr>
            <a:r>
              <a:rPr lang="en-US" sz="2104" b="1" dirty="0">
                <a:solidFill>
                  <a:srgbClr val="005DD4"/>
                </a:solidFill>
                <a:latin typeface="Arial" pitchFamily="34" charset="0"/>
                <a:ea typeface="Arial" pitchFamily="34" charset="-122"/>
                <a:cs typeface="Arial" pitchFamily="34" charset="-120"/>
              </a:rPr>
              <a:t>Почему скользящая симметрия отличается от обычного отражения
</a:t>
            </a:r>
            <a:endParaRPr lang="en-US" sz="2104" dirty="0"/>
          </a:p>
        </p:txBody>
      </p:sp>
      <p:sp>
        <p:nvSpPr>
          <p:cNvPr id="9" name="Text 2"/>
          <p:cNvSpPr txBox="1"/>
          <p:nvPr/>
        </p:nvSpPr>
        <p:spPr>
          <a:xfrm>
            <a:off x="704025" y="3144002"/>
            <a:ext cx="3051600" cy="13596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У скользящего отражения обычно не бывает неподвижных точек: любое точечное положение после двух шагов оказывается смещённым от исходного.
</a:t>
            </a:r>
            <a:endParaRPr lang="en-US" sz="1400" dirty="0"/>
          </a:p>
        </p:txBody>
      </p:sp>
      <p:sp>
        <p:nvSpPr>
          <p:cNvPr id="10" name="Text 3"/>
          <p:cNvSpPr txBox="1"/>
          <p:nvPr/>
        </p:nvSpPr>
        <p:spPr>
          <a:xfrm>
            <a:off x="4437050" y="3144002"/>
            <a:ext cx="3051600" cy="13596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Поэтому в орнаментах скользящая симметрия обеспечивает непрерывный ритм и чередование элементов, тогда как осевая симметрия задаёт жёсткое равновесие относительно одной прямой.
</a:t>
            </a:r>
            <a:endParaRPr lang="en-US" sz="1400" dirty="0"/>
          </a:p>
        </p:txBody>
      </p:sp>
      <p:sp>
        <p:nvSpPr>
          <p:cNvPr id="11" name="Text 4"/>
          <p:cNvSpPr txBox="1"/>
          <p:nvPr/>
        </p:nvSpPr>
        <p:spPr>
          <a:xfrm>
            <a:off x="4437050" y="1350519"/>
            <a:ext cx="3051600" cy="13596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Из-за этого фигура «совмещается сама с собой» для повторяющегося фрагмента узора, а не благодаря одной неподвижной оси, как в чистом зеркальном отражении.
</a:t>
            </a:r>
            <a:endParaRPr lang="en-US" sz="1400" dirty="0"/>
          </a:p>
        </p:txBody>
      </p:sp>
      <p:sp>
        <p:nvSpPr>
          <p:cNvPr id="12" name="Text 5"/>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12</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402192" y="1068000"/>
            <a:ext cx="5734917" cy="196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13</a:t>
            </a:r>
            <a:endParaRPr lang="en-US" sz="1600" dirty="0"/>
          </a:p>
        </p:txBody>
      </p:sp>
      <p:sp>
        <p:nvSpPr>
          <p:cNvPr id="6" name="Text 1"/>
          <p:cNvSpPr txBox="1"/>
          <p:nvPr/>
        </p:nvSpPr>
        <p:spPr>
          <a:xfrm>
            <a:off x="1815900" y="3198677"/>
            <a:ext cx="6907500" cy="1080900"/>
          </a:xfrm>
          <a:prstGeom prst="rect">
            <a:avLst/>
          </a:prstGeom>
          <a:noFill/>
          <a:ln/>
        </p:spPr>
        <p:txBody>
          <a:bodyPr wrap="square" lIns="0" tIns="0" rIns="0" bIns="0" rtlCol="0" anchor="ctr"/>
          <a:lstStyle/>
          <a:p>
            <a:pPr algn="l" indent="0" marL="0">
              <a:lnSpc>
                <a:spcPct val="100000"/>
              </a:lnSpc>
              <a:buNone/>
            </a:pPr>
            <a:r>
              <a:rPr lang="en-US" sz="1506" dirty="0">
                <a:solidFill>
                  <a:srgbClr val="434343"/>
                </a:solidFill>
                <a:latin typeface="Arial" pitchFamily="34" charset="0"/>
                <a:ea typeface="Arial" pitchFamily="34" charset="-122"/>
                <a:cs typeface="Arial" pitchFamily="34" charset="-120"/>
              </a:rPr>
              <a:t>Сравните движения плоскости по четырём признакам: сохранение длин и углов, изменение ориентации и наличие неподвижных точек.
</a:t>
            </a:r>
            <a:pPr algn="l" indent="0" marL="0">
              <a:lnSpc>
                <a:spcPct val="100000"/>
              </a:lnSpc>
              <a:buNone/>
            </a:pPr>
            <a:r>
              <a:rPr lang="en-US" sz="1506"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506" dirty="0">
                <a:solidFill>
                  <a:srgbClr val="434343"/>
                </a:solidFill>
                <a:latin typeface="Arial" pitchFamily="34" charset="0"/>
                <a:ea typeface="Arial" pitchFamily="34" charset="-122"/>
                <a:cs typeface="Arial" pitchFamily="34" charset="-120"/>
              </a:rPr>
              <a:t>Общее для всех трёх преобразований — сохранение размеров и углов; различают их прежде всего по ориентации и по наличию неподвижных точек.
</a:t>
            </a:r>
            <a:endParaRPr lang="en-US" sz="1506" dirty="0"/>
          </a:p>
        </p:txBody>
      </p:sp>
      <p:sp>
        <p:nvSpPr>
          <p:cNvPr id="7" name="Text 2"/>
          <p:cNvSpPr txBox="1"/>
          <p:nvPr/>
        </p:nvSpPr>
        <p:spPr>
          <a:xfrm>
            <a:off x="1815900" y="342050"/>
            <a:ext cx="6907500" cy="534300"/>
          </a:xfrm>
          <a:prstGeom prst="rect">
            <a:avLst/>
          </a:prstGeom>
          <a:noFill/>
          <a:ln/>
        </p:spPr>
        <p:txBody>
          <a:bodyPr wrap="square" lIns="0" tIns="0" rIns="0" bIns="0" rtlCol="0" anchor="ctr"/>
          <a:lstStyle/>
          <a:p>
            <a:pPr algn="l" indent="0" marL="0">
              <a:lnSpc>
                <a:spcPct val="100000"/>
              </a:lnSpc>
              <a:buNone/>
            </a:pPr>
            <a:r>
              <a:rPr lang="en-US" sz="2104" b="1" dirty="0">
                <a:solidFill>
                  <a:srgbClr val="D51212"/>
                </a:solidFill>
                <a:latin typeface="Arial" pitchFamily="34" charset="0"/>
                <a:ea typeface="Arial" pitchFamily="34" charset="-122"/>
                <a:cs typeface="Arial" pitchFamily="34" charset="-120"/>
              </a:rPr>
              <a:t>Свойства отражения, переноса и скользящего отражения
</a:t>
            </a:r>
            <a:endParaRPr lang="en-US" sz="2104" dirty="0"/>
          </a:p>
        </p:txBody>
      </p:sp>
      <p:sp>
        <p:nvSpPr>
          <p:cNvPr id="8" name="Text 3"/>
          <p:cNvSpPr txBox="1"/>
          <p:nvPr/>
        </p:nvSpPr>
        <p:spPr>
          <a:xfrm>
            <a:off x="1815900" y="4433975"/>
            <a:ext cx="6057000" cy="534300"/>
          </a:xfrm>
          <a:prstGeom prst="rect">
            <a:avLst/>
          </a:prstGeom>
          <a:noFill/>
          <a:ln/>
        </p:spPr>
        <p:txBody>
          <a:bodyPr wrap="square" lIns="0" tIns="0" rIns="0" bIns="0" rtlCol="0" anchor="ctr"/>
          <a:lstStyle/>
          <a:p>
            <a:pPr algn="l" indent="0" marL="0">
              <a:lnSpc>
                <a:spcPct val="100000"/>
              </a:lnSpc>
              <a:buNone/>
            </a:pPr>
            <a:r>
              <a:rPr lang="en-US" sz="1300" dirty="0">
                <a:solidFill>
                  <a:srgbClr val="434343"/>
                </a:solidFill>
                <a:latin typeface="Arial" pitchFamily="34" charset="0"/>
                <a:ea typeface="Arial" pitchFamily="34" charset="-122"/>
                <a:cs typeface="Arial" pitchFamily="34" charset="-120"/>
              </a:rPr>
              <a:t>Обобщение свойств движений плоскости (школьный курс геометрии)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94050" y="1069609"/>
            <a:ext cx="3829500" cy="261968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14</a:t>
            </a:r>
            <a:endParaRPr lang="en-US" sz="1600" dirty="0"/>
          </a:p>
        </p:txBody>
      </p:sp>
      <p:sp>
        <p:nvSpPr>
          <p:cNvPr id="6" name="Text 1"/>
          <p:cNvSpPr txBox="1"/>
          <p:nvPr/>
        </p:nvSpPr>
        <p:spPr>
          <a:xfrm>
            <a:off x="420150" y="1068000"/>
            <a:ext cx="4151400" cy="1890900"/>
          </a:xfrm>
          <a:prstGeom prst="rect">
            <a:avLst/>
          </a:prstGeom>
          <a:noFill/>
          <a:ln/>
        </p:spPr>
        <p:txBody>
          <a:bodyPr wrap="square" lIns="0" tIns="0" rIns="0" bIns="0" rtlCol="0" anchor="t"/>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Отражённые точки лежат на равных расстояниях от оси отражения, а отрезки «точка—образ» образуют перпендикуляр к оси.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По правилам замены координат можно быстро проверить результат отражения и построить пару симметричных точек без лишних вычислений.
</a:t>
            </a:r>
            <a:endParaRPr lang="en-US" sz="1600" dirty="0"/>
          </a:p>
        </p:txBody>
      </p:sp>
      <p:sp>
        <p:nvSpPr>
          <p:cNvPr id="7" name="Text 2"/>
          <p:cNvSpPr txBox="1"/>
          <p:nvPr/>
        </p:nvSpPr>
        <p:spPr>
          <a:xfrm>
            <a:off x="4893900" y="3843000"/>
            <a:ext cx="3829500" cy="438900"/>
          </a:xfrm>
          <a:prstGeom prst="rect">
            <a:avLst/>
          </a:prstGeom>
          <a:noFill/>
          <a:ln/>
        </p:spPr>
        <p:txBody>
          <a:bodyPr wrap="square" lIns="0" tIns="0" rIns="0" bIns="0" rtlCol="0" anchor="ctr"/>
          <a:lstStyle/>
          <a:p>
            <a:pPr algn="l" indent="0" marL="0">
              <a:lnSpc>
                <a:spcPct val="100000"/>
              </a:lnSpc>
              <a:buNone/>
            </a:pPr>
            <a:r>
              <a:rPr lang="en-US" sz="1187" dirty="0">
                <a:solidFill>
                  <a:srgbClr val="434343"/>
                </a:solidFill>
                <a:latin typeface="Arial" pitchFamily="34" charset="0"/>
                <a:ea typeface="Arial" pitchFamily="34" charset="-122"/>
                <a:cs typeface="Arial" pitchFamily="34" charset="-120"/>
              </a:rPr>
              <a:t>Учебная демонстрация правил координатного отражения (евклидова геометрия, школьная практика)
</a:t>
            </a:r>
            <a:endParaRPr lang="en-US" sz="1187" dirty="0"/>
          </a:p>
        </p:txBody>
      </p:sp>
      <p:sp>
        <p:nvSpPr>
          <p:cNvPr id="8" name="Text 3"/>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555" b="1" dirty="0">
                <a:solidFill>
                  <a:srgbClr val="005DD4"/>
                </a:solidFill>
                <a:latin typeface="Arial" pitchFamily="34" charset="0"/>
                <a:ea typeface="Arial" pitchFamily="34" charset="-122"/>
                <a:cs typeface="Arial" pitchFamily="34" charset="-120"/>
              </a:rPr>
              <a:t>Зеркальное отражение на координатной плоскости
</a:t>
            </a:r>
            <a:endParaRPr lang="en-US" sz="255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997400" y="2190549"/>
            <a:ext cx="4710300" cy="1027200"/>
          </a:xfrm>
          <a:prstGeom prst="rect">
            <a:avLst/>
          </a:prstGeom>
          <a:noFill/>
          <a:ln/>
        </p:spPr>
        <p:txBody>
          <a:bodyPr wrap="square" lIns="0" tIns="0" rIns="0" bIns="0" rtlCol="0" anchor="t"/>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В тканых и печатных узорах повторяющиеся элементы размещают через одинаковый интервал: после зеркального сопоставления рисунок «досдвигается» вдоль линии, сохраняя ритм.
</a:t>
            </a:r>
            <a:endParaRPr lang="en-US" sz="1400" dirty="0"/>
          </a:p>
        </p:txBody>
      </p:sp>
      <p:sp>
        <p:nvSpPr>
          <p:cNvPr id="8" name="Text 1"/>
          <p:cNvSpPr txBox="1"/>
          <p:nvPr/>
        </p:nvSpPr>
        <p:spPr>
          <a:xfrm>
            <a:off x="544950"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15</a:t>
            </a:r>
            <a:endParaRPr lang="en-US" sz="1600" dirty="0"/>
          </a:p>
        </p:txBody>
      </p:sp>
      <p:sp>
        <p:nvSpPr>
          <p:cNvPr id="9" name="Text 2"/>
          <p:cNvSpPr txBox="1"/>
          <p:nvPr/>
        </p:nvSpPr>
        <p:spPr>
          <a:xfrm>
            <a:off x="1088575" y="241125"/>
            <a:ext cx="2585400" cy="4661400"/>
          </a:xfrm>
          <a:prstGeom prst="rect">
            <a:avLst/>
          </a:prstGeom>
          <a:noFill/>
          <a:ln/>
        </p:spPr>
        <p:txBody>
          <a:bodyPr wrap="square" lIns="0" tIns="0" rIns="0" bIns="0" rtlCol="0" anchor="ctr"/>
          <a:lstStyle/>
          <a:p>
            <a:pPr algn="l" indent="0" marL="0">
              <a:lnSpc>
                <a:spcPct val="100000"/>
              </a:lnSpc>
              <a:buNone/>
            </a:pPr>
            <a:r>
              <a:rPr lang="en-US" sz="3000" b="1" dirty="0">
                <a:solidFill>
                  <a:srgbClr val="005DD4"/>
                </a:solidFill>
                <a:latin typeface="Arial" pitchFamily="34" charset="0"/>
                <a:ea typeface="Arial" pitchFamily="34" charset="-122"/>
                <a:cs typeface="Arial" pitchFamily="34" charset="-120"/>
              </a:rPr>
              <a:t>Скользящая симметрия в реальных объектах
</a:t>
            </a:r>
            <a:endParaRPr lang="en-US" sz="3000" dirty="0"/>
          </a:p>
        </p:txBody>
      </p:sp>
      <p:sp>
        <p:nvSpPr>
          <p:cNvPr id="10" name="Text 3"/>
          <p:cNvSpPr txBox="1"/>
          <p:nvPr/>
        </p:nvSpPr>
        <p:spPr>
          <a:xfrm>
            <a:off x="3997400" y="599299"/>
            <a:ext cx="4710300" cy="1027200"/>
          </a:xfrm>
          <a:prstGeom prst="rect">
            <a:avLst/>
          </a:prstGeom>
          <a:noFill/>
          <a:ln/>
        </p:spPr>
        <p:txBody>
          <a:bodyPr wrap="square" lIns="0" tIns="0" rIns="0" bIns="0" rtlCol="0" anchor="t"/>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В кирпичной кладке швы часто чередуются со смещением: одинаковые фрагменты повторяются не строго «зеркально», а с шагом, который удобнее описывать как скользящее отражение.
</a:t>
            </a:r>
            <a:endParaRPr lang="en-US" sz="1400" dirty="0"/>
          </a:p>
        </p:txBody>
      </p:sp>
      <p:sp>
        <p:nvSpPr>
          <p:cNvPr id="11" name="Text 4"/>
          <p:cNvSpPr txBox="1"/>
          <p:nvPr/>
        </p:nvSpPr>
        <p:spPr>
          <a:xfrm>
            <a:off x="4011900" y="3781799"/>
            <a:ext cx="4710300" cy="1027200"/>
          </a:xfrm>
          <a:prstGeom prst="rect">
            <a:avLst/>
          </a:prstGeom>
          <a:noFill/>
          <a:ln/>
        </p:spPr>
        <p:txBody>
          <a:bodyPr wrap="square" lIns="0" tIns="0" rIns="0" bIns="0" rtlCol="0" anchor="t"/>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Похожие механизмы используют при проектировании плитки, декоративных фризов и античных орнаментов: непрерывность повторов делает композицию выразительной и ненавязчиво динамичной.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6718" y="342050"/>
            <a:ext cx="5175714" cy="3891300"/>
          </a:xfrm>
          <a:prstGeom prst="rect">
            <a:avLst/>
          </a:prstGeom>
        </p:spPr>
      </p:pic>
      <p:sp>
        <p:nvSpPr>
          <p:cNvPr id="4"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16</a:t>
            </a:r>
            <a:endParaRPr lang="en-US" sz="1600" dirty="0"/>
          </a:p>
        </p:txBody>
      </p:sp>
      <p:sp>
        <p:nvSpPr>
          <p:cNvPr id="5" name="Text 1"/>
          <p:cNvSpPr txBox="1"/>
          <p:nvPr/>
        </p:nvSpPr>
        <p:spPr>
          <a:xfrm>
            <a:off x="420150" y="342050"/>
            <a:ext cx="2878200" cy="3891300"/>
          </a:xfrm>
          <a:prstGeom prst="rect">
            <a:avLst/>
          </a:prstGeom>
          <a:noFill/>
          <a:ln/>
        </p:spPr>
        <p:txBody>
          <a:bodyPr wrap="square" lIns="0" tIns="0" rIns="0" bIns="0" rtlCol="0" anchor="ctr"/>
          <a:lstStyle/>
          <a:p>
            <a:pPr algn="l" indent="0" marL="0">
              <a:lnSpc>
                <a:spcPct val="100000"/>
              </a:lnSpc>
              <a:buNone/>
            </a:pPr>
            <a:r>
              <a:rPr lang="en-US" sz="3000" b="1" dirty="0">
                <a:solidFill>
                  <a:srgbClr val="D51212"/>
                </a:solidFill>
                <a:latin typeface="Arial" pitchFamily="34" charset="0"/>
                <a:ea typeface="Arial" pitchFamily="34" charset="-122"/>
                <a:cs typeface="Arial" pitchFamily="34" charset="-120"/>
              </a:rPr>
              <a:t>Как различать отражение, перенос и скользящее отражение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Алгоритм проверки движения по способу совмещения фигуры
</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332621" y="1203795"/>
            <a:ext cx="1729200" cy="1653210"/>
          </a:xfrm>
          <a:prstGeom prst="rect">
            <a:avLst/>
          </a:prstGeom>
        </p:spPr>
      </p:pic>
      <p:pic>
        <p:nvPicPr>
          <p:cNvPr id="4" name="Image 2" descr="preencoded.png">    </p:cNvPr>
          <p:cNvPicPr>
            <a:picLocks noChangeAspect="1"/>
          </p:cNvPicPr>
          <p:nvPr/>
        </p:nvPicPr>
        <p:blipFill>
          <a:blip r:embed="rId3"/>
          <a:stretch>
            <a:fillRect/>
          </a:stretch>
        </p:blipFill>
        <p:spPr>
          <a:xfrm>
            <a:off x="3700504" y="1203795"/>
            <a:ext cx="1729200" cy="1653210"/>
          </a:xfrm>
          <a:prstGeom prst="rect">
            <a:avLst/>
          </a:prstGeom>
        </p:spPr>
      </p:pic>
      <p:pic>
        <p:nvPicPr>
          <p:cNvPr id="5" name="Image 3" descr="preencoded.png">    </p:cNvPr>
          <p:cNvPicPr>
            <a:picLocks noChangeAspect="1"/>
          </p:cNvPicPr>
          <p:nvPr/>
        </p:nvPicPr>
        <p:blipFill>
          <a:blip r:embed="rId4"/>
          <a:stretch>
            <a:fillRect/>
          </a:stretch>
        </p:blipFill>
        <p:spPr>
          <a:xfrm>
            <a:off x="6068379" y="1203795"/>
            <a:ext cx="1729200" cy="165321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4950"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17</a:t>
            </a:r>
            <a:endParaRPr lang="en-US" sz="1600" dirty="0"/>
          </a:p>
        </p:txBody>
      </p:sp>
      <p:sp>
        <p:nvSpPr>
          <p:cNvPr id="8" name="Text 1"/>
          <p:cNvSpPr txBox="1"/>
          <p:nvPr/>
        </p:nvSpPr>
        <p:spPr>
          <a:xfrm>
            <a:off x="1019887" y="3099650"/>
            <a:ext cx="2323800" cy="1334400"/>
          </a:xfrm>
          <a:prstGeom prst="rect">
            <a:avLst/>
          </a:prstGeom>
          <a:noFill/>
          <a:ln/>
        </p:spPr>
        <p:txBody>
          <a:bodyPr wrap="square" lIns="0" tIns="0" rIns="0" bIns="0" rtlCol="0" anchor="t"/>
          <a:lstStyle/>
          <a:p>
            <a:pPr algn="ctr" indent="0" marL="0">
              <a:lnSpc>
                <a:spcPct val="100000"/>
              </a:lnSpc>
              <a:buNone/>
            </a:pPr>
            <a:r>
              <a:rPr lang="en-US" sz="1150" b="1" dirty="0">
                <a:solidFill>
                  <a:srgbClr val="434343"/>
                </a:solidFill>
                <a:latin typeface="Arial" pitchFamily="34" charset="0"/>
                <a:ea typeface="Arial" pitchFamily="34" charset="-122"/>
                <a:cs typeface="Arial" pitchFamily="34" charset="-120"/>
              </a:rPr>
              <a:t>Почему орнамент «держит» ритм
</a:t>
            </a:r>
            <a:pPr algn="ctr" indent="0" marL="0">
              <a:lnSpc>
                <a:spcPct val="100000"/>
              </a:lnSpc>
              <a:buNone/>
            </a:pPr>
            <a:r>
              <a:rPr lang="en-US" sz="1150" b="1" dirty="0">
                <a:solidFill>
                  <a:srgbClr val="434343"/>
                </a:solidFill>
                <a:latin typeface="Arial" pitchFamily="34" charset="0"/>
                <a:ea typeface="Arial" pitchFamily="34" charset="-122"/>
                <a:cs typeface="Arial" pitchFamily="34" charset="-120"/>
              </a:rPr>
              <a:t>
</a:t>
            </a:r>
            <a:pPr algn="ctr" indent="0" marL="0">
              <a:lnSpc>
                <a:spcPct val="100000"/>
              </a:lnSpc>
              <a:buNone/>
            </a:pPr>
            <a:r>
              <a:rPr lang="en-US" sz="1006" dirty="0">
                <a:solidFill>
                  <a:srgbClr val="434343"/>
                </a:solidFill>
                <a:latin typeface="Arial" pitchFamily="34" charset="0"/>
                <a:ea typeface="Arial" pitchFamily="34" charset="-122"/>
                <a:cs typeface="Arial" pitchFamily="34" charset="-120"/>
              </a:rPr>
              <a:t>В орнаментах симметрия работает как система повторов: она поддерживает ритм и визуальное равновесие. Зеркальные оси делают композицию устойчивой, а скользящие — помогают узору тянуться вдоль длины, сохраняя цельность.
</a:t>
            </a:r>
            <a:endParaRPr lang="en-US" sz="1150" dirty="0"/>
          </a:p>
        </p:txBody>
      </p:sp>
      <p:sp>
        <p:nvSpPr>
          <p:cNvPr id="9" name="Text 2"/>
          <p:cNvSpPr txBox="1"/>
          <p:nvPr/>
        </p:nvSpPr>
        <p:spPr>
          <a:xfrm>
            <a:off x="3443887" y="3099650"/>
            <a:ext cx="2323800" cy="1334400"/>
          </a:xfrm>
          <a:prstGeom prst="rect">
            <a:avLst/>
          </a:prstGeom>
          <a:noFill/>
          <a:ln/>
        </p:spPr>
        <p:txBody>
          <a:bodyPr wrap="square" lIns="0" tIns="0" rIns="0" bIns="0" rtlCol="0" anchor="t"/>
          <a:lstStyle/>
          <a:p>
            <a:pPr algn="ctr" indent="0" marL="0">
              <a:lnSpc>
                <a:spcPct val="100000"/>
              </a:lnSpc>
              <a:buNone/>
            </a:pPr>
            <a:r>
              <a:rPr lang="en-US" sz="1150" b="1" dirty="0">
                <a:solidFill>
                  <a:srgbClr val="434343"/>
                </a:solidFill>
                <a:latin typeface="Arial" pitchFamily="34" charset="0"/>
                <a:ea typeface="Arial" pitchFamily="34" charset="-122"/>
                <a:cs typeface="Arial" pitchFamily="34" charset="-120"/>
              </a:rPr>
              <a:t>Окна, арки и фасады как геометрический язык
</a:t>
            </a:r>
            <a:pPr algn="ctr" indent="0" marL="0">
              <a:lnSpc>
                <a:spcPct val="100000"/>
              </a:lnSpc>
              <a:buNone/>
            </a:pPr>
            <a:r>
              <a:rPr lang="en-US" sz="1150" b="1" dirty="0">
                <a:solidFill>
                  <a:srgbClr val="434343"/>
                </a:solidFill>
                <a:latin typeface="Arial" pitchFamily="34" charset="0"/>
                <a:ea typeface="Arial" pitchFamily="34" charset="-122"/>
                <a:cs typeface="Arial" pitchFamily="34" charset="-120"/>
              </a:rPr>
              <a:t>
</a:t>
            </a:r>
            <a:pPr algn="ctr" indent="0" marL="0">
              <a:lnSpc>
                <a:spcPct val="100000"/>
              </a:lnSpc>
              <a:buNone/>
            </a:pPr>
            <a:r>
              <a:rPr lang="en-US" sz="1006" dirty="0">
                <a:solidFill>
                  <a:srgbClr val="434343"/>
                </a:solidFill>
                <a:latin typeface="Arial" pitchFamily="34" charset="0"/>
                <a:ea typeface="Arial" pitchFamily="34" charset="-122"/>
                <a:cs typeface="Arial" pitchFamily="34" charset="-120"/>
              </a:rPr>
              <a:t>В архитектуре симметрия помогает проектировать фасады, арки и декоративные вставки: глаз легко воспринимает структуру и пропорции. Часто достаточно выбрать ось, чтобы равномерно распределить элементы по обеим сторонам.
</a:t>
            </a:r>
            <a:endParaRPr lang="en-US" sz="1150" dirty="0"/>
          </a:p>
        </p:txBody>
      </p:sp>
      <p:sp>
        <p:nvSpPr>
          <p:cNvPr id="10" name="Text 3"/>
          <p:cNvSpPr txBox="1"/>
          <p:nvPr/>
        </p:nvSpPr>
        <p:spPr>
          <a:xfrm>
            <a:off x="5867887" y="3099650"/>
            <a:ext cx="2323800" cy="1334400"/>
          </a:xfrm>
          <a:prstGeom prst="rect">
            <a:avLst/>
          </a:prstGeom>
          <a:noFill/>
          <a:ln/>
        </p:spPr>
        <p:txBody>
          <a:bodyPr wrap="square" lIns="0" tIns="0" rIns="0" bIns="0" rtlCol="0" anchor="t"/>
          <a:lstStyle/>
          <a:p>
            <a:pPr algn="ctr" indent="0" marL="0">
              <a:lnSpc>
                <a:spcPct val="100000"/>
              </a:lnSpc>
              <a:buNone/>
            </a:pPr>
            <a:r>
              <a:rPr lang="en-US" sz="1141" b="1" dirty="0">
                <a:solidFill>
                  <a:srgbClr val="434343"/>
                </a:solidFill>
                <a:latin typeface="Arial" pitchFamily="34" charset="0"/>
                <a:ea typeface="Arial" pitchFamily="34" charset="-122"/>
                <a:cs typeface="Arial" pitchFamily="34" charset="-120"/>
              </a:rPr>
              <a:t>Логотипы и эмблемы: узнаваемость через симметрию
</a:t>
            </a:r>
            <a:pPr algn="ctr" indent="0" marL="0">
              <a:lnSpc>
                <a:spcPct val="100000"/>
              </a:lnSpc>
              <a:buNone/>
            </a:pPr>
            <a:r>
              <a:rPr lang="en-US" sz="1141" b="1" dirty="0">
                <a:solidFill>
                  <a:srgbClr val="434343"/>
                </a:solidFill>
                <a:latin typeface="Arial" pitchFamily="34" charset="0"/>
                <a:ea typeface="Arial" pitchFamily="34" charset="-122"/>
                <a:cs typeface="Arial" pitchFamily="34" charset="-120"/>
              </a:rPr>
              <a:t>
</a:t>
            </a:r>
            <a:pPr algn="ctr" indent="0" marL="0">
              <a:lnSpc>
                <a:spcPct val="100000"/>
              </a:lnSpc>
              <a:buNone/>
            </a:pPr>
            <a:r>
              <a:rPr lang="en-US" sz="998" dirty="0">
                <a:solidFill>
                  <a:srgbClr val="434343"/>
                </a:solidFill>
                <a:latin typeface="Arial" pitchFamily="34" charset="0"/>
                <a:ea typeface="Arial" pitchFamily="34" charset="-122"/>
                <a:cs typeface="Arial" pitchFamily="34" charset="-120"/>
              </a:rPr>
              <a:t>В логотипах и эмблемах зеркальная симметрия усиливает узнаваемость: форма воспринимается цельной и «закрытой». Благодаря симметричным решениям знак выглядит собранно даже при небольшом размере.
</a:t>
            </a:r>
            <a:endParaRPr lang="en-US" sz="1141" dirty="0"/>
          </a:p>
        </p:txBody>
      </p:sp>
      <p:sp>
        <p:nvSpPr>
          <p:cNvPr id="11" name="Text 4"/>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2250" b="1" dirty="0">
                <a:solidFill>
                  <a:srgbClr val="129833"/>
                </a:solidFill>
                <a:latin typeface="Arial" pitchFamily="34" charset="0"/>
                <a:ea typeface="Arial" pitchFamily="34" charset="-122"/>
                <a:cs typeface="Arial" pitchFamily="34" charset="-120"/>
              </a:rPr>
              <a:t>Связь симметрии с искусством, дизайном и архитектурой
</a:t>
            </a:r>
            <a:endParaRPr lang="en-US" sz="2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94050" y="1069609"/>
            <a:ext cx="3829500" cy="261968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18</a:t>
            </a:r>
            <a:endParaRPr lang="en-US" sz="1600" dirty="0"/>
          </a:p>
        </p:txBody>
      </p:sp>
      <p:sp>
        <p:nvSpPr>
          <p:cNvPr id="6" name="Text 1"/>
          <p:cNvSpPr txBox="1"/>
          <p:nvPr/>
        </p:nvSpPr>
        <p:spPr>
          <a:xfrm>
            <a:off x="420150" y="1068000"/>
            <a:ext cx="4151400" cy="1890900"/>
          </a:xfrm>
          <a:prstGeom prst="rect">
            <a:avLst/>
          </a:prstGeom>
          <a:noFill/>
          <a:ln/>
        </p:spPr>
        <p:txBody>
          <a:bodyPr wrap="square" lIns="0" tIns="0" rIns="0" bIns="0" rtlCol="0" anchor="t"/>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Значения показывают относительную «замечаемость» типовых ошибок при разборе решений, а не реальные статистические проценты.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Чаще всего теряется главный отличительный признак скользящего отражения — перенос вдоль прямой после зеркального отражения.
</a:t>
            </a:r>
            <a:endParaRPr lang="en-US" sz="1600" dirty="0"/>
          </a:p>
        </p:txBody>
      </p:sp>
      <p:sp>
        <p:nvSpPr>
          <p:cNvPr id="7" name="Text 2"/>
          <p:cNvSpPr txBox="1"/>
          <p:nvPr/>
        </p:nvSpPr>
        <p:spPr>
          <a:xfrm>
            <a:off x="4893900" y="3843000"/>
            <a:ext cx="3829500" cy="438900"/>
          </a:xfrm>
          <a:prstGeom prst="rect">
            <a:avLst/>
          </a:prstGeom>
          <a:noFill/>
          <a:ln/>
        </p:spPr>
        <p:txBody>
          <a:bodyPr wrap="square" lIns="0" tIns="0" rIns="0" bIns="0" rtlCol="0" anchor="ctr"/>
          <a:lstStyle/>
          <a:p>
            <a:pPr algn="l" indent="0" marL="0">
              <a:lnSpc>
                <a:spcPct val="100000"/>
              </a:lnSpc>
              <a:buNone/>
            </a:pPr>
            <a:r>
              <a:rPr lang="en-US" sz="1300" dirty="0">
                <a:solidFill>
                  <a:srgbClr val="434343"/>
                </a:solidFill>
                <a:latin typeface="Arial" pitchFamily="34" charset="0"/>
                <a:ea typeface="Arial" pitchFamily="34" charset="-122"/>
                <a:cs typeface="Arial" pitchFamily="34" charset="-120"/>
              </a:rPr>
              <a:t>Учебные наблюдения преподавателей (условная шкала для наглядности)
</a:t>
            </a:r>
            <a:endParaRPr lang="en-US" sz="1300" dirty="0"/>
          </a:p>
        </p:txBody>
      </p:sp>
      <p:sp>
        <p:nvSpPr>
          <p:cNvPr id="8" name="Text 3"/>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3000" b="1" dirty="0">
                <a:solidFill>
                  <a:srgbClr val="005DD4"/>
                </a:solidFill>
                <a:latin typeface="Arial" pitchFamily="34" charset="0"/>
                <a:ea typeface="Arial" pitchFamily="34" charset="-122"/>
                <a:cs typeface="Arial" pitchFamily="34" charset="-120"/>
              </a:rPr>
              <a:t>Типичные ошибки при анализе симметрии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00" y="1543872"/>
            <a:ext cx="4151400" cy="195970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314125" y="4577675"/>
            <a:ext cx="284700" cy="2469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19</a:t>
            </a:r>
            <a:endParaRPr lang="en-US" sz="1600" dirty="0"/>
          </a:p>
        </p:txBody>
      </p:sp>
      <p:sp>
        <p:nvSpPr>
          <p:cNvPr id="6" name="Text 1"/>
          <p:cNvSpPr txBox="1"/>
          <p:nvPr/>
        </p:nvSpPr>
        <p:spPr>
          <a:xfrm>
            <a:off x="420150" y="1148225"/>
            <a:ext cx="3925500" cy="27510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По каждому типу преобразования проверьте соответствующие признаки: осевая симметрия — расстояния и перпендикуляры, скользящая — отражение и перенос, а на координатной плоскости — правила для координат.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Если фигуры совпадают строго по геометрическим условиям преобразования, значит симметрия определена корректно, без опоры на «похожесть на глаз».
</a:t>
            </a:r>
            <a:endParaRPr lang="en-US" sz="1600" dirty="0"/>
          </a:p>
        </p:txBody>
      </p:sp>
      <p:sp>
        <p:nvSpPr>
          <p:cNvPr id="7" name="Text 2"/>
          <p:cNvSpPr txBox="1"/>
          <p:nvPr/>
        </p:nvSpPr>
        <p:spPr>
          <a:xfrm>
            <a:off x="420150" y="342050"/>
            <a:ext cx="8303400" cy="534300"/>
          </a:xfrm>
          <a:prstGeom prst="rect">
            <a:avLst/>
          </a:prstGeom>
          <a:noFill/>
          <a:ln/>
        </p:spPr>
        <p:txBody>
          <a:bodyPr wrap="square" lIns="0" tIns="0" rIns="0" bIns="0" rtlCol="0" anchor="ctr"/>
          <a:lstStyle/>
          <a:p>
            <a:pPr algn="l" indent="0" marL="0">
              <a:lnSpc>
                <a:spcPct val="100000"/>
              </a:lnSpc>
              <a:buNone/>
            </a:pPr>
            <a:r>
              <a:rPr lang="en-US" sz="3000" b="1" dirty="0">
                <a:solidFill>
                  <a:srgbClr val="129833"/>
                </a:solidFill>
                <a:latin typeface="Arial" pitchFamily="34" charset="0"/>
                <a:ea typeface="Arial" pitchFamily="34" charset="-122"/>
                <a:cs typeface="Arial" pitchFamily="34" charset="-120"/>
              </a:rPr>
              <a:t>Памятка для решения задач на симметрию
</a:t>
            </a:r>
            <a:endParaRPr lang="en-US" sz="3000" dirty="0"/>
          </a:p>
        </p:txBody>
      </p:sp>
      <p:sp>
        <p:nvSpPr>
          <p:cNvPr id="8" name="Text 3"/>
          <p:cNvSpPr txBox="1"/>
          <p:nvPr/>
        </p:nvSpPr>
        <p:spPr>
          <a:xfrm>
            <a:off x="4572000" y="4033250"/>
            <a:ext cx="4151400" cy="297000"/>
          </a:xfrm>
          <a:prstGeom prst="rect">
            <a:avLst/>
          </a:prstGeom>
          <a:noFill/>
          <a:ln/>
        </p:spPr>
        <p:txBody>
          <a:bodyPr wrap="square" lIns="0" tIns="0" rIns="0" bIns="0" rtlCol="0" anchor="ctr"/>
          <a:lstStyle/>
          <a:p>
            <a:pPr algn="r" indent="0" marL="0">
              <a:lnSpc>
                <a:spcPct val="100000"/>
              </a:lnSpc>
              <a:buNone/>
            </a:pPr>
            <a:r>
              <a:rPr lang="en-US" sz="1169" dirty="0">
                <a:solidFill>
                  <a:srgbClr val="434343"/>
                </a:solidFill>
                <a:latin typeface="Arial" pitchFamily="34" charset="0"/>
                <a:ea typeface="Arial" pitchFamily="34" charset="-122"/>
                <a:cs typeface="Arial" pitchFamily="34" charset="-120"/>
              </a:rPr>
              <a:t>Обобщение требований школьного курса к проверке преобразований
</a:t>
            </a:r>
            <a:endParaRPr lang="en-US" sz="1169"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709275" y="1252600"/>
            <a:ext cx="5767200" cy="2609700"/>
          </a:xfrm>
          <a:prstGeom prst="rect">
            <a:avLst/>
          </a:prstGeom>
          <a:noFill/>
          <a:ln/>
        </p:spPr>
        <p:txBody>
          <a:bodyPr wrap="square" lIns="0" tIns="0" rIns="0" bIns="0" rtlCol="0" anchor="ctr"/>
          <a:lstStyle/>
          <a:p>
            <a:pPr algn="ctr" indent="0" marL="0">
              <a:lnSpc>
                <a:spcPct val="100000"/>
              </a:lnSpc>
              <a:buNone/>
            </a:pPr>
            <a:r>
              <a:rPr lang="en-US" sz="3968" b="1" dirty="0">
                <a:solidFill>
                  <a:srgbClr val="D51212"/>
                </a:solidFill>
                <a:latin typeface="Arial" pitchFamily="34" charset="0"/>
                <a:ea typeface="Arial" pitchFamily="34" charset="-122"/>
                <a:cs typeface="Arial" pitchFamily="34" charset="-120"/>
              </a:rPr>
              <a:t>Главный вывод: симметрия как язык точности и порядка
</a:t>
            </a:r>
            <a:pPr algn="ctr" indent="0" marL="0">
              <a:lnSpc>
                <a:spcPct val="100000"/>
              </a:lnSpc>
              <a:buNone/>
            </a:pPr>
            <a:r>
              <a:rPr lang="en-US" sz="1587" dirty="0">
                <a:solidFill>
                  <a:srgbClr val="434343"/>
                </a:solidFill>
                <a:latin typeface="Arial" pitchFamily="34" charset="0"/>
                <a:ea typeface="Arial" pitchFamily="34" charset="-122"/>
                <a:cs typeface="Arial" pitchFamily="34" charset="-120"/>
              </a:rPr>
              <a:t>
</a:t>
            </a:r>
            <a:pPr algn="ctr" indent="0" marL="0">
              <a:lnSpc>
                <a:spcPct val="100000"/>
              </a:lnSpc>
              <a:buNone/>
            </a:pPr>
            <a:r>
              <a:rPr lang="en-US" sz="1411" dirty="0">
                <a:solidFill>
                  <a:srgbClr val="434343"/>
                </a:solidFill>
                <a:latin typeface="Arial" pitchFamily="34" charset="0"/>
                <a:ea typeface="Arial" pitchFamily="34" charset="-122"/>
                <a:cs typeface="Arial" pitchFamily="34" charset="-120"/>
              </a:rPr>
              <a:t>Зеркальная симметрия задаёт строгую структуру относительно оси, а скользящая соединяет отражение и перенос, формируя повторяющийся ритм. Оба движения сохраняют ключевые геометрические свойства и связывают геометрию с реальными объектами и задачами на закономерности.
</a:t>
            </a:r>
            <a:endParaRPr lang="en-US" sz="3968"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2026-05-13T11:36:36Z</dcterms:created>
  <dcterms:modified xsi:type="dcterms:W3CDTF">2026-05-13T11:36:36Z</dcterms:modified>
</cp:coreProperties>
</file>