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 и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— крупнейший глобальный конфликт с участием более 60 государств.
</a:t>
            </a:r>
            <a:endParaRPr lang="en-US" sz="35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причины конфликта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напряжённость и последствия Первой мировой войны, рост тоталитаризма в Европе и Азии создали почву для Второй мировой войны, начавшейся с нападения Германии на Польшу в 1939 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— Ось и Антигитлеровская коалиция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Оси возглавляли Германия, Италия и Япония, стремясь к возврату территорий и расширению влияния в мире.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стран Оси включали пересмотр международного порядка, установление контроля над новыми землями и доминирование в глобальной политике.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объединила Великобританию, СССР, США, Францию и Китай для борьбы с агрессией и восстановления мира.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испытывали внутренние противоречия, но сотрудничали ради общей победы над фашизмом и милитаризмом.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театры военных действий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театр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разворачивался на территории Западной и Восточной Европы, где проходили ожесточённые сухопутные сражения и бомбардировки городов.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театр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велись в Китае, Юго-Восточной Азии и морских просторах Тихого океана, включая масштабные операции флота и авиации.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Североафриканский фронт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Египте, Ливии и Тунисе шли операции за контроль над стратегическими территориями и поставками ресурсов.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регион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затронула Балканы, где велись партизанские действия и ожесточённые столкновения между оккупантами и силами сопротивления.
</a:t>
            </a:r>
            <a:endParaRPr lang="en-US" sz="11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стран Оси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ранних операций в 1939-1941 гг.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переломные сражения Второй мировой войны
</a:t>
            </a:r>
            <a:endParaRPr lang="en-US" sz="2271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 (зима 1941/42)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значительное поражение армии Германии. Красная армия смогла остановить натиск и организовать контрнаступление, изменив ход войны в Европе.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(1942–1943)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окружение и разгром вермахта. Битва стала символом мужества и решающего поворота в Восточном фронте.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 Нормандии (6 июня 1944)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второго фронта в Европе, обеспечившее давление на Германию с запада и ускорившее её поражение.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техника: революция в средствах ведения войны
</a:t>
            </a:r>
            <a:endParaRPr lang="en-US" sz="2294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танки Т-34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Надежные и манёвренные, они сыграли ключевую роль в сухопутных боях, сочетая броню, огневую мощь и простоту производства.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«Тигр» и «Пантера»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танки с мощной бронёй и вооружением, создававшие введение в боях преимущество, но требовавшие значительных ресурсов для эксплуатации.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 новое вооружение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бомбардировщиков B-29, реактивных истребителей и подводных лодок изменило тактику боёв и укрепило стратегическое господство на море и в воздухе.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3337" y="1584025"/>
            <a:ext cx="3607926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разрушения во Второй мировой войне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потерь среди ведущих стран-участниц, учитывающая и военных, и гражданских лиц.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понёс наибольшие потери, сильно превосходя остальные страны, что отражает масштаб и разрушительность Восточного фронта.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военные архивы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оккупацией: повседневные испытания
</a:t>
            </a:r>
            <a:endParaRPr lang="en-US" sz="263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комендантских часов, репрессии и массовые депортации вызвали страдания населения и активную работу подпольных движений сопротивления.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регион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меры японской оккупации сопровождались мобилизацией населения, голодом и массовыми карательными операциями, особенно в Китае и Бирме.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принудительного труда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гражданских лиц было принудительно вовлечено в тяжёлый труд и страдало от насилия оккупантов, что усиливало гуманитарный кризис.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преступления и международные трибуналы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Нацистский режим осуществлял массовые казни и медицинские опыты, что стало предметом обвинений на Нюрнбергском процессе.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суды осудили военных преступников, заложив основы современного международного права и понятий геноцида.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международного законодательства способствовало предотвращению подобных преступлений в будущем и укреплению системы прав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и политика геноцида: трагический генофонд Европы
</a:t>
            </a:r>
            <a:endParaRPr lang="en-US" sz="211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истребление евреев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Нацистский режим осуществил массовое уничтожение около шести миллионов евреев, используя сеть концлагерей, таких как Освенцим и Треблинка. Это хорошо организованная кампания устрашения и депортации изменила демографический ландшафт Европы навсегда.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вне еврейской общины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не ограничился одной группой — рома, славяне, люди с инвалидностью и политические противники нацистов также стали объектами геноцида. Эта политика привела к беспрецедентному по масштабам насилию и уничтожению миллионов жизней.
</a:t>
            </a:r>
            <a:endParaRPr lang="en-US" sz="1195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«Ванзейская конференция» — этап в реализации «окончательного решения»
</a:t>
            </a:r>
            <a:endParaRPr lang="en-US" sz="1143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 году на конференции в Ванзее высшее руководство Третьего рейха определило практические меры для реализации плана массового уничтожения еврейского населения, что сделало геноцид систематическим и неизбежным.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79" y="952675"/>
            <a:ext cx="1932267" cy="194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073" y="952675"/>
            <a:ext cx="1932267" cy="19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285" y="952675"/>
            <a:ext cx="1932267" cy="19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8510" y="952675"/>
            <a:ext cx="1932267" cy="194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сопротивления: борьба за свободу и честь
</a:t>
            </a:r>
            <a:endParaRPr lang="en-US" sz="2450" dirty="0"/>
          </a:p>
        </p:txBody>
      </p:sp>
      <p:sp>
        <p:nvSpPr>
          <p:cNvPr id="12" name="Text 2"/>
          <p:cNvSpPr txBox="1"/>
          <p:nvPr/>
        </p:nvSpPr>
        <p:spPr>
          <a:xfrm>
            <a:off x="378764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движения в СССР и Польше
</a:t>
            </a:r>
            <a:endParaRPr lang="en-US" sz="1262" dirty="0"/>
          </a:p>
        </p:txBody>
      </p:sp>
      <p:sp>
        <p:nvSpPr>
          <p:cNvPr id="13" name="Text 3"/>
          <p:cNvSpPr txBox="1"/>
          <p:nvPr/>
        </p:nvSpPr>
        <p:spPr>
          <a:xfrm>
            <a:off x="378764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организовали диверсии и удерживали территории, противодействуя нацистам. Варшавское восстание 1944 года стало символом мужества вопреки превосходящим силам захватчиков.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2511958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Подпольные организации во Франции и Югославии
</a:t>
            </a:r>
            <a:endParaRPr lang="en-US" sz="1170" dirty="0"/>
          </a:p>
        </p:txBody>
      </p:sp>
      <p:sp>
        <p:nvSpPr>
          <p:cNvPr id="15" name="Text 5"/>
          <p:cNvSpPr txBox="1"/>
          <p:nvPr/>
        </p:nvSpPr>
        <p:spPr>
          <a:xfrm>
            <a:off x="2511958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сопротивление и югославские народно-освободительные силы проводили активные акции саботажа, устраивали освобождение заложников и поддерживали связь с союзниками.
</a:t>
            </a:r>
            <a:endParaRPr lang="en-US" sz="1083" dirty="0"/>
          </a:p>
        </p:txBody>
      </p:sp>
      <p:sp>
        <p:nvSpPr>
          <p:cNvPr id="16" name="Text 6"/>
          <p:cNvSpPr txBox="1"/>
          <p:nvPr/>
        </p:nvSpPr>
        <p:spPr>
          <a:xfrm>
            <a:off x="4645170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и подвиг Зои Космодемьянской
</a:t>
            </a:r>
            <a:endParaRPr lang="en-US" sz="1090" dirty="0"/>
          </a:p>
        </p:txBody>
      </p:sp>
      <p:sp>
        <p:nvSpPr>
          <p:cNvPr id="17" name="Text 7"/>
          <p:cNvSpPr txBox="1"/>
          <p:nvPr/>
        </p:nvSpPr>
        <p:spPr>
          <a:xfrm>
            <a:off x="4645170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города выстояли невероятные испытания, а героизм Зои Космодемьянской вдохновлял на борьбу с врагом даже в самых сложных условиях.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778395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Секретные миссии SOE и OSS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778395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Special Operations Executive и американский Office of Strategic Services поставляли оружие, информацию и организовывали подготовку подпольщиков, поддерживая сопротивление на оккупированных территориях.
</a:t>
            </a:r>
            <a:endParaRPr lang="en-US" sz="10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подростки массово включились в производственный процесс. В СССР организовали мобильные заводы, сохранившие промышленный потенциал в условиях войны.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данные, 1940-1945 гг.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экономики и труд населения
</a:t>
            </a:r>
            <a:endParaRPr lang="en-US" sz="314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военные расходы отражают масштаб мобилизации ресурсов и степень военной готовности стран, что определило исход военных действий.
</a:t>
            </a:r>
            <a:endParaRPr lang="en-US" sz="10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инновации: наука в службе победы
</a:t>
            </a:r>
            <a:endParaRPr lang="en-US" sz="294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радиолокации и радиоэлектронной борьбы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в истории войны активно применялись радары, что давало преимущество в обнаружении и уничтожении вражеских сил. Средства радиоэлектронной борьбы сбивали управление противника и обеспечивали защиту.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Реактивные двигатели и стратегическая авиация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истребитель Me 262 стал первым боевым реактивным самолетом. Американские бомбардировщики B-29 обеспечивали дальние налёты, изменяя тактику воздушных операций.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бомба и ракетные технологии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Манхэттенский проект привёл к созданию ядерного оружия, примененного в 1945 году. Немецкие ракеты V-2 стали предвестниками современной ракетной техники, впервые осуществив массированные удары по целям.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последствия и жертвы войны
</a:t>
            </a:r>
            <a:endParaRPr lang="en-US" sz="310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среди населения превысили 45 миллионов, превзойдя военные жертвы. Гибель включала жертв бомбардировок крупнейших городов — Ковентри, Дрездена, Токио.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и массовые депортации вызывали голод и страдания миллионов, углубляя гуманитарную катастрофу и разрушая социальную ткань обществ.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Тотальная война привела к геноциду и массовым преступлениям, усилив трагедию мирных жителей и изменив демографию Европы и Азии навсегда.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создана Организация Объединённых Наций для поддержания мира и предотвращения новых конфликтов, став главным международным институтом безопасности.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1948 году принята Всеобщая декларация прав человека, закрепившая основные свободы и права, ставшая фундаментом международного гуманитарного права.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последствия и образование ООН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новые государства, включая Израиль и разделённые Германии на ФРГ и ГДР, меняющиеся границы изменяют политический ландшафт.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идеи национального суверенитета и международного права способствует восстановлению и укреплению государственности после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послевоенного мира и начало Холодной войны
</a:t>
            </a:r>
            <a:endParaRPr lang="en-US" sz="2085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Биполярный мировой порядок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мир разделился на два лагеря: западный блок, возглавляемый США и их союзниками, и восточный, возглавляемый СССР с социалистическими странами. Это противостояние сформировало геополитические рамки следующего периода.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идеологического и военного противостояния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возникла Холодная война — конфронтация без прямых боевых действий, но с угрозой ядерного оружия, гонкой вооружений и политическими кризисами в регионах, таких как Корея и Вьетнам.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послевоенного мира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вызванные разделением Германии и поддержкой оппонентов в Азии, обострили противостояние. Участие ООН и двусторонних соглашений попытались удержать мир, но напряжённость сохранялась.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войны в культуре и искусстве
</a:t>
            </a:r>
            <a:endParaRPr lang="en-US" sz="325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породила новые литературные жанры и направления, включая экзистенциальную прозу, которая стремилась осмыслить моральные и человеческие последствия конфликта.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кинематограф стал мощным инструментом формирования национальной памяти и представлений о героизме и трагедии войны в массовом сознании.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произведения, такие как «Жизнь и судьба» Гроссмана, отразили сложный конфликт между личным и общественным, между человеком и историей.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памяти, травмы и осмысления получили развитие в творчестве, помогая обществу справиться с наследием катастрофы.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Второй мировой войны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десятки миллионов жизней, что привело к переосмыслению ценности мира и необходимости международного сотрудничества для предотвращения конфликтов.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перестройка мировой политики открыли новую эру, требующую новых институтов безопасности и расширения прав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необходима для воспитания ответственности и предотвращения новых трагедий в будущем поколении, служит моральным ориентиром.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уроки для современности 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29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радикально изменил мировоззрение, укрепил ценности мира и свободы. Память о войне учит нас ответственности и необходимости защищать мир от новых угроз.
</a:t>
            </a:r>
            <a:endParaRPr lang="en-US" sz="32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2026-05-11T06:20:45Z</dcterms:created>
  <dcterms:modified xsi:type="dcterms:W3CDTF">2026-05-11T06:20:45Z</dcterms:modified>
</cp:coreProperties>
</file>