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image" Target="../media/image-12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066" y="1069925"/>
            <a:ext cx="3155218" cy="3170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60200" y="370725"/>
            <a:ext cx="40905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960200" y="1156500"/>
            <a:ext cx="4090500" cy="28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84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Шотландия: факты для урока английского языка
</a:t>
            </a:r>
            <a:pPr algn="l" indent="0" marL="0">
              <a:lnSpc>
                <a:spcPct val="100000"/>
              </a:lnSpc>
              <a:buNone/>
            </a:pPr>
            <a:r>
              <a:rPr lang="en-US" sz="151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4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Шотландия: география, символы, язык, традиции и ключевые слова английского.
</a:t>
            </a:r>
            <a:endParaRPr lang="en-US" sz="3784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858" y="1148225"/>
            <a:ext cx="3217335" cy="3155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0150" y="1213600"/>
            <a:ext cx="4829100" cy="23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Шотландия занимает север острова Великобритания, омывается Северным морем и Атлантикой. Здесь находятся Edinburgh и Glasgow, действует собственный парламент, а для урока важно знать основные английские названия мест и символов.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Шотландия на карте Великобритании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1063" y="1358934"/>
            <a:ext cx="284700" cy="284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76994" y="1353834"/>
            <a:ext cx="258037" cy="294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63463" y="1374750"/>
            <a:ext cx="284700" cy="253067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63263" y="1374750"/>
            <a:ext cx="284700" cy="253067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363063" y="1358934"/>
            <a:ext cx="284700" cy="2847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Geography: горы, озёра и острова
</a:t>
            </a:r>
            <a:endParaRPr lang="en-US" sz="3000" dirty="0"/>
          </a:p>
        </p:txBody>
      </p:sp>
      <p:sp>
        <p:nvSpPr>
          <p:cNvPr id="15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16" name="Text 2"/>
          <p:cNvSpPr txBox="1"/>
          <p:nvPr/>
        </p:nvSpPr>
        <p:spPr>
          <a:xfrm>
            <a:off x="426893" y="1898225"/>
            <a:ext cx="1488300" cy="22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Шотландский ландшафт делится на горные Highlands и более ровные Lowlands. Такое разделение помогает понять, почему в стране так много разных видов природы и маршрутов для путешествий.
</a:t>
            </a:r>
            <a:endParaRPr lang="en-US" sz="1000" dirty="0"/>
          </a:p>
        </p:txBody>
      </p:sp>
      <p:sp>
        <p:nvSpPr>
          <p:cNvPr id="17" name="Text 3"/>
          <p:cNvSpPr txBox="1"/>
          <p:nvPr/>
        </p:nvSpPr>
        <p:spPr>
          <a:xfrm>
            <a:off x="1037800" y="1226350"/>
            <a:ext cx="877500" cy="5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Highlands и Lowlands
</a:t>
            </a:r>
            <a:endParaRPr lang="en-US" sz="1200" dirty="0"/>
          </a:p>
        </p:txBody>
      </p:sp>
      <p:sp>
        <p:nvSpPr>
          <p:cNvPr id="18" name="Text 4"/>
          <p:cNvSpPr txBox="1"/>
          <p:nvPr/>
        </p:nvSpPr>
        <p:spPr>
          <a:xfrm>
            <a:off x="2129493" y="1898225"/>
            <a:ext cx="1488300" cy="22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Ben Nevis — высшая точка Великобритании, её высота составляет 1345 метров. Гора часто упоминается в учебных текстах как важный географический ориентир Шотландии.
</a:t>
            </a:r>
            <a:endParaRPr lang="en-US" sz="1000" dirty="0"/>
          </a:p>
        </p:txBody>
      </p:sp>
      <p:sp>
        <p:nvSpPr>
          <p:cNvPr id="19" name="Text 5"/>
          <p:cNvSpPr txBox="1"/>
          <p:nvPr/>
        </p:nvSpPr>
        <p:spPr>
          <a:xfrm>
            <a:off x="2740400" y="1226350"/>
            <a:ext cx="877500" cy="5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Ben Nevis
</a:t>
            </a:r>
            <a:endParaRPr lang="en-US" sz="1200" dirty="0"/>
          </a:p>
        </p:txBody>
      </p:sp>
      <p:sp>
        <p:nvSpPr>
          <p:cNvPr id="20" name="Text 6"/>
          <p:cNvSpPr txBox="1"/>
          <p:nvPr/>
        </p:nvSpPr>
        <p:spPr>
          <a:xfrm>
            <a:off x="3829293" y="1898225"/>
            <a:ext cx="1488300" cy="22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Шотландии много озёр, которые по-английски называют lochs. Самое известное из них — Loch Ness, и именно с ним связаны легенды, которые легко запоминаются школьникам.
</a:t>
            </a:r>
            <a:endParaRPr lang="en-US" sz="1000" dirty="0"/>
          </a:p>
        </p:txBody>
      </p:sp>
      <p:sp>
        <p:nvSpPr>
          <p:cNvPr id="21" name="Text 7"/>
          <p:cNvSpPr txBox="1"/>
          <p:nvPr/>
        </p:nvSpPr>
        <p:spPr>
          <a:xfrm>
            <a:off x="4440200" y="1226350"/>
            <a:ext cx="877500" cy="5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Lochs
</a:t>
            </a:r>
            <a:endParaRPr lang="en-US" sz="1200" dirty="0"/>
          </a:p>
        </p:txBody>
      </p:sp>
      <p:sp>
        <p:nvSpPr>
          <p:cNvPr id="22" name="Text 8"/>
          <p:cNvSpPr txBox="1"/>
          <p:nvPr/>
        </p:nvSpPr>
        <p:spPr>
          <a:xfrm>
            <a:off x="5529093" y="1898225"/>
            <a:ext cx="1488300" cy="22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Шотландии более 790 островов, а береговая линия очень извилистая. Это делает страну особенно интересной для изучения карт, морских названий и прибрежных пейзажей.
</a:t>
            </a:r>
            <a:endParaRPr lang="en-US" sz="1000" dirty="0"/>
          </a:p>
        </p:txBody>
      </p:sp>
      <p:sp>
        <p:nvSpPr>
          <p:cNvPr id="23" name="Text 9"/>
          <p:cNvSpPr txBox="1"/>
          <p:nvPr/>
        </p:nvSpPr>
        <p:spPr>
          <a:xfrm>
            <a:off x="6140000" y="1226350"/>
            <a:ext cx="877500" cy="5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Острова
</a:t>
            </a:r>
            <a:endParaRPr lang="en-US" sz="1200" dirty="0"/>
          </a:p>
        </p:txBody>
      </p:sp>
      <p:sp>
        <p:nvSpPr>
          <p:cNvPr id="24" name="Text 10"/>
          <p:cNvSpPr txBox="1"/>
          <p:nvPr/>
        </p:nvSpPr>
        <p:spPr>
          <a:xfrm>
            <a:off x="7228893" y="1898225"/>
            <a:ext cx="1488300" cy="22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встречаются горы, долины, озёра и острова на сравнительно небольшой территории. Такое сочетание делает Шотландию удобной страной для изучения географической лексики на английском языке.
</a:t>
            </a:r>
            <a:endParaRPr lang="en-US" sz="1000" dirty="0"/>
          </a:p>
        </p:txBody>
      </p:sp>
      <p:sp>
        <p:nvSpPr>
          <p:cNvPr id="25" name="Text 11"/>
          <p:cNvSpPr txBox="1"/>
          <p:nvPr/>
        </p:nvSpPr>
        <p:spPr>
          <a:xfrm>
            <a:off x="7839800" y="1226350"/>
            <a:ext cx="877500" cy="5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Природное разнообразие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696497"/>
            <a:ext cx="4151400" cy="16544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148225"/>
            <a:ext cx="3925500" cy="27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города показывают, что в Шотландии у каждого центра своя роль и своя специализация.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Шотландии отличаются функциями: политический центр, промышленный узел, порт и научный город.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города Шотландии
</a:t>
            </a:r>
            <a:endParaRPr lang="en-US" sz="3000" dirty="0"/>
          </a:p>
        </p:txBody>
      </p:sp>
      <p:sp>
        <p:nvSpPr>
          <p:cNvPr id="8" name="Text 3"/>
          <p:cNvSpPr txBox="1"/>
          <p:nvPr/>
        </p:nvSpPr>
        <p:spPr>
          <a:xfrm>
            <a:off x="4572000" y="4033250"/>
            <a:ext cx="41514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6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сведения из официальных справочников и карт Великобритании.
</a:t>
            </a:r>
            <a:endParaRPr lang="en-US" sz="116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3348" y="1203150"/>
            <a:ext cx="1727746" cy="1654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0504" y="1203795"/>
            <a:ext cx="1729200" cy="165321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9106" y="1203150"/>
            <a:ext cx="1727746" cy="1654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1019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9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Saltire на синем фоне
</a:t>
            </a:r>
            <a:pPr algn="ctr" indent="0" marL="0">
              <a:lnSpc>
                <a:spcPct val="100000"/>
              </a:lnSpc>
              <a:buNone/>
            </a:pPr>
            <a:r>
              <a:rPr lang="en-US" sz="129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Флаг Шотландии легко узнать по белому косому кресту Святого Андрея. Он называется Saltire и выглядит очень просто, но именно поэтому хорошо запоминается и часто используется как главный символ страны.
</a:t>
            </a:r>
            <a:endParaRPr lang="en-US" sz="1292" dirty="0"/>
          </a:p>
        </p:txBody>
      </p:sp>
      <p:sp>
        <p:nvSpPr>
          <p:cNvPr id="9" name="Text 2"/>
          <p:cNvSpPr txBox="1"/>
          <p:nvPr/>
        </p:nvSpPr>
        <p:spPr>
          <a:xfrm>
            <a:off x="3443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3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Чертополох и тартан
</a:t>
            </a:r>
            <a:pPr algn="ctr" indent="0" marL="0">
              <a:lnSpc>
                <a:spcPct val="100000"/>
              </a:lnSpc>
              <a:buNone/>
            </a:pPr>
            <a:r>
              <a:rPr lang="en-US" sz="123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Национальный цветок Шотландии — thistle, то есть чертополох. Вместе с tartan он часто появляется в школьных материалах, потому что связан с историей кланов, традиционной одеждой и узнаваемым национальным стилем.
</a:t>
            </a:r>
            <a:endParaRPr lang="en-US" sz="1233" dirty="0"/>
          </a:p>
        </p:txBody>
      </p:sp>
      <p:sp>
        <p:nvSpPr>
          <p:cNvPr id="10" name="Text 3"/>
          <p:cNvSpPr txBox="1"/>
          <p:nvPr/>
        </p:nvSpPr>
        <p:spPr>
          <a:xfrm>
            <a:off x="5867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9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кильтов и волынок
</a:t>
            </a:r>
            <a:pPr algn="ctr" indent="0" marL="0">
              <a:lnSpc>
                <a:spcPct val="100000"/>
              </a:lnSpc>
              <a:buNone/>
            </a:pPr>
            <a:r>
              <a:rPr lang="en-US" sz="129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Kilt и bagpipe сразу вызывают образ Шотландии: человек в клетчатой одежде, звук волынки и зелёные холмы. Эти детали помогают представить не только внешний вид страны, но и её музыкальную традицию.
</a:t>
            </a:r>
            <a:endParaRPr lang="en-US" sz="1292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символы Шотландии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2000" y="1135961"/>
            <a:ext cx="3250800" cy="32222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95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история: от древних племён до Союза
</a:t>
            </a:r>
            <a:endParaRPr lang="en-US" sz="2795" dirty="0"/>
          </a:p>
        </p:txBody>
      </p:sp>
      <p:sp>
        <p:nvSpPr>
          <p:cNvPr id="10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4378670" y="950577"/>
            <a:ext cx="17532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жители
</a:t>
            </a:r>
            <a:pPr algn="l" indent="0" marL="0">
              <a:lnSpc>
                <a:spcPct val="100000"/>
              </a:lnSpc>
              <a:buNone/>
            </a:pPr>
            <a:r>
              <a:rPr lang="en-US" sz="23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территории Шотландии жили пикты и гэлы. Их культура стала основой для ранней истории страны и объясняет, почему здесь так важны древние названия, символы и местные традиции.
</a:t>
            </a:r>
            <a:endParaRPr lang="en-US" sz="1255" dirty="0"/>
          </a:p>
        </p:txBody>
      </p:sp>
      <p:sp>
        <p:nvSpPr>
          <p:cNvPr id="12" name="Text 3"/>
          <p:cNvSpPr txBox="1"/>
          <p:nvPr/>
        </p:nvSpPr>
        <p:spPr>
          <a:xfrm>
            <a:off x="6970425" y="950577"/>
            <a:ext cx="17532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 of Union 1707
</a:t>
            </a:r>
            <a:pPr algn="l" indent="0" marL="0">
              <a:lnSpc>
                <a:spcPct val="100000"/>
              </a:lnSpc>
              <a:buNone/>
            </a:pPr>
            <a:r>
              <a:rPr lang="en-US" sz="24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1707 году Act of Union объединил Шотландию и Англию в одно государство. При этом Шотландия сохранила особую идентичность, что заметно в её культуре и общественной жизни.
</a:t>
            </a:r>
            <a:endParaRPr lang="en-US" sz="1302" dirty="0"/>
          </a:p>
        </p:txBody>
      </p:sp>
      <p:sp>
        <p:nvSpPr>
          <p:cNvPr id="13" name="Text 4"/>
          <p:cNvSpPr txBox="1"/>
          <p:nvPr/>
        </p:nvSpPr>
        <p:spPr>
          <a:xfrm>
            <a:off x="4378670" y="2470202"/>
            <a:ext cx="17532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Королевство Alba
</a:t>
            </a:r>
            <a:pPr algn="l" indent="0" marL="0">
              <a:lnSpc>
                <a:spcPct val="100000"/>
              </a:lnSpc>
              <a:buNone/>
            </a:pPr>
            <a:r>
              <a:rPr lang="en-US" sz="23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843 году сформировалось королевство Alba, которое стало важным шагом к будущей Шотландии. С этого времени у региона усиливается собственная политическая и культурная линия развития.
</a:t>
            </a:r>
            <a:endParaRPr lang="en-US" sz="1250" dirty="0"/>
          </a:p>
        </p:txBody>
      </p:sp>
      <p:sp>
        <p:nvSpPr>
          <p:cNvPr id="14" name="Text 5"/>
          <p:cNvSpPr txBox="1"/>
          <p:nvPr/>
        </p:nvSpPr>
        <p:spPr>
          <a:xfrm>
            <a:off x="6970420" y="2470202"/>
            <a:ext cx="17532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00000"/>
              </a:lnSpc>
              <a:buNone/>
            </a:pPr>
            <a:r>
              <a:rPr lang="en-US" sz="22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страны объясняет, почему замки, кланы, королевские сюжеты и старые традиции так заметны в современности. Для школьников это хороший способ запоминать слова через реальные исторические образы.
</a:t>
            </a:r>
            <a:endParaRPr lang="en-US" sz="1184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Scottish Gaelic особенно заметен в названиях мест, песнях и культурных проектах, хотя в повседневной речи его используют немногие.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доминирует, но Scots и Scottish Gaelic сохраняют культурную ценность и поддерживают языковое разнообразие.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учебное представление языковой ситуации в Шотландии; для урока, не для статистического анализа.
</a:t>
            </a:r>
            <a:endParaRPr lang="en-US" sz="1151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6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Languages in Scotland: какие языки используются
</a:t>
            </a:r>
            <a:endParaRPr lang="en-US" sz="261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18" y="342050"/>
            <a:ext cx="5175714" cy="3891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420150" y="342050"/>
            <a:ext cx="2878200" cy="389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работает управление в Шотландии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основана на устройстве разделённой власти в Соединённом Королевстве.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913251" y="342050"/>
            <a:ext cx="68103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и климат Шотландии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1914163" y="1517127"/>
            <a:ext cx="3317724" cy="7949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Шотландии морской: он мягкий, влажный и ветреный. Зимой здесь обычно не бывает сильных морозов, но погода может меняться несколько раз за один день.
</a:t>
            </a:r>
            <a:endParaRPr lang="en-US" sz="1251" dirty="0"/>
          </a:p>
        </p:txBody>
      </p:sp>
      <p:sp>
        <p:nvSpPr>
          <p:cNvPr id="12" name="Text 3"/>
          <p:cNvSpPr txBox="1"/>
          <p:nvPr/>
        </p:nvSpPr>
        <p:spPr>
          <a:xfrm>
            <a:off x="1914163" y="1044510"/>
            <a:ext cx="3317724" cy="333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Морской климат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1913330" y="2845249"/>
            <a:ext cx="3317724" cy="7949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стране есть горы, вересковые пустоши и зелёные долины. Такой пейзаж делает Шотландию удобной для изучения слов mountain, valley и landscape в понятном контексте.
</a:t>
            </a:r>
            <a:endParaRPr lang="en-US" sz="1251" dirty="0"/>
          </a:p>
        </p:txBody>
      </p:sp>
      <p:sp>
        <p:nvSpPr>
          <p:cNvPr id="14" name="Text 5"/>
          <p:cNvSpPr txBox="1"/>
          <p:nvPr/>
        </p:nvSpPr>
        <p:spPr>
          <a:xfrm>
            <a:off x="1913330" y="2372632"/>
            <a:ext cx="3317724" cy="333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и пустоши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1913330" y="4173352"/>
            <a:ext cx="3317724" cy="7949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гор, в Шотландии встречаются леса, озёра и множество островов. Это помогает увидеть, как на небольшой территории сочетаются разные природные зоны и типы местности.
</a:t>
            </a:r>
            <a:endParaRPr lang="en-US" sz="1251" dirty="0"/>
          </a:p>
        </p:txBody>
      </p:sp>
      <p:sp>
        <p:nvSpPr>
          <p:cNvPr id="16" name="Text 7"/>
          <p:cNvSpPr txBox="1"/>
          <p:nvPr/>
        </p:nvSpPr>
        <p:spPr>
          <a:xfrm>
            <a:off x="1913330" y="3700735"/>
            <a:ext cx="3317724" cy="333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и острова
</a:t>
            </a:r>
            <a:endParaRPr lang="en-US" sz="1600" dirty="0"/>
          </a:p>
        </p:txBody>
      </p:sp>
      <p:sp>
        <p:nvSpPr>
          <p:cNvPr id="17" name="Text 8"/>
          <p:cNvSpPr txBox="1"/>
          <p:nvPr/>
        </p:nvSpPr>
        <p:spPr>
          <a:xfrm>
            <a:off x="5404886" y="1517127"/>
            <a:ext cx="3317724" cy="7949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ветра и дождя жители часто обращают внимание на прогноз. Для школьного словаря особенно полезны слова weather, rain, wind и cloudy, потому что они постоянно связаны с повседневной речью.
</a:t>
            </a:r>
            <a:endParaRPr lang="en-US" sz="1250" dirty="0"/>
          </a:p>
        </p:txBody>
      </p:sp>
      <p:sp>
        <p:nvSpPr>
          <p:cNvPr id="18" name="Text 9"/>
          <p:cNvSpPr txBox="1"/>
          <p:nvPr/>
        </p:nvSpPr>
        <p:spPr>
          <a:xfrm>
            <a:off x="5404886" y="1044510"/>
            <a:ext cx="3317724" cy="333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в жизни людей
</a:t>
            </a:r>
            <a:endParaRPr lang="en-US" sz="1600" dirty="0"/>
          </a:p>
        </p:txBody>
      </p:sp>
      <p:sp>
        <p:nvSpPr>
          <p:cNvPr id="19" name="Text 10"/>
          <p:cNvSpPr txBox="1"/>
          <p:nvPr/>
        </p:nvSpPr>
        <p:spPr>
          <a:xfrm>
            <a:off x="5404054" y="2845249"/>
            <a:ext cx="3317724" cy="7949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объекты Шотландии легко запоминать через карту и фотографии. Слова mountain, island и lake встречаются в заданиях часто, поэтому они помогают быстро расширить английский словарь.
</a:t>
            </a:r>
            <a:endParaRPr lang="en-US" sz="1251" dirty="0"/>
          </a:p>
        </p:txBody>
      </p:sp>
      <p:sp>
        <p:nvSpPr>
          <p:cNvPr id="20" name="Text 11"/>
          <p:cNvSpPr txBox="1"/>
          <p:nvPr/>
        </p:nvSpPr>
        <p:spPr>
          <a:xfrm>
            <a:off x="5404054" y="2372632"/>
            <a:ext cx="3317724" cy="333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лексика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858" y="1148225"/>
            <a:ext cx="3217335" cy="3155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Замки, озёра и туристические места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420361" y="1657668"/>
            <a:ext cx="2458518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Edinburgh Castle стоит на высокой скале и сразу ассоциируется с историей Шотландии. Такие места помогают увидеть, как крепости и старые улицы превращаются в важные туристические точки.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20361" y="1044444"/>
            <a:ext cx="2458518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Edinburgh Castle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20186" y="3371235"/>
            <a:ext cx="2458518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Loch Ness и остров Skye известны далеко за пределами страны. Туристов привлекают не только легенды, но и спокойные пейзажи, которые особенно впечатляют на фотографиях и экскурсиях.
</a:t>
            </a:r>
            <a:endParaRPr lang="en-US" sz="1199" dirty="0"/>
          </a:p>
        </p:txBody>
      </p:sp>
      <p:sp>
        <p:nvSpPr>
          <p:cNvPr id="13" name="Text 5"/>
          <p:cNvSpPr txBox="1"/>
          <p:nvPr/>
        </p:nvSpPr>
        <p:spPr>
          <a:xfrm>
            <a:off x="420186" y="2758011"/>
            <a:ext cx="2458518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Loch Ness и Skye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3076165" y="1657668"/>
            <a:ext cx="2458518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 North Coast 500 проходит по северу Шотландии и показывает побережье, горы и небольшие поселения. Он стал популярным у тех, кто любит поездки на машине и красивые виды.
</a:t>
            </a:r>
            <a:endParaRPr lang="en-US" sz="1168" dirty="0"/>
          </a:p>
        </p:txBody>
      </p:sp>
      <p:sp>
        <p:nvSpPr>
          <p:cNvPr id="15" name="Text 7"/>
          <p:cNvSpPr txBox="1"/>
          <p:nvPr/>
        </p:nvSpPr>
        <p:spPr>
          <a:xfrm>
            <a:off x="3076165" y="1044444"/>
            <a:ext cx="2458518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North Coast 500
</a:t>
            </a:r>
            <a:endParaRPr lang="en-US" sz="1600" dirty="0"/>
          </a:p>
        </p:txBody>
      </p:sp>
      <p:sp>
        <p:nvSpPr>
          <p:cNvPr id="16" name="Text 8"/>
          <p:cNvSpPr txBox="1"/>
          <p:nvPr/>
        </p:nvSpPr>
        <p:spPr>
          <a:xfrm>
            <a:off x="3075991" y="3371235"/>
            <a:ext cx="2458518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приезжают ради старинных замков, национальных парков и морских пейзажей. Шотландия сочетает историю и природу так, что одно путешествие может включать и прогулку, и урок культуры.
</a:t>
            </a:r>
            <a:endParaRPr lang="en-US" sz="1159" dirty="0"/>
          </a:p>
        </p:txBody>
      </p:sp>
      <p:sp>
        <p:nvSpPr>
          <p:cNvPr id="17" name="Text 9"/>
          <p:cNvSpPr txBox="1"/>
          <p:nvPr/>
        </p:nvSpPr>
        <p:spPr>
          <a:xfrm>
            <a:off x="3075991" y="2758011"/>
            <a:ext cx="2458518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и наследие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9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отрасли дают стране рабочие места в городах, на побережье и в сельской местности, а также поддерживают экспорт и внутренние услуги.
</a:t>
            </a:r>
            <a:pPr algn="l" indent="0" marL="0">
              <a:lnSpc>
                <a:spcPct val="100000"/>
              </a:lnSpc>
              <a:buNone/>
            </a:pPr>
            <a:r>
              <a:rPr lang="en-US" sz="159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9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Шотландии разнообразна: рядом с традиционными ресурсами развиваются услуги, туризм и производство с высокой добавленной стоимостью.
</a:t>
            </a:r>
            <a:endParaRPr lang="en-US" sz="1597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официальным материалам о хозяйстве Шотландии и Великобритании; актуальные сводки по секторам экономики (без единого числового источника).
</a:t>
            </a:r>
            <a:endParaRPr lang="en-US" sz="1151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Шотландии: основные сферы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7650" y="1205853"/>
            <a:ext cx="541500" cy="54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86250" y="1222603"/>
            <a:ext cx="571500" cy="50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89450" y="1205853"/>
            <a:ext cx="541500" cy="541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13050" y="1205853"/>
            <a:ext cx="541500" cy="541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724850" y="1205853"/>
            <a:ext cx="541500" cy="541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14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Шотландская кухня и напитки
</a:t>
            </a:r>
            <a:endParaRPr lang="en-US" sz="3000" dirty="0"/>
          </a:p>
        </p:txBody>
      </p:sp>
      <p:sp>
        <p:nvSpPr>
          <p:cNvPr id="15" name="Text 2"/>
          <p:cNvSpPr txBox="1"/>
          <p:nvPr/>
        </p:nvSpPr>
        <p:spPr>
          <a:xfrm>
            <a:off x="354901" y="2238225"/>
            <a:ext cx="15870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Haggis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2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Самое известное блюдо готовят из овсяной крупы, мяса и специй. Его часто связывают с национальными праздниками и подают как символ традиционной кухни Шотландии.
</a:t>
            </a:r>
            <a:endParaRPr lang="en-US" sz="1400" dirty="0"/>
          </a:p>
        </p:txBody>
      </p:sp>
      <p:sp>
        <p:nvSpPr>
          <p:cNvPr id="16" name="Text 3"/>
          <p:cNvSpPr txBox="1"/>
          <p:nvPr/>
        </p:nvSpPr>
        <p:spPr>
          <a:xfrm>
            <a:off x="3778501" y="2238225"/>
            <a:ext cx="15870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в тарелке
</a:t>
            </a:r>
            <a:pPr algn="l" indent="0" marL="0">
              <a:lnSpc>
                <a:spcPct val="100000"/>
              </a:lnSpc>
              <a:buNone/>
            </a:pPr>
            <a:r>
              <a:rPr lang="en-US" sz="139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1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Smoked salmon и Cullen skink показывают, как сильно кухня связана с морем. Рыба, сливки и копчение помогают блюдам оставаться сытными и подходящими для прохладного климата.
</a:t>
            </a:r>
            <a:endParaRPr lang="en-US" sz="1391" dirty="0"/>
          </a:p>
        </p:txBody>
      </p:sp>
      <p:sp>
        <p:nvSpPr>
          <p:cNvPr id="17" name="Text 4"/>
          <p:cNvSpPr txBox="1"/>
          <p:nvPr/>
        </p:nvSpPr>
        <p:spPr>
          <a:xfrm>
            <a:off x="2066701" y="2238225"/>
            <a:ext cx="15870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Shortbread
</a:t>
            </a:r>
            <a:pPr algn="l" indent="0" marL="0">
              <a:lnSpc>
                <a:spcPct val="100000"/>
              </a:lnSpc>
              <a:buNone/>
            </a:pPr>
            <a:r>
              <a:rPr lang="en-US" sz="138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Рассыпчатое песочное печенье любят за простой вкус и мягкий аромат масла. Его часто подают к чаю, а рецепт считают одной из самых узнаваемых кулинарных традиций страны.
</a:t>
            </a:r>
            <a:endParaRPr lang="en-US" sz="1380" dirty="0"/>
          </a:p>
        </p:txBody>
      </p:sp>
      <p:sp>
        <p:nvSpPr>
          <p:cNvPr id="18" name="Text 5"/>
          <p:cNvSpPr txBox="1"/>
          <p:nvPr/>
        </p:nvSpPr>
        <p:spPr>
          <a:xfrm>
            <a:off x="5490301" y="2238225"/>
            <a:ext cx="15870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Овёс и лепёшки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2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Oatcakes — это простые овсяные лепёшки, которые долго были удобной едой в дороге. Они хорошо отражают сельский уклад жизни и важность овса в местной кухне.
</a:t>
            </a:r>
            <a:endParaRPr lang="en-US" sz="1400" dirty="0"/>
          </a:p>
        </p:txBody>
      </p:sp>
      <p:sp>
        <p:nvSpPr>
          <p:cNvPr id="19" name="Text 6"/>
          <p:cNvSpPr txBox="1"/>
          <p:nvPr/>
        </p:nvSpPr>
        <p:spPr>
          <a:xfrm>
            <a:off x="7202101" y="2238225"/>
            <a:ext cx="15870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Шотландский whisky
</a:t>
            </a:r>
            <a:pPr algn="l" indent="0" marL="0">
              <a:lnSpc>
                <a:spcPct val="100000"/>
              </a:lnSpc>
              <a:buNone/>
            </a:pPr>
            <a:r>
              <a:rPr lang="en-US" sz="150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1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Напиток известен во всём мире и связан с регионами Speyside, Highlands и Islay. Его вкус зависит от воды, зерна, бочек и времени выдержки.
</a:t>
            </a:r>
            <a:endParaRPr lang="en-US" sz="150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в Шотландии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1127320" y="950577"/>
            <a:ext cx="17532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Футбол и клубы
</a:t>
            </a:r>
            <a:pPr algn="l" indent="0" marL="0">
              <a:lnSpc>
                <a:spcPct val="100000"/>
              </a:lnSpc>
              <a:buNone/>
            </a:pPr>
            <a:r>
              <a:rPr lang="en-US" sz="23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Футбол — самый массовый вид спорта, а матчи Celtic и Rangers из Glasgow привлекают внимание болельщиков далеко за пределами страны. Стадионы часто становятся важной частью городского пейзажа.
</a:t>
            </a:r>
            <a:endParaRPr lang="en-US" sz="1255" dirty="0"/>
          </a:p>
        </p:txBody>
      </p:sp>
      <p:sp>
        <p:nvSpPr>
          <p:cNvPr id="11" name="Text 3"/>
          <p:cNvSpPr txBox="1"/>
          <p:nvPr/>
        </p:nvSpPr>
        <p:spPr>
          <a:xfrm>
            <a:off x="3719075" y="950577"/>
            <a:ext cx="17532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Golf и традиция
</a:t>
            </a:r>
            <a:pPr algn="l" indent="0" marL="0">
              <a:lnSpc>
                <a:spcPct val="100000"/>
              </a:lnSpc>
              <a:buNone/>
            </a:pPr>
            <a:r>
              <a:rPr lang="en-US" sz="23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Golf часто называют видом спорта, который получил современное развитие именно в Шотландии. Здесь особенно важны поля, клубы и соревнования, связанные с точностью и спокойной концентрацией.
</a:t>
            </a:r>
            <a:endParaRPr lang="en-US" sz="1255" dirty="0"/>
          </a:p>
        </p:txBody>
      </p:sp>
      <p:sp>
        <p:nvSpPr>
          <p:cNvPr id="12" name="Text 4"/>
          <p:cNvSpPr txBox="1"/>
          <p:nvPr/>
        </p:nvSpPr>
        <p:spPr>
          <a:xfrm>
            <a:off x="1127320" y="2470202"/>
            <a:ext cx="17532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Регби в жизни страны
</a:t>
            </a:r>
            <a:pPr algn="l" indent="0" marL="0">
              <a:lnSpc>
                <a:spcPct val="100000"/>
              </a:lnSpc>
              <a:buNone/>
            </a:pPr>
            <a:r>
              <a:rPr lang="en-US" sz="23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Регби занимает заметное место в школьном и клубном спорте. Для многих болельщиков это игра, где особенно важны командный дух, выносливость и поддержка трибун.
</a:t>
            </a:r>
            <a:endParaRPr lang="en-US" sz="1252" dirty="0"/>
          </a:p>
        </p:txBody>
      </p:sp>
      <p:sp>
        <p:nvSpPr>
          <p:cNvPr id="13" name="Text 5"/>
          <p:cNvSpPr txBox="1"/>
          <p:nvPr/>
        </p:nvSpPr>
        <p:spPr>
          <a:xfrm>
            <a:off x="3719070" y="2470202"/>
            <a:ext cx="17532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для урока
</a:t>
            </a:r>
            <a:pPr algn="l" indent="0" marL="0">
              <a:lnSpc>
                <a:spcPct val="100000"/>
              </a:lnSpc>
              <a:buNone/>
            </a:pPr>
            <a:r>
              <a:rPr lang="en-US" sz="26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1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запоминания полезны слова football, rugby, golf, match, team и stadium. Они часто встречаются в текстах о спорте и помогают говорить о любимых играх по-английски.
</a:t>
            </a:r>
            <a:endParaRPr lang="en-US" sz="138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8691" y="1068000"/>
            <a:ext cx="4941919" cy="196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15900" y="3198677"/>
            <a:ext cx="6907500" cy="108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увидеть, чем Шотландия отличается от других частей Великобритании по столице, символам и политическому устройству.
</a:t>
            </a:r>
            <a:pPr algn="l" indent="0" marL="0">
              <a:lnSpc>
                <a:spcPct val="100000"/>
              </a:lnSpc>
              <a:buNone/>
            </a:pPr>
            <a:r>
              <a:rPr lang="en-US" sz="144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4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каждой части Соединённого Королевства есть свой центр и культурные черты, а Шотландию особенно выделяют парламент, острова и сильные традиции.
</a:t>
            </a:r>
            <a:endParaRPr lang="en-US" sz="1441" dirty="0"/>
          </a:p>
        </p:txBody>
      </p:sp>
      <p:sp>
        <p:nvSpPr>
          <p:cNvPr id="7" name="Text 2"/>
          <p:cNvSpPr txBox="1"/>
          <p:nvPr/>
        </p:nvSpPr>
        <p:spPr>
          <a:xfrm>
            <a:off x="1815900" y="342050"/>
            <a:ext cx="69075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2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стран Соединённого Королевства
</a:t>
            </a:r>
            <a:endParaRPr lang="en-US" sz="2402" dirty="0"/>
          </a:p>
        </p:txBody>
      </p:sp>
      <p:sp>
        <p:nvSpPr>
          <p:cNvPr id="8" name="Text 3"/>
          <p:cNvSpPr txBox="1"/>
          <p:nvPr/>
        </p:nvSpPr>
        <p:spPr>
          <a:xfrm>
            <a:off x="1815900" y="4433975"/>
            <a:ext cx="60570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сведения по странам Соединённого Королевства и их столицам.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825" y="1101574"/>
            <a:ext cx="2916900" cy="11280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825" y="2309630"/>
            <a:ext cx="2916900" cy="11280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825" y="3517680"/>
            <a:ext cx="2916900" cy="11280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483425" y="1153406"/>
            <a:ext cx="4136700" cy="10267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Эдинбург: учёба среди истории
</a:t>
            </a:r>
            <a:pPr algn="l" indent="0" marL="0">
              <a:lnSpc>
                <a:spcPct val="100000"/>
              </a:lnSpc>
              <a:buNone/>
            </a:pPr>
            <a:r>
              <a:rPr lang="en-US" sz="128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University of Edinburgh расположен в городе, где старинные здания соседствуют с научными центрами. Такой фон помогает почувствовать, как образование, культура и история могут существовать рядом и поддерживать друг друга.
</a:t>
            </a:r>
            <a:endParaRPr lang="en-US" sz="1289" dirty="0"/>
          </a:p>
        </p:txBody>
      </p:sp>
      <p:sp>
        <p:nvSpPr>
          <p:cNvPr id="9" name="Text 2"/>
          <p:cNvSpPr txBox="1"/>
          <p:nvPr/>
        </p:nvSpPr>
        <p:spPr>
          <a:xfrm>
            <a:off x="3483425" y="2361462"/>
            <a:ext cx="4136700" cy="10267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Глазго: сильная университетская среда
</a:t>
            </a:r>
            <a:pPr algn="l" indent="0" marL="0">
              <a:lnSpc>
                <a:spcPct val="100000"/>
              </a:lnSpc>
              <a:buNone/>
            </a:pPr>
            <a:r>
              <a:rPr lang="en-US" sz="126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University of Glasgow известен долгой академической традицией и крупным студенческим сообществом. На его территории легко представить лекционные корпуса, библиотеки и оживлённые дворики, где студенты обсуждают проекты и исследования.
</a:t>
            </a:r>
            <a:endParaRPr lang="en-US" sz="1267" dirty="0"/>
          </a:p>
        </p:txBody>
      </p:sp>
      <p:sp>
        <p:nvSpPr>
          <p:cNvPr id="10" name="Text 3"/>
          <p:cNvSpPr txBox="1"/>
          <p:nvPr/>
        </p:nvSpPr>
        <p:spPr>
          <a:xfrm>
            <a:off x="3483425" y="3569512"/>
            <a:ext cx="4136700" cy="10267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Сент-Эндрюс: университет у моря
</a:t>
            </a:r>
            <a:pPr algn="l" indent="0" marL="0">
              <a:lnSpc>
                <a:spcPct val="100000"/>
              </a:lnSpc>
              <a:buNone/>
            </a:pPr>
            <a:r>
              <a:rPr lang="en-US" sz="129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University of St Andrews часто связывают с одним из самых узнаваемых университетских городков страны. Его старинная архитектура, тихие улицы и близость моря подчёркивают особую атмосферу шотландского высшего образования.
</a:t>
            </a:r>
            <a:endParaRPr lang="en-US" sz="1291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72000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знаний и старинные кампусы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18" y="342050"/>
            <a:ext cx="5175714" cy="3891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420150" y="342050"/>
            <a:ext cx="2878200" cy="389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шотландского whisky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основные этапы производства whisky в Шотландии и то, как они влияют на вкус, аромат и цвет.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и традиции Шотландии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501275" y="2122800"/>
            <a:ext cx="1981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национальный день Шотландии, связанный с покровителем страны. Его отмечают с уважением к истории, музыке и местным традициям.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1276" y="1526925"/>
            <a:ext cx="19812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 ноября — День Святого Андрея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3052450" y="2122800"/>
            <a:ext cx="1981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Шотландский Новый год сопровождают уличные празднования, песни и встреча первого гостя. Праздник особенно любят за тёплую атмосферу и яркие городские мероприятия.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3052451" y="1526925"/>
            <a:ext cx="19812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Зимний Hogmanay
</a:t>
            </a:r>
            <a:endParaRPr lang="en-US" sz="1600" dirty="0"/>
          </a:p>
        </p:txBody>
      </p:sp>
      <p:sp>
        <p:nvSpPr>
          <p:cNvPr id="13" name="Text 6"/>
          <p:cNvSpPr txBox="1"/>
          <p:nvPr/>
        </p:nvSpPr>
        <p:spPr>
          <a:xfrm>
            <a:off x="5603625" y="2122800"/>
            <a:ext cx="1981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Волынка, кланы, тартан и народные танцы часто показывают на фестивалях и в школах. Так традиции становятся частью современной культуры и помогают их запоминать.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5603626" y="1526925"/>
            <a:ext cx="19812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9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Фестивали и школьные события
</a:t>
            </a:r>
            <a:endParaRPr lang="en-US" sz="159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гости совмещают осмотр достопримечательностей с поездками по островам, прогулками по маршрутам и посещением музеев, особенно в летний сезон.
</a:t>
            </a:r>
            <a:pPr algn="l" indent="0" marL="0">
              <a:lnSpc>
                <a:spcPct val="100000"/>
              </a:lnSpc>
              <a:buNone/>
            </a:pPr>
            <a:r>
              <a:rPr lang="en-US" sz="149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9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сильные мотивы для поездки — история и природа, а фестивали и активный отдых помогают распределять поток туристов по регионам.
</a:t>
            </a:r>
            <a:endParaRPr lang="en-US" sz="1494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туристических тем по Шотландии на основе открытых справочных материалов; ориентировочное распределение по основным мотивам поездок.
</a:t>
            </a:r>
            <a:endParaRPr lang="en-US" sz="1146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больше всего привлекает туристов
</a:t>
            </a:r>
            <a:endParaRPr lang="en-US" sz="3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96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Шотландия: возможности и трудности
</a:t>
            </a:r>
            <a:endParaRPr lang="en-US" sz="2496" dirty="0"/>
          </a:p>
        </p:txBody>
      </p:sp>
      <p:sp>
        <p:nvSpPr>
          <p:cNvPr id="9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1216475" y="1069650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 наследие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Scottish Gaelic важно для школ, культуры и местных сообществ. Язык помогает поддерживать историческую память и делает культурное наследие страны более заметным для новых поколений.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5460150" y="1069650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будущего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Шотландия развивает возобновляемую энергетику, науку, цифровые технологии и экологический туризм. Эти направления помогают создавать новые рабочие места и снижать зависимость от старых отраслей.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5460150" y="2662125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традиций и перемен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цен на жильё и защита природы остаются серьёзными вопросами. При этом страна старается сохранять исторический облик, не отказываясь от современных возможностей развития.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1216475" y="2662125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Острова и удалённые районы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транспорта, связи и услуг особенно важно для островов. Без удобной инфраструктуры жителям сложнее учиться, работать и пользоваться медицинской помощью и современными технологиями.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09275" y="1252600"/>
            <a:ext cx="5767200" cy="260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Шотландия: что важно запомнить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Шотландия — это не только Highlands, замки и whisky, но и собственная история, парламент, язык и традиции. Её легко узнать по ярким символам и сильному характеру.
</a:t>
            </a:r>
            <a:endParaRPr lang="en-US" sz="4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2026-05-30T16:48:43Z</dcterms:created>
  <dcterms:modified xsi:type="dcterms:W3CDTF">2026-05-30T16:48:43Z</dcterms:modified>
</cp:coreProperties>
</file>