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2900" y="771255"/>
            <a:ext cx="3602700" cy="35815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600" y="769550"/>
            <a:ext cx="29520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11600" y="3285900"/>
            <a:ext cx="45039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Животноводство кормит людей и даёт сырьё, но меняет землю, воду и климат.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11600" y="1583875"/>
            <a:ext cx="4503900" cy="14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Животноводство мира: роль в хозяйстве и влияние на природу
</a:t>
            </a:r>
            <a:endParaRPr lang="en-US" sz="3047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4600" y="1018157"/>
            <a:ext cx="3198000" cy="31417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902875" y="1038350"/>
            <a:ext cx="3973500" cy="8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животноводства важна для географии
</a:t>
            </a:r>
            <a:endParaRPr lang="en-US" sz="2344" dirty="0"/>
          </a:p>
        </p:txBody>
      </p:sp>
      <p:sp>
        <p:nvSpPr>
          <p:cNvPr id="6" name="Text 2"/>
          <p:cNvSpPr txBox="1"/>
          <p:nvPr/>
        </p:nvSpPr>
        <p:spPr>
          <a:xfrm>
            <a:off x="902875" y="2041075"/>
            <a:ext cx="3973500" cy="209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Животноводство — часть агропромышленного комплекса, заметно влияющая на занятость и продовольственную безопасность. Его развитие определяется климатом, водой, пастбищами и рынком. При этом отрасль усиливает экологические риски: метан, загрязнение вод и деградацию почв.
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54500" y="320675"/>
            <a:ext cx="6962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мирового животноводства
</a:t>
            </a:r>
            <a:endParaRPr lang="en-US" sz="2892" dirty="0"/>
          </a:p>
        </p:txBody>
      </p:sp>
      <p:sp>
        <p:nvSpPr>
          <p:cNvPr id="5" name="Text 2"/>
          <p:cNvSpPr txBox="1"/>
          <p:nvPr/>
        </p:nvSpPr>
        <p:spPr>
          <a:xfrm>
            <a:off x="846200" y="1152300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районы отрасли тяготеют к крупным потребителям и хорошо организованным рынкам: Северная Америка, Европа, Восточная и Южная Азия, а также Бразилия и Аргентина формируют основные потоки продукции.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846200" y="2500093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умеренном поясе устойчивы молочное скотоводство, свиноводство и птицеводство — здесь работают технологии откорма и стабильная кормовая база, поддерживаемая сельхозземлями и транспортом.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846200" y="3836799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степях, саваннах и полупустынях преобладает пастбищное скотоводство, а в засушливых и горных районах — кочевые и полукочевые формы. Размещение тесно связано с природными зонами и доступом к воде.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продукции животноводства в мире
</a:t>
            </a:r>
            <a:endParaRPr lang="en-US" sz="2490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Молоко обычно доминирует по массе производства, а среди мяса лидируют свинина и птица; яйца особенно заметны в городах.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продукции неодинакова: климат, традиции и обеспеченность кормами направляют спрос и производство, поэтому «экологический след» различается по видам.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ФАО и национальная статистика (обобщённо для учебных выводов; доли меняются по годам)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002875"/>
            <a:ext cx="4088700" cy="18207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5350" y="1002343"/>
            <a:ext cx="4076400" cy="18272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025" y="2923400"/>
            <a:ext cx="40449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Степь: когда землю выбирает климат, а не плуг
</a:t>
            </a:r>
            <a:pPr algn="l" indent="0" marL="0">
              <a:lnSpc>
                <a:spcPct val="100000"/>
              </a:lnSpc>
              <a:buNone/>
            </a:pPr>
            <a:r>
              <a:rPr lang="en-US" sz="13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ветру и солнце степные травы растут волнообразно, поэтому пастбищам важны сезонность и грамотный выпас. При перевыпасе травостой «редеет», усиливается эрозия и почва теряет способность удерживать влагу. Восстановление после засух становится медленнее.
</a:t>
            </a:r>
            <a:endParaRPr lang="en-US" sz="1341" dirty="0"/>
          </a:p>
        </p:txBody>
      </p:sp>
      <p:sp>
        <p:nvSpPr>
          <p:cNvPr id="7" name="Text 1"/>
          <p:cNvSpPr txBox="1"/>
          <p:nvPr/>
        </p:nvSpPr>
        <p:spPr>
          <a:xfrm>
            <a:off x="4730550" y="2923400"/>
            <a:ext cx="40449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Высокогорные пастбища: жить рядом с границей холода
</a:t>
            </a:r>
            <a:pPr algn="l" indent="0" marL="0">
              <a:lnSpc>
                <a:spcPct val="100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больших высотах земледелие часто ограничено температурой, коротким летом и рельефом. Скотоводы используют природные пастбища, перемещая животных и приспосабливаясь к погодным окнам. Но при чрезмерной нагрузке уменьшается разнообразие трав и ухудшается устойчивость ландшафта.
</a:t>
            </a:r>
            <a:endParaRPr lang="en-US" sz="1322" dirty="0"/>
          </a:p>
        </p:txBody>
      </p:sp>
      <p:sp>
        <p:nvSpPr>
          <p:cNvPr id="8" name="Text 2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Пастбищное скотоводство и природные ландшафты
</a:t>
            </a:r>
            <a:endParaRPr lang="en-US" sz="208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741681"/>
            <a:ext cx="4106400" cy="205923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экологической нагрузки разных видов продукции
</a:t>
            </a:r>
            <a:endParaRPr lang="en-US" sz="1937" dirty="0"/>
          </a:p>
        </p:txBody>
      </p:sp>
      <p:sp>
        <p:nvSpPr>
          <p:cNvPr id="6" name="Text 2"/>
          <p:cNvSpPr txBox="1"/>
          <p:nvPr/>
        </p:nvSpPr>
        <p:spPr>
          <a:xfrm>
            <a:off x="4601025" y="10587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Экологический «вес» различается между видами продукции: он зависит не только от объёма, но и от структуры производства и способов кормления.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601025" y="29355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Ключевой вывод: у «лидеров» по выбросам и потреблению ресурсов — разные виды, поэтому сравнение нужно делать по конкретной структуре отрасли и системе кормления.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791025" y="4693900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обзорные исследования по оценке жизненного цикла (LCA); значения зависят от региона и технологии.
</a:t>
            </a:r>
            <a:endParaRPr lang="en-US" sz="96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1150" y="1295150"/>
            <a:ext cx="541500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82875" y="1337300"/>
            <a:ext cx="571500" cy="457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04600" y="1295150"/>
            <a:ext cx="541500" cy="54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96325" y="1337300"/>
            <a:ext cx="571500" cy="457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Кормовая база как основа отрасли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7813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4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Кормовые культуры и комбикорма
</a:t>
            </a:r>
            <a:pPr algn="l" indent="0" marL="0">
              <a:lnSpc>
                <a:spcPct val="100000"/>
              </a:lnSpc>
              <a:buNone/>
            </a:pPr>
            <a:r>
              <a:rPr lang="en-US" sz="1084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4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Животноводство опирается на растениеводство: кукурузу, сою, ячмень, пшеницу и травы. От качества кормов зависят продуктивность животных и стабильность производства.
</a:t>
            </a:r>
            <a:endParaRPr lang="en-US" sz="1084" dirty="0"/>
          </a:p>
        </p:txBody>
      </p:sp>
      <p:sp>
        <p:nvSpPr>
          <p:cNvPr id="14" name="Text 3"/>
          <p:cNvSpPr txBox="1"/>
          <p:nvPr/>
        </p:nvSpPr>
        <p:spPr>
          <a:xfrm>
            <a:off x="27964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Инфраструктура поставок
</a:t>
            </a:r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корм и сырьё доходили до ферм, нужна логистика: транспорт, склады, торговые цепочки. Это связывает сельские районы и крупные агропромышленные центры.
</a:t>
            </a:r>
            <a:endParaRPr lang="en-US" sz="1158" dirty="0"/>
          </a:p>
        </p:txBody>
      </p:sp>
      <p:sp>
        <p:nvSpPr>
          <p:cNvPr id="15" name="Text 4"/>
          <p:cNvSpPr txBox="1"/>
          <p:nvPr/>
        </p:nvSpPr>
        <p:spPr>
          <a:xfrm>
            <a:off x="4803175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5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Импорт кормов и «внешняя земля»
</a:t>
            </a:r>
            <a:pPr algn="l" indent="0" marL="0">
              <a:lnSpc>
                <a:spcPct val="100000"/>
              </a:lnSpc>
              <a:buNone/>
            </a:pPr>
            <a:r>
              <a:rPr lang="en-US" sz="1075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Импорт сои и кукурузы может переносить экологические эффекты в другие страны: изменение землепользования, расширение посевов и вырубка лесов в тропиках. Так рацион «одной» страны влияет на другие регионы.
</a:t>
            </a:r>
            <a:endParaRPr lang="en-US" sz="1075" dirty="0"/>
          </a:p>
        </p:txBody>
      </p:sp>
      <p:sp>
        <p:nvSpPr>
          <p:cNvPr id="16" name="Text 5"/>
          <p:cNvSpPr txBox="1"/>
          <p:nvPr/>
        </p:nvSpPr>
        <p:spPr>
          <a:xfrm>
            <a:off x="680990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Конкуренция: корм или питание
</a:t>
            </a:r>
            <a:pPr algn="l" indent="0" marL="0">
              <a:lnSpc>
                <a:spcPct val="100000"/>
              </a:lnSpc>
              <a:buNone/>
            </a:pPr>
            <a:r>
              <a:rPr lang="en-US" sz="102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3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большая часть пашни уходит под кормовые культуры, обостряется конкуренция между кормовым и продовольственным направлением. Решения в кормовой политике влияют на устойчивость продовольственной системы.
</a:t>
            </a:r>
            <a:endParaRPr lang="en-US" sz="102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выбросов парниковых газов в животноводстве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пищеварения, климатический след формируют поля и удобрения, а также навоз: метан и закись азота возникают на разных стадиях цепочки.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«от поля до прилавка» означает: сокращать выбросы нужно комплексно, иначе одни меры будут компенсироваться ростом на других этапах.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оценки вкладов по этапам (обобщённые данные междисциплинарных исследований; точные проценты зависят от практик и системы учёта)
</a:t>
            </a:r>
            <a:endParaRPr lang="en-US" sz="85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912825" y="113992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затраты складываются из прямого потребления и косвенных расходов на выращивание кормов. При орошении вода становится ключевым лимитирующим ресурсом для многих регионов.
</a:t>
            </a:r>
            <a:endParaRPr lang="en-US" sz="1517" dirty="0"/>
          </a:p>
        </p:txBody>
      </p:sp>
      <p:sp>
        <p:nvSpPr>
          <p:cNvPr id="5" name="Text 2"/>
          <p:cNvSpPr txBox="1"/>
          <p:nvPr/>
        </p:nvSpPr>
        <p:spPr>
          <a:xfrm>
            <a:off x="912825" y="208355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Навоз содержит азот и фосфор. Попадая в реки и озёра, эти вещества ускоряют эвтрофикацию, ухудшая качество воды и создавая условия для «цветения» водорослей.
</a:t>
            </a:r>
            <a:endParaRPr lang="en-US" sz="1517" dirty="0"/>
          </a:p>
        </p:txBody>
      </p:sp>
      <p:sp>
        <p:nvSpPr>
          <p:cNvPr id="6" name="Text 3"/>
          <p:cNvSpPr txBox="1"/>
          <p:nvPr/>
        </p:nvSpPr>
        <p:spPr>
          <a:xfrm>
            <a:off x="912825" y="304157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крупных животноводческих комплексах аммиак влияет не только на локальную атмосферу, но и на формирование запахов и дискомфорт для жителей. Неправильное хранение отходов повышает риски попадания загрязнений в грунтовые воды.
</a:t>
            </a:r>
            <a:endParaRPr lang="en-US" sz="1498" dirty="0"/>
          </a:p>
        </p:txBody>
      </p:sp>
      <p:sp>
        <p:nvSpPr>
          <p:cNvPr id="7" name="Text 4"/>
          <p:cNvSpPr txBox="1"/>
          <p:nvPr/>
        </p:nvSpPr>
        <p:spPr>
          <a:xfrm>
            <a:off x="912825" y="399960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снижения ущерба важны санитарные схемы, контроль технологий хранения и обращение с отходами. Это связывает экологию с управлением хозяйством и безопасностью воды для людей.
</a:t>
            </a:r>
            <a:endParaRPr lang="en-US" sz="1517" dirty="0"/>
          </a:p>
        </p:txBody>
      </p:sp>
      <p:sp>
        <p:nvSpPr>
          <p:cNvPr id="8" name="Text 5"/>
          <p:cNvSpPr txBox="1"/>
          <p:nvPr/>
        </p:nvSpPr>
        <p:spPr>
          <a:xfrm>
            <a:off x="354500" y="320675"/>
            <a:ext cx="842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Вода, навоз и загрязнение окружающей среды
</a:t>
            </a:r>
            <a:endParaRPr lang="en-US" sz="283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животноводство воздействует на природную среду
</a:t>
            </a:r>
            <a:endParaRPr lang="en-US" sz="2379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Причинно-следственная логика воздействия (от спроса до последствий для экосистем).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5504" y="0"/>
            <a:ext cx="443024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9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90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42174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Обезлесение и сокращение биоразнообразия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90900" y="1732850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животноводства и кормового земледелия часто сопровождается переводом лесных территорий в пастбища и посевы кормовых культур. В тропиках это особенно заметно в Латинской Америке, прежде всего в Бразилии.
</a:t>
            </a:r>
            <a:endParaRPr lang="en-US" sz="1558" dirty="0"/>
          </a:p>
        </p:txBody>
      </p:sp>
      <p:sp>
        <p:nvSpPr>
          <p:cNvPr id="8" name="Text 3"/>
          <p:cNvSpPr txBox="1"/>
          <p:nvPr/>
        </p:nvSpPr>
        <p:spPr>
          <a:xfrm>
            <a:off x="590900" y="3243023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Утрата лесов ведёт к фрагментации местообитаний: животные и растения сталкиваются с разрывом ареалов, экосистемы хуже переносят пожары, засухи и эрозию почв, а леса теряют роль крупного «накопителя» углерода.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Продуктивность и экологическая эффективность отрасли
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практике сокращение выбросов «на единицу продукции» возможно, но общий след зависит от того, увеличивается ли общее поголовье и сколько продукции в итоге производится.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неоднозначность эффекта: рост продуктивности может снижать нагрузку на килограмм продукта, однако при быстром расширении отрасли суммарное воздействие способно расти.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подходов международных оценок эффективности (без привязки к конкретной статистике; демонстрационные индексы). Дата составления: 2026-05
</a:t>
            </a:r>
            <a:endParaRPr lang="en-US" sz="85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1150" y="1295150"/>
            <a:ext cx="541500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82875" y="1311900"/>
            <a:ext cx="571500" cy="50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04600" y="1295150"/>
            <a:ext cx="541500" cy="54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11325" y="1295150"/>
            <a:ext cx="541500" cy="541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  <p:sp>
        <p:nvSpPr>
          <p:cNvPr id="12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Интенсивные и экстенсивные системы животноводства
</a:t>
            </a:r>
            <a:endParaRPr lang="en-US" sz="1960" dirty="0"/>
          </a:p>
        </p:txBody>
      </p:sp>
      <p:sp>
        <p:nvSpPr>
          <p:cNvPr id="13" name="Text 2"/>
          <p:cNvSpPr txBox="1"/>
          <p:nvPr/>
        </p:nvSpPr>
        <p:spPr>
          <a:xfrm>
            <a:off x="7813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Интенсивное производство
</a:t>
            </a:r>
            <a:pPr algn="l" indent="0" marL="0">
              <a:lnSpc>
                <a:spcPct val="100000"/>
              </a:lnSpc>
              <a:buNone/>
            </a:pPr>
            <a:r>
              <a:rPr lang="en-US" sz="10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Интенсивные системы опираются на высокую концентрацию животных, механизацию, комбикорма и постоянный ветеринарный контроль. Обычно они дают больше продукции с единицы площади, но требуют строгого обращения с отходами.
</a:t>
            </a:r>
            <a:endParaRPr lang="en-US" sz="1003" dirty="0"/>
          </a:p>
        </p:txBody>
      </p:sp>
      <p:sp>
        <p:nvSpPr>
          <p:cNvPr id="14" name="Text 3"/>
          <p:cNvSpPr txBox="1"/>
          <p:nvPr/>
        </p:nvSpPr>
        <p:spPr>
          <a:xfrm>
            <a:off x="27964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и экологический контроль
</a:t>
            </a:r>
            <a:pPr algn="l" indent="0" marL="0">
              <a:lnSpc>
                <a:spcPct val="100000"/>
              </a:lnSpc>
              <a:buNone/>
            </a:pPr>
            <a:r>
              <a:rPr lang="en-US" sz="10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интенсивном содержании особенно важно управлять навозом, вентиляцией и качеством воды, чтобы снизить метан и аммиак. Без мониторинга растут санитарные и экологические риски, а также социальные претензии.
</a:t>
            </a:r>
            <a:endParaRPr lang="en-US" sz="1003" dirty="0"/>
          </a:p>
        </p:txBody>
      </p:sp>
      <p:sp>
        <p:nvSpPr>
          <p:cNvPr id="15" name="Text 4"/>
          <p:cNvSpPr txBox="1"/>
          <p:nvPr/>
        </p:nvSpPr>
        <p:spPr>
          <a:xfrm>
            <a:off x="4803175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Экстенсивное пастбищное хозяйство
</a:t>
            </a:r>
            <a:pPr algn="l" indent="0" marL="0">
              <a:lnSpc>
                <a:spcPct val="100000"/>
              </a:lnSpc>
              <a:buNone/>
            </a:pPr>
            <a:r>
              <a:rPr lang="en-US" sz="10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Экстенсивные системы используют большие площади, естественные пастбища и более «растянутый» цикл производства. Они поддерживают традиционные уклады, но продуктивность на гектар обычно ниже.
</a:t>
            </a:r>
            <a:endParaRPr lang="en-US" sz="1075" dirty="0"/>
          </a:p>
        </p:txBody>
      </p:sp>
      <p:sp>
        <p:nvSpPr>
          <p:cNvPr id="16" name="Text 5"/>
          <p:cNvSpPr txBox="1"/>
          <p:nvPr/>
        </p:nvSpPr>
        <p:spPr>
          <a:xfrm>
            <a:off x="680990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 климата и ограничений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10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Экстенсивное животноводство сильнее реагирует на засухи, суровые зимы и деградацию пастбищ. Поэтому устойчивость здесь обеспечивают правильные сроки выпаса и восстановление травостоя, а не только увеличение поголовья.
</a:t>
            </a:r>
            <a:endParaRPr lang="en-US" sz="100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4984" y="1038300"/>
            <a:ext cx="2033882" cy="18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018450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показывают, как природные условия и экономические факторы формируют специализацию и одновременно определяют приоритетные экологические риски.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702398" y="3020475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страны сталкиваются с разными «узкими местами»: там, где производство концентрируется, острее вопросы отходов; там, где расширяются пастбища, усиливаются риски для лесных и природных экосистем.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49125" y="4710550"/>
            <a:ext cx="79623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Учебно-географические обобщения по структуре отрасли и типам природопользования (без привязки к одному статистическому массиву). Дата: 2026-05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и специализация животноводства
</a:t>
            </a:r>
            <a:endParaRPr lang="en-US" sz="280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21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Благополучие животных и общественный запрос
</a:t>
            </a:r>
            <a:endParaRPr lang="en-US" sz="2619" dirty="0"/>
          </a:p>
        </p:txBody>
      </p:sp>
      <p:sp>
        <p:nvSpPr>
          <p:cNvPr id="6" name="Text 2"/>
          <p:cNvSpPr txBox="1"/>
          <p:nvPr/>
        </p:nvSpPr>
        <p:spPr>
          <a:xfrm>
            <a:off x="624125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всё чаще связывает качество продуктов с условиями содержания: плотность размещения, доступ к воде, вентиляция и соблюдение санитарных норм напрямую отражаются на здоровье животных и потерях продукции.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398790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использования антибиотиков в животноводстве связано с необходимостью противодействовать устойчивости бактерий к лекарствам. Это усиливает роль профилактики: гигиены, правильного рациона и своевременного ветеринарного контроля.
</a:t>
            </a:r>
            <a:endParaRPr lang="en-US" sz="1511" dirty="0"/>
          </a:p>
        </p:txBody>
      </p:sp>
      <p:sp>
        <p:nvSpPr>
          <p:cNvPr id="8" name="Text 4"/>
          <p:cNvSpPr txBox="1"/>
          <p:nvPr/>
        </p:nvSpPr>
        <p:spPr>
          <a:xfrm>
            <a:off x="6199276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условия плохие, растут стресс и заболеваемость, увеличиваются экономические потери и усиливается критика промышленных ферм. Поэтому благополучие животных становится и этическим, и управленческим фактором.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снижения экологического воздействия животноводства
</a:t>
            </a:r>
            <a:endParaRPr lang="en-US" sz="2101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мера «работает» на разные компоненты нагрузки: выбросы метана, расход земли, загрязнение воды и деградацию пастбищ. Наиболее заметный эффект даёт их комбинация.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Столбчатая диаграмма иллюстрирует, что отдельные технологии дают частичный результат, но устойчивость формируется за счёт согласованного управления кормами, отходами и земельными ресурсами.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Концептуальная иллюстрация на основе отраслевых направлений устойчивости (демонстрационные значения). Дата составления: 2026-05
</a:t>
            </a:r>
            <a:endParaRPr lang="en-US" sz="85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Устойчивое животноводство как управленческий цикл
</a:t>
            </a:r>
            <a:endParaRPr lang="en-US" sz="2432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опирается на логику постоянного мониторинга и корректировки практик по данным о кормах, поголовье, выбросах и воде.
</a:t>
            </a:r>
            <a:endParaRPr lang="en-US" sz="128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4994" y="1295150"/>
            <a:ext cx="473813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82875" y="1337300"/>
            <a:ext cx="571500" cy="457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38444" y="1295150"/>
            <a:ext cx="473813" cy="54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96325" y="1311900"/>
            <a:ext cx="571500" cy="508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  <p:sp>
        <p:nvSpPr>
          <p:cNvPr id="12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Потребление пищи и изменение спроса
</a:t>
            </a:r>
            <a:endParaRPr lang="en-US" sz="2798" dirty="0"/>
          </a:p>
        </p:txBody>
      </p:sp>
      <p:sp>
        <p:nvSpPr>
          <p:cNvPr id="13" name="Text 2"/>
          <p:cNvSpPr txBox="1"/>
          <p:nvPr/>
        </p:nvSpPr>
        <p:spPr>
          <a:xfrm>
            <a:off x="7813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Смещение рациона
</a:t>
            </a:r>
            <a:pPr algn="l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8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доли красного мяса и рост доли растительных продуктов уменьшает нагрузку на климат, землю и воду. Важно удерживать умеренность и учитывать общую структуру белков.
</a:t>
            </a:r>
            <a:endParaRPr lang="en-US" sz="1198" dirty="0"/>
          </a:p>
        </p:txBody>
      </p:sp>
      <p:sp>
        <p:nvSpPr>
          <p:cNvPr id="14" name="Text 3"/>
          <p:cNvSpPr txBox="1"/>
          <p:nvPr/>
        </p:nvSpPr>
        <p:spPr>
          <a:xfrm>
            <a:off x="27964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планирование питания
</a:t>
            </a:r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3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питание включает умеренное потребление мяса, разнообразие источников белка и регулярное сокращение пищевых отходов. Так меняется потребность в кормах и, в итоге, давление на сельхозугодья.
</a:t>
            </a:r>
            <a:endParaRPr lang="en-US" sz="1053" dirty="0"/>
          </a:p>
        </p:txBody>
      </p:sp>
      <p:sp>
        <p:nvSpPr>
          <p:cNvPr id="15" name="Text 4"/>
          <p:cNvSpPr txBox="1"/>
          <p:nvPr/>
        </p:nvSpPr>
        <p:spPr>
          <a:xfrm>
            <a:off x="4803175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1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образования и политики
</a:t>
            </a:r>
            <a:pPr algn="l" indent="0" marL="0">
              <a:lnSpc>
                <a:spcPct val="100000"/>
              </a:lnSpc>
              <a:buNone/>
            </a:pPr>
            <a:r>
              <a:rPr lang="en-US" sz="1111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спрос влияют не только привычки людей: школьное питание, просвещение, маркировка продуктов и государственные программы формируют представление о допустимых вариантах рациона.
</a:t>
            </a:r>
            <a:endParaRPr lang="en-US" sz="1111" dirty="0"/>
          </a:p>
        </p:txBody>
      </p:sp>
      <p:sp>
        <p:nvSpPr>
          <p:cNvPr id="16" name="Text 5"/>
          <p:cNvSpPr txBox="1"/>
          <p:nvPr/>
        </p:nvSpPr>
        <p:spPr>
          <a:xfrm>
            <a:off x="680990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6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Локальное производство и информированность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956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6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местного производства и прозрачная информация о продуктах помогает поддерживать устойчивые цепочки поставок. Изменение потребительского поведения становится практическим вкладом в решение проблем сельского хозяйства.
</a:t>
            </a:r>
            <a:endParaRPr lang="en-US" sz="95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496" y="1058750"/>
            <a:ext cx="3550409" cy="3425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сектор более устойчивым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601025" y="10587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Сектор становится устойчивее не за счёт одного «волшебного» решения, а благодаря набору мер, которые уменьшают разные виды нагрузки и учитывают ограничения конкретных ферм.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601025" y="29355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Максимальная устойчивость возникает при согласовании технологий, управления и охраны природных территорий, а не при выборе отдельной меры: каждая закрывает часть экологической проблемы.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791025" y="4693900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рекомендации по устойчивому животноводству из учебно-методических и обзорных материалов (без единого источника по конкретным коэффициентам). Дата: 2026-05
</a:t>
            </a:r>
            <a:endParaRPr lang="en-US" sz="85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850" y="1338950"/>
            <a:ext cx="6791700" cy="25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1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Животноводство между продовольствием и экологией
</a:t>
            </a:r>
            <a:pPr algn="l" indent="0" marL="0">
              <a:lnSpc>
                <a:spcPct val="100000"/>
              </a:lnSpc>
              <a:buNone/>
            </a:pPr>
            <a:r>
              <a:rPr lang="en-US" sz="20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Животноводство остаётся важной частью мирового хозяйства: оно обеспечивает пищу и занятость, но одновременно влияет на климат, землю, воду и биоразнообразие. Будущее — в эффективности кормов, снижении метана, защите лесов и ответственном потреблении.
</a:t>
            </a:r>
            <a:endParaRPr lang="en-US" sz="412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2026-05-12T00:09:25Z</dcterms:created>
  <dcterms:modified xsi:type="dcterms:W3CDTF">2026-05-12T00:09:25Z</dcterms:modified>
</cp:coreProperties>
</file>