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image" Target="../media/image-7-14.png"/><Relationship Id="rId15" Type="http://schemas.openxmlformats.org/officeDocument/2006/relationships/image" Target="../media/image-7-15.png"/><Relationship Id="rId16" Type="http://schemas.openxmlformats.org/officeDocument/2006/relationships/image" Target="../media/image-7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9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географическое разделение труда и мировое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13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страны и регионы связываются в единую экономику мира
</a:t>
            </a:r>
            <a:endParaRPr lang="en-US" sz="399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мирового рынка к глобальной экономике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МГРТ возникло вместе с развитием морской торговли, промышленной революции и расширением международного обмена. Разные ресурсы, климат, труд и технологии закрепили за территориями особые функции, а мировое хозяйство стало сетью устойчивых торговых, финансовых и производственных связей.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Сущность международного географического разделения труда
</a:t>
            </a:r>
            <a:endParaRPr lang="en-US" sz="2007" dirty="0"/>
          </a:p>
        </p:txBody>
      </p:sp>
      <p:sp>
        <p:nvSpPr>
          <p:cNvPr id="10" name="Text 2"/>
          <p:cNvSpPr txBox="1"/>
          <p:nvPr/>
        </p:nvSpPr>
        <p:spPr>
          <a:xfrm>
            <a:off x="782425" y="1207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Территориальная специализация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МГРТ означает устойчивое закрепление за странами и регионами определённых видов продукции и услуг. Одни территории поставляют сырьё, другие развивают промышленность, третьи концентрируют финансы, науку, логистику и цифровые сервисы.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181204" y="1207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различий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складывается под влиянием сравнительных преимуществ: обеспеченности ресурсами, квалификации работников, уровня техники, энергообеспечения и удобства транспортных связей. Эти различия определяют, что и где производить выгоднее всего.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82425" y="2858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обмен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труда не существует без обмена: страны продают и покупают товары, услуги, капитал и технологии. Поэтому их экономики оказываются взаимосвязанными и зависят друг от друга сильнее, чем раньше.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81204" y="2858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Итогом МГРТ становится мировое хозяйство — система национальных экономик, объединённых торговлей, инвестициями и кооперацией производства. Чем глубже специализация, тем заметнее участие страны в глобальных цепочках стоимости.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493820"/>
            <a:ext cx="3982500" cy="20439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5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определяющие международную специализацию стран
</a:t>
            </a:r>
            <a:endParaRPr lang="en-US" sz="1957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факторы специализации и их влияние на место страны в мировом хозяйстве.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богаче ресурсная база, выше квалификация и лучше связь с рынками, тем шире и сложнее международная специализация территории.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МГРТ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и территориальная специализация
</a:t>
            </a:r>
            <a:endParaRPr lang="en-US" sz="2139" dirty="0"/>
          </a:p>
        </p:txBody>
      </p:sp>
      <p:sp>
        <p:nvSpPr>
          <p:cNvPr id="9" name="Text 2"/>
          <p:cNvSpPr txBox="1"/>
          <p:nvPr/>
        </p:nvSpPr>
        <p:spPr>
          <a:xfrm>
            <a:off x="232200" y="1129143"/>
            <a:ext cx="6780484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Сырьевые районы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запасы нефти, газа, угля, руд и леса часто делают страну поставщиком сырья. Такие территории ориентируются на экспорт первичной продукции и зависят от мировых цен.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32200" y="2375550"/>
            <a:ext cx="6376521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Агроклиматический фактор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плодородные почвы и благоприятный климат, развивается экспорт зерна, кофе, какао, хлопка, фруктов и мяса. Природные условия напрямую влияют на структуру сельского хозяйства.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32200" y="3621950"/>
            <a:ext cx="5995916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поставок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Ближний Восток, Россия, Австралия, Канада, Бразилия и ряд стран Африки входят в число крупнейших экспортёров природного сырья. Их роль на мировом рынке связана с богатством ресурсной базы.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мирового хозяйства по секторам
</a:t>
            </a:r>
            <a:endParaRPr lang="en-US" sz="2906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 занимает наибольшую часть занятости и добавленной стоимости, особенно в развитых экономиках и крупных городских агломерациях.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хозяйство всё сильнее смещается от сырья и производства к услугам, информации и управлению.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структуре мировой экономики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875" y="1285325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82338" y="1285325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94575" y="1295008"/>
            <a:ext cx="754800" cy="6709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971363" y="1285325"/>
            <a:ext cx="690300" cy="6903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715862" y="1285325"/>
            <a:ext cx="690300" cy="6903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524225" y="351850"/>
            <a:ext cx="8095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международной специализации стран
</a:t>
            </a:r>
            <a:endParaRPr lang="en-US" sz="2900" dirty="0"/>
          </a:p>
        </p:txBody>
      </p:sp>
      <p:sp>
        <p:nvSpPr>
          <p:cNvPr id="19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20" name="Text 2"/>
          <p:cNvSpPr txBox="1"/>
          <p:nvPr/>
        </p:nvSpPr>
        <p:spPr>
          <a:xfrm>
            <a:off x="404587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Сырьевая
</a:t>
            </a:r>
            <a:pPr algn="ctr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Опирается на добычу нефти, газа, руд и других полезных ископаемых. Характерна для стран, где низкая степень переработки сочетается с крупными запасами природных ресурсов.
</a:t>
            </a:r>
            <a:endParaRPr lang="en-US" sz="1075" dirty="0"/>
          </a:p>
        </p:txBody>
      </p:sp>
      <p:sp>
        <p:nvSpPr>
          <p:cNvPr id="21" name="Text 3"/>
          <p:cNvSpPr txBox="1"/>
          <p:nvPr/>
        </p:nvSpPr>
        <p:spPr>
          <a:xfrm>
            <a:off x="2149099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Аграрная
</a:t>
            </a:r>
            <a:pPr algn="ctr" indent="0" marL="0">
              <a:lnSpc>
                <a:spcPct val="100000"/>
              </a:lnSpc>
              <a:buNone/>
            </a:pPr>
            <a:r>
              <a:rPr lang="en-US" sz="101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Связана с производством и экспортом продовольствия, а также сельскохозяйственного сырья. Такая специализация особенно выражена там, где природные условия благоприятны для земледелия и животноводства.
</a:t>
            </a:r>
            <a:endParaRPr lang="en-US" sz="1011" dirty="0"/>
          </a:p>
        </p:txBody>
      </p:sp>
      <p:sp>
        <p:nvSpPr>
          <p:cNvPr id="22" name="Text 4"/>
          <p:cNvSpPr txBox="1"/>
          <p:nvPr/>
        </p:nvSpPr>
        <p:spPr>
          <a:xfrm>
            <a:off x="3893612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Индустриальная
</a:t>
            </a:r>
            <a:pPr algn="ctr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Основана на выпуске машин, автомобилей, электроники, химической продукции и металлов. Её усиливают развитая промышленная база, кадры, кооперация предприятий и доступ к технологиям.
</a:t>
            </a:r>
            <a:endParaRPr lang="en-US" sz="1048" dirty="0"/>
          </a:p>
        </p:txBody>
      </p:sp>
      <p:sp>
        <p:nvSpPr>
          <p:cNvPr id="23" name="Text 5"/>
          <p:cNvSpPr txBox="1"/>
          <p:nvPr/>
        </p:nvSpPr>
        <p:spPr>
          <a:xfrm>
            <a:off x="5638124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Наукоёмкая
</a:t>
            </a:r>
            <a:pPr algn="ctr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Сосредоточена на разработках, программировании, высокотехнологичной продукции и научных услугах. Для неё особенно важны образование, инновации, исследовательские центры и защищённая интеллектуальная собственность.
</a:t>
            </a:r>
            <a:endParaRPr lang="en-US" sz="980" dirty="0"/>
          </a:p>
        </p:txBody>
      </p:sp>
      <p:sp>
        <p:nvSpPr>
          <p:cNvPr id="24" name="Text 6"/>
          <p:cNvSpPr txBox="1"/>
          <p:nvPr/>
        </p:nvSpPr>
        <p:spPr>
          <a:xfrm>
            <a:off x="7382637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Сервисная
</a:t>
            </a:r>
            <a:pPr algn="ctr" indent="0" marL="0">
              <a:lnSpc>
                <a:spcPct val="100000"/>
              </a:lnSpc>
              <a:buNone/>
            </a:pPr>
            <a:r>
              <a:rPr lang="en-US" sz="103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Охватывает финансы, логистику, туризм, образование, связь и другие услуги. Такая специализация характерна для стран, где важны деловая инфраструктура, транспортные узлы и международные связи.
</a:t>
            </a:r>
            <a:endParaRPr lang="en-US" sz="103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страна включается в МГРТ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предпосылки превращаются в устойчивую внешнеэкономическую специализацию.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Смартфон кажется единым продуктом, но его создание распределено по миру: одни страны поставляют сырьё, другие производят микросхемы, третьи занимаются сборкой. Затем включаются логистика, маркетинг и продажи, а итоговая стоимость формируется на каждом этапе отдельно.
</a:t>
            </a:r>
            <a:endParaRPr lang="en-US" sz="859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смартфон — много стран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ТНК выбирают разные страны не случайно: они учитывают стоимость труда, налоги, доступ к рынкам и уровень технологий. Такая схема помогает снизить издержки, ускорить выпуск и гибко реагировать на изменения спроса в разных регионах мира.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корпорации рассредоточивают производство
</a:t>
            </a:r>
            <a:endParaRPr lang="en-US" sz="1102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Apple, Toyota, Nestlé, Samsung и Shell работают как управляемые мировые сети, а не как отдельные предприятия в одной стране. Их решения показывают, как МГРТ превращает производство в международную кооперацию с множеством звеньев.
</a:t>
            </a:r>
            <a:endParaRPr lang="en-US" sz="873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сеть вместо одного завода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Транснациональные корпорации и глобальная цепочка производства
</a:t>
            </a:r>
            <a:endParaRPr lang="en-US" sz="181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центры мировой экономики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сосредоточены крупнейшие рынки, научные центры, штаб-квартиры компаний и транспортные узлы мирового уровня.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мирового хозяйства формируют регионы, где капитал, технологии и инфраструктура усиливают друг друга и поддерживают высокий выпуск продукции.
</a:t>
            </a:r>
            <a:endParaRPr lang="en-US" sz="1533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структуре мирового хозяйства; ориентировочные доли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цепочки добавленной стоимости
</a:t>
            </a:r>
            <a:endParaRPr lang="en-US" sz="2766" dirty="0"/>
          </a:p>
        </p:txBody>
      </p:sp>
      <p:sp>
        <p:nvSpPr>
          <p:cNvPr id="9" name="Text 1"/>
          <p:cNvSpPr txBox="1"/>
          <p:nvPr/>
        </p:nvSpPr>
        <p:spPr>
          <a:xfrm>
            <a:off x="1459442" y="31701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Сырьё
</a:t>
            </a:r>
            <a:pPr algn="ctr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начинается с добычи ресурсов в странах, где есть нефть, руды, древесина или сельскохозяйственное сырьё. На этом этапе создаётся лишь начальная, самая низкая часть добавленной стоимости.
</a:t>
            </a:r>
            <a:endParaRPr lang="en-US" sz="872" dirty="0"/>
          </a:p>
        </p:txBody>
      </p:sp>
      <p:sp>
        <p:nvSpPr>
          <p:cNvPr id="10" name="Text 2"/>
          <p:cNvSpPr txBox="1"/>
          <p:nvPr/>
        </p:nvSpPr>
        <p:spPr>
          <a:xfrm>
            <a:off x="3036409" y="977224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отдельные детали и узлы производятся в разных странах, а затем собираются в готовый товар. Трудоёмкие операции часто размещают там, где ниже издержки на рабочую силу.
</a:t>
            </a:r>
            <a:pPr algn="ctr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Компоненты и сборка
</a:t>
            </a:r>
            <a:endParaRPr lang="en-US" sz="919" dirty="0"/>
          </a:p>
        </p:txBody>
      </p:sp>
      <p:sp>
        <p:nvSpPr>
          <p:cNvPr id="11" name="Text 3"/>
          <p:cNvSpPr txBox="1"/>
          <p:nvPr/>
        </p:nvSpPr>
        <p:spPr>
          <a:xfrm>
            <a:off x="4618221" y="31701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Бренд и технологии
</a:t>
            </a:r>
            <a:pPr algn="ctr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прибыль обычно остаётся у компаний, которые владеют патентами, дизайном, программным обеспечением и известным брендом. Именно они контролируют наиболее доходные звенья цепочки.
</a:t>
            </a:r>
            <a:endParaRPr lang="en-US" sz="872" dirty="0"/>
          </a:p>
        </p:txBody>
      </p:sp>
      <p:sp>
        <p:nvSpPr>
          <p:cNvPr id="12" name="Text 4"/>
          <p:cNvSpPr txBox="1"/>
          <p:nvPr/>
        </p:nvSpPr>
        <p:spPr>
          <a:xfrm>
            <a:off x="6207146" y="977226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Завершает цепочку логистика, реклама, поставки в магазины и послепродажное обслуживание. На этом этапе товар окончательно включается в мировую торговлю и связывает множество стран.
</a:t>
            </a:r>
            <a:pPr algn="ctr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5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Продажи и сервис
</a:t>
            </a:r>
            <a:endParaRPr lang="en-US" sz="855" dirty="0"/>
          </a:p>
        </p:txBody>
      </p:sp>
      <p:sp>
        <p:nvSpPr>
          <p:cNvPr id="13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9031" y="1128900"/>
            <a:ext cx="4387138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международной специализации стран
</a:t>
            </a:r>
            <a:endParaRPr lang="en-US" sz="2643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Успешная специализация возникает там, где сочетаются ресурсная база, квалификация, технологии и удобное положение на рынках сбыта.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темы; обобщение по странам-примерам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специализируются на разных видах продукции в зависимости от ресурсов, труда и технологий.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торговля как механизм связности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35775" y="117427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и импорт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соединяет производителей и потребителей через обмен товарами, услугами и технологиями. Благодаря ей страны получают то, что не производят сами, и одновременно находят внешние рынки для собственного экспорта.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041475" y="117427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направления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потоки сосредоточены между США, Европейским союзом и Восточной Азией. Именно здесь размещены мощные рынки сбыта, крупные производственные центры и основные транспортные узлы.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35775" y="283032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логистика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мировой торговле особенно важны морские перевозки, контейнерные линии, порты и логистические хабы. Без развитой инфраструктуры страна хуже включается в международный обмен и цепочки поставок.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5041475" y="283032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обмена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соглашения, таможенные союзы, нормы ВТО и электронная коммерция снижают барьеры между рынками. В результате мировая экономика работает как единая взаимосвязанная система.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конкурентоспособность страны
</a:t>
            </a:r>
            <a:endParaRPr lang="en-US" sz="2736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даёт не один фактор, а их сочетание: кадры, наука, инфраструктура и предсказуемые правила работы для бизнеса.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образование, инновации и логистика, тем выше шансы страны перейти к сложной продукции и услугам с высокой добавленной стоимостью.
</a:t>
            </a:r>
            <a:endParaRPr lang="en-US" sz="1594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материалам темы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04861" y="1534975"/>
            <a:ext cx="2712729" cy="293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 в мировом хозяйстве
</a:t>
            </a:r>
            <a:endParaRPr lang="en-US" sz="2733" dirty="0"/>
          </a:p>
        </p:txBody>
      </p:sp>
      <p:sp>
        <p:nvSpPr>
          <p:cNvPr id="10" name="Text 2"/>
          <p:cNvSpPr txBox="1"/>
          <p:nvPr/>
        </p:nvSpPr>
        <p:spPr>
          <a:xfrm>
            <a:off x="364928" y="1828501"/>
            <a:ext cx="17799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 — ядро экономики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Севера концентрируют капитал, научные центры, высокие доходы и сложную промышленность. Их роль в мировом хозяйстве связана не только с производством, но и с управлением потоками технологий и инвестиций.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380134" y="1828501"/>
            <a:ext cx="17799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— сырьё и трудоёмкие отрасли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стран Юга характерны добыча сырья, сельское хозяйство и простые производства. При быстром росте населения и ограниченных ресурсах им сложнее наращивать долю в высокодоходных секторах.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383103" y="1828501"/>
            <a:ext cx="17799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Севером и Югом заметен в уровне ВВП на душу населения, доступе к образованию, медицине, технологиям и инвестициям. Он влияет на место страны в международном разделении труда.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625" y="1328100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9575" y="1337783"/>
            <a:ext cx="754800" cy="6709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02063" y="1328100"/>
            <a:ext cx="690300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20013" y="1337783"/>
            <a:ext cx="754800" cy="670933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25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3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 риски глобальной специализации
</a:t>
            </a:r>
            <a:endParaRPr lang="en-US" sz="273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спроса
</a:t>
            </a:r>
            <a:pPr algn="ctr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Экономики, ориентированные на экспорт одного-двух товаров, болезненно реагируют на мировые кризисы и падение цен. Даже краткосрочные колебания могут резко сократить доходы бюджета и занятость.
</a:t>
            </a:r>
            <a:endParaRPr lang="en-US" sz="1139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сырьевых отраслей
</a:t>
            </a:r>
            <a:pPr algn="ctr" indent="0" marL="0">
              <a:lnSpc>
                <a:spcPct val="100000"/>
              </a:lnSpc>
              <a:buNone/>
            </a:pPr>
            <a:r>
              <a:rPr lang="en-US" sz="116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Страны, завязанные на нефть, газ, металлы или сельхозсырьё, особенно чувствительны к изменению конъюнктуры. Их экспортные доходы часто нестабильны и слабо предсказуемы.
</a:t>
            </a:r>
            <a:endParaRPr lang="en-US" sz="1166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нагрузка
</a:t>
            </a:r>
            <a:pPr algn="ctr" indent="0" marL="0">
              <a:lnSpc>
                <a:spcPct val="100000"/>
              </a:lnSpc>
              <a:buNone/>
            </a:pPr>
            <a:r>
              <a:rPr lang="en-US" sz="111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на добыче и массовом производстве нередко усиливает давление на природу: растёт загрязнение, истощаются ресурсы, увеличивается нагрузка на территории с высокой концентрацией предприятий.
</a:t>
            </a:r>
            <a:endParaRPr lang="en-US" sz="1119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Неравномерная выгода
</a:t>
            </a:r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лидеры получают основную прибыль за счёт брендов, патентов и контроля над рынками. Менее развитые страны чаще выполняют простые операции и получают меньшую долю дохода.
</a:t>
            </a:r>
            <a:endParaRPr lang="en-US" sz="113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более выгодной специализации
</a:t>
            </a:r>
            <a:endParaRPr lang="en-US" sz="2979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повышения устойчивости экономики через образование, инфраструктуру, инвестиции и диверсификацию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880357"/>
            <a:ext cx="3982500" cy="12708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 системе МГРТ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отрасли России формируют разные виды участия в мировом хозяйстве: от сырьевого экспорта до высокотехнологичных поставок.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участвует в МГРТ сразу через несколько секторов, но её позиции зависят от цен на сырьё, транспортных маршрутов и способности расширять переработку.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темы; обобщение по структуре экспорта России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МГРТ и повседневная жизнь человека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232200" y="1106991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Товары рядом с нами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Одежда, смартфоны, кофе, автомобили и бытовая техника часто создаются сразу в нескольких странах. Даже привычная вещь может включать сырьё, детали, программное обеспечение и сборку из разных регионов мира.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32200" y="2036915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Цены и ассортимент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хозяйство влияет на то, сколько стоят продукты и насколько широк выбор в магазинах. Изменения в логистике, курсах валют и внешней торговле быстро отражаются на жизни потребителей.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32200" y="2966827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Занятость и профессии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разделение труда определяет, где возникают рабочие места: на заводах, в портах, ИТ-компаниях, логистике и сфере услуг. Поэтому судьба местного рынка труда связана с глобальной экономикой.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32200" y="3896734"/>
            <a:ext cx="6780484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опыт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каждый человек ежедневно пользуется результатами международной кооперации, даже не замечая этого. Мировая экономика уже стала частью привычного быта и образа жизни.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МГРТ: от специализации к взаимозависимости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145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географическое разделение труда связывает страны в единую экономическую систему, где успех определяют не только ресурсы, но и технологии, кадры, транспорт и умение работать в глобальной кооперации.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2026-06-03T05:36:41Z</dcterms:created>
  <dcterms:modified xsi:type="dcterms:W3CDTF">2026-06-03T05:36:41Z</dcterms:modified>
</cp:coreProperties>
</file>