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и экологические проблемы: как сохранить баланс между развитием и природой
</a:t>
            </a:r>
            <a:endParaRPr lang="en-US" sz="2109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равновесия между потребностями общества и возможностями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урбанизация, промышленность и транспорт резко усилили нагрузку на экосистемы. Во многих регионах ресурсы расходуются быстрее, чем успевают восстанавливаться, поэтому экологические проблемы приобрели глобальный характер.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природопользование стало ключевой темой XXI века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1045725"/>
            <a:ext cx="59349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природопользование и каким оно бывает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1900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подход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1899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предполагает экономию ресурсов, учёт пределов территории, снижение отходов и предотвращение загрязнения. Такой подход помогает сохранять природные системы и уменьшать будущие затраты.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2667083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Нерациональные практики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667080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добыча и небрежное обращение с ресурсами ведут к истощению запасов, деградации почв, нарушению водных и лесных экосистем. Последствия затем приходится устранять за счёт больших финансовых и природных потерь.
</a:t>
            </a:r>
            <a:endParaRPr lang="en-US" sz="861" dirty="0"/>
          </a:p>
        </p:txBody>
      </p:sp>
      <p:sp>
        <p:nvSpPr>
          <p:cNvPr id="16" name="Text 6"/>
          <p:cNvSpPr txBox="1"/>
          <p:nvPr/>
        </p:nvSpPr>
        <p:spPr>
          <a:xfrm>
            <a:off x="4842265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устойчивостью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842261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эта тема напрямую связана с устойчивым развитием: ресурсы должны использоваться так, чтобы сохранялись условия жизни для нынешнего и будущих поколений, а природная среда оставалась способной к самовосстановлению.
</a:t>
            </a:r>
            <a:endParaRPr lang="en-US" sz="854" dirty="0"/>
          </a:p>
        </p:txBody>
      </p:sp>
      <p:sp>
        <p:nvSpPr>
          <p:cNvPr id="18" name="Text 8"/>
          <p:cNvSpPr txBox="1"/>
          <p:nvPr/>
        </p:nvSpPr>
        <p:spPr>
          <a:xfrm>
            <a:off x="7017449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7017443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означает защиту человека и природы от опасных последствий хозяйственной деятельности. Она достигается через нормы, контроль, технологии снижения вреда и ответственное поведение общества.
</a:t>
            </a:r>
            <a:endParaRPr lang="en-US" sz="856" dirty="0"/>
          </a:p>
        </p:txBody>
      </p:sp>
      <p:sp>
        <p:nvSpPr>
          <p:cNvPr id="20" name="Text 10"/>
          <p:cNvSpPr txBox="1"/>
          <p:nvPr/>
        </p:nvSpPr>
        <p:spPr>
          <a:xfrm>
            <a:off x="7017449" y="910559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понятия
</a:t>
            </a:r>
            <a:endParaRPr lang="en-US" sz="1400" dirty="0"/>
          </a:p>
        </p:txBody>
      </p:sp>
      <p:sp>
        <p:nvSpPr>
          <p:cNvPr id="21" name="Text 11"/>
          <p:cNvSpPr txBox="1"/>
          <p:nvPr/>
        </p:nvSpPr>
        <p:spPr>
          <a:xfrm>
            <a:off x="7017443" y="1408001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охватывает добычу ресурсов, их переработку, транспортировку, хозяйственное использование и восстановление нарушенных территорий. Это не только эксплуатация природы, но и ответственность за её сохранение.
</a:t>
            </a:r>
            <a:endParaRPr lang="en-US" sz="8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1922529"/>
            <a:ext cx="3776100" cy="21434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и экологические риски их использования
</a:t>
            </a:r>
            <a:endParaRPr lang="en-US" sz="2434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ресурсы, типичные формы их использования, основные угрозы и меры охраны.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ресурсы уязвимы по-разному, но их защита строится на одном принципе: сокращать нагрузку, предотвращать загрязнение и восстанавливать нарушенные экосистемы.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ФАО, ВОЗ, национальные экологические доклады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уязвимые территории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изменяются прибрежные зоны, лесные массивы, степи, арктические районы, горы и промышленные агломерации. Здесь любая нагрузка быстрее нарушает природное равновесие и структуру ландшафта.
</a:t>
            </a:r>
            <a:endParaRPr lang="en-US" sz="888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формы преобразования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ископаемых, вырубка лесов, строительство дорог и расширение городов меняют рельеф, растительный покров и водный режим. Природная территория постепенно превращается в хозяйственно освоенное пространство.
</a:t>
            </a:r>
            <a:endParaRPr lang="en-US" sz="834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поверхности земли усиливает эрозию, сокращает продуктивность почв и разрывает связи между местообитаниями. В итоге снижается устойчивость экосистем и ухудшается внешний облик территории.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преобразован ландшафт, тем сложнее его восстановить. Поэтому при планировании хозяйственной деятельности необходимо заранее оценивать экологические риски и выбирать менее разрушительные решения.
</a:t>
            </a:r>
            <a:endParaRPr lang="en-US" sz="834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под воздействием хозяйственной деятельности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экологических проблем по основным направлениям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экологические проблемы редко действуют изолированно: они формируют взаимосвязанный комплекс, где одна причина усиливает другую.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загрязнение воздуха и климатические риски, но все направления связаны между собой и требуют комплексных решений.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 и национальных экологических докладов
</a:t>
            </a:r>
            <a:endParaRPr lang="en-US" sz="9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599" y="549350"/>
            <a:ext cx="66264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атмосферы: главные источники и последствия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395369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5511" y="3778895"/>
            <a:ext cx="254565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здоровья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894" y="4134358"/>
            <a:ext cx="24981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повышает риск заболеваний дыхательной и сердечно-сосудистой систем, усиливает аллергические реакции и снижает общий уровень комфорта жизни. Для школьников это означает и ухудшение повседневной среды.
</a:t>
            </a:r>
            <a:endParaRPr lang="en-US" sz="869" dirty="0"/>
          </a:p>
        </p:txBody>
      </p:sp>
      <p:sp>
        <p:nvSpPr>
          <p:cNvPr id="13" name="Text 4"/>
          <p:cNvSpPr txBox="1"/>
          <p:nvPr/>
        </p:nvSpPr>
        <p:spPr>
          <a:xfrm>
            <a:off x="6278787" y="3778895"/>
            <a:ext cx="254565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77170" y="4134358"/>
            <a:ext cx="24981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воздуха показывает, что экологический ущерб не ограничивается одной территорией: загрязнение переносится ветром и становится фактором регионального и даже глобального масштаба.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21424" y="3778895"/>
            <a:ext cx="254565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319807" y="4134358"/>
            <a:ext cx="24981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загрязнения вызывают смог и кислотные осадки, повреждают растения, почвы и водоёмы. Одновременно они усиливают парниковый эффект, а значит, связаны ещё и с климатическими изменениями.
</a:t>
            </a:r>
            <a:endParaRPr lang="en-US" sz="876" dirty="0"/>
          </a:p>
        </p:txBody>
      </p:sp>
      <p:sp>
        <p:nvSpPr>
          <p:cNvPr id="17" name="Text 8"/>
          <p:cNvSpPr txBox="1"/>
          <p:nvPr/>
        </p:nvSpPr>
        <p:spPr>
          <a:xfrm>
            <a:off x="365496" y="2290975"/>
            <a:ext cx="34755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3893" y="2646447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вклад в загрязнение воздуха дают автотранспорт, теплоэлектростанции, металлургия, цементное производство и сжигание топлива. В городах к ним добавляются бытовые выбросы и пыль от строительных работ.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793423" y="2290975"/>
            <a:ext cx="34755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4791812" y="2646447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атмосферу попадают оксиды серы и азота, угарный газ, сажа и твёрдые частицы, включая PM2.5. Именно мелкие частицы особенно опасны, поскольку легко проникают в дыхательную систему.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3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загрязнение рек и озёр, а также перерасход воды сразу превращаются в серьёзную экологическую и социальную проблему.
</a:t>
            </a:r>
            <a:endParaRPr lang="en-US" sz="2083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международных водных обзоров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endParaRPr lang="en-US" sz="9600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запасов воды приходится на пресную воду, и доступной для человека её части крайне мало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экологическая проблема: от хозяйственной деятельности к последствиям
</a:t>
            </a:r>
            <a:endParaRPr lang="en-US" sz="1674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типовую цепочку воздействия человека на природную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605257"/>
            <a:ext cx="68151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земельные ресурсы под угрозой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3565388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плодородия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3858816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начинается с эрозии, засоления, переуплотнения, химического загрязнения и опустынивания. Когда разрушается верхний плодородный слой, земля теряет способность давать стабильный урожай.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6414422" y="3565388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безопасности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14422" y="3858816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почв напрямую связано с продовольственной безопасностью страны. Поэтому охрана земель — это не только задача агрономов, но и важный вопрос устойчивого развития.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485818" y="3565388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разрушения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85818" y="3858816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лесополосы, противоэрозионные меры и ограничение химической нагрузки помогают сохранить структуру почвы. Эти меры особенно важны в районах интенсивного землепользования.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014440" y="2097869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014440" y="2391298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плодородия сразу отражается на сельском хозяйстве: уменьшается урожайность, ухудшается качество продукции и возрастает зависимость от дополнительных затрат на удобрения и восстановление земель.
</a:t>
            </a:r>
            <a:endParaRPr lang="en-US" sz="875" dirty="0"/>
          </a:p>
        </p:txBody>
      </p:sp>
      <p:sp>
        <p:nvSpPr>
          <p:cNvPr id="17" name="Text 9"/>
          <p:cNvSpPr txBox="1"/>
          <p:nvPr/>
        </p:nvSpPr>
        <p:spPr>
          <a:xfrm>
            <a:off x="4943045" y="2097869"/>
            <a:ext cx="2457000" cy="19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нарушенных земель
</a:t>
            </a:r>
            <a:endParaRPr lang="en-US" sz="1034" dirty="0"/>
          </a:p>
        </p:txBody>
      </p:sp>
      <p:sp>
        <p:nvSpPr>
          <p:cNvPr id="18" name="Text 10"/>
          <p:cNvSpPr txBox="1"/>
          <p:nvPr/>
        </p:nvSpPr>
        <p:spPr>
          <a:xfrm>
            <a:off x="4943045" y="2391298"/>
            <a:ext cx="2457000" cy="666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позволяет вернуть хозяйственную или природную ценность участкам, повреждённым добычей, строительством или неправильным использованием. Это длительный, но необходимый этап экологической политики.
</a:t>
            </a:r>
            <a:endParaRPr lang="en-US" sz="875" dirty="0"/>
          </a:p>
        </p:txBody>
      </p:sp>
      <p:sp>
        <p:nvSpPr>
          <p:cNvPr id="19" name="Text 1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охватывает виды, экосистемы и генетические различия внутри популяций. Чем оно богаче, тем выше способность природы сохранять равновесие, переносить внешние воздействия и быстро восстанавливаться после нарушений.
</a:t>
            </a:r>
            <a:endParaRPr lang="en-US" sz="834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обеспечивают опыление, разложение органики, очистку воды и регулирование численности других видов. Эти скрытые процессы поддерживают сельское хозяйство, здоровье человека и устойчивость природных цепей питания.
</a:t>
            </a:r>
            <a:endParaRPr lang="en-US" sz="834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ареалы видов уменьшаются из-за разрушения местообитаний, браконьерства, инвазивных организмов, загрязнения и изменения климата. Особенно уязвимы редкие виды, зависящие от узких природных условий.
</a:t>
            </a:r>
            <a:endParaRPr lang="en-US" sz="860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 делает экосистемы менее устойчивыми и повышает риск необратимых изменений. Поэтому охрана заповедников, восстановление местообитаний и ограничение давления человека становятся частью экологической безопасности.
</a:t>
            </a:r>
            <a:endParaRPr lang="en-US" sz="834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основа устойчивости природных систем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 следствие современной ресурсной модели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связан прежде всего с энергетикой, транспортом и сведением лесов, поэтому климатические риски усиливаются одновременно в разных регионах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рост концентрации CO2 сопровождается потеплением, значит сокращение выбросов и сохранение лесов являются ключевыми мерами адаптации и предотвращения.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IPCC и NOAA; длительный период наблюдений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613" y="1932906"/>
            <a:ext cx="325200" cy="260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4488" y="1918452"/>
            <a:ext cx="325200" cy="289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8838" y="3544561"/>
            <a:ext cx="222750" cy="29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48588" y="3544561"/>
            <a:ext cx="297000" cy="2970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проблема перепотребления
</a:t>
            </a:r>
            <a:endParaRPr lang="en-US" sz="2700" dirty="0"/>
          </a:p>
        </p:txBody>
      </p:sp>
      <p:sp>
        <p:nvSpPr>
          <p:cNvPr id="1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28425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отходы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425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покупок и короткий срок службы вещей увеличивают объём бытового мусора. Особенно быстро накапливаются упаковка, пластик и смешанные отходы, которые трудно перерабатывать без сортировки.
</a:t>
            </a:r>
            <a:endParaRPr lang="en-US" sz="982" dirty="0"/>
          </a:p>
        </p:txBody>
      </p:sp>
      <p:sp>
        <p:nvSpPr>
          <p:cNvPr id="20" name="Text 4"/>
          <p:cNvSpPr txBox="1"/>
          <p:nvPr/>
        </p:nvSpPr>
        <p:spPr>
          <a:xfrm>
            <a:off x="4785300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4785300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создаёт значительные объёмы шлаков, остатков сырья и загрязнённых материалов. При недостаточном контроле они занимают территории, ухудшают качество почв и требуют дорогостоящего обезвреживания.
</a:t>
            </a:r>
            <a:endParaRPr lang="en-US" sz="942" dirty="0"/>
          </a:p>
        </p:txBody>
      </p:sp>
      <p:sp>
        <p:nvSpPr>
          <p:cNvPr id="22" name="Text 6"/>
          <p:cNvSpPr txBox="1"/>
          <p:nvPr/>
        </p:nvSpPr>
        <p:spPr>
          <a:xfrm>
            <a:off x="428425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лом
</a:t>
            </a:r>
            <a:endParaRPr lang="en-US" sz="1200" dirty="0"/>
          </a:p>
        </p:txBody>
      </p:sp>
      <p:sp>
        <p:nvSpPr>
          <p:cNvPr id="23" name="Text 7"/>
          <p:cNvSpPr txBox="1"/>
          <p:nvPr/>
        </p:nvSpPr>
        <p:spPr>
          <a:xfrm>
            <a:off x="428425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техника содержит ценные металлы и опасные компоненты, поэтому её нельзя выбрасывать вместе с обычным мусором. Сбор и переработка помогают вернуть ресурсы в оборот и снизить риск загрязнения.
</a:t>
            </a:r>
            <a:endParaRPr lang="en-US" sz="1000" dirty="0"/>
          </a:p>
        </p:txBody>
      </p:sp>
      <p:sp>
        <p:nvSpPr>
          <p:cNvPr id="24" name="Text 8"/>
          <p:cNvSpPr txBox="1"/>
          <p:nvPr/>
        </p:nvSpPr>
        <p:spPr>
          <a:xfrm>
            <a:off x="4785300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отходов
</a:t>
            </a:r>
            <a:endParaRPr lang="en-US" sz="1200" dirty="0"/>
          </a:p>
        </p:txBody>
      </p:sp>
      <p:sp>
        <p:nvSpPr>
          <p:cNvPr id="25" name="Text 9"/>
          <p:cNvSpPr txBox="1"/>
          <p:nvPr/>
        </p:nvSpPr>
        <p:spPr>
          <a:xfrm>
            <a:off x="4785300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сбор, повторное использование и отказ от одноразовых товаров уменьшают нагрузку на полигоны. Такой подход формирует более ответственную модель потребления и экономит сырьё, энергию и пространство.
</a:t>
            </a:r>
            <a:endParaRPr lang="en-US" sz="9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290594"/>
            <a:ext cx="3776100" cy="15493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4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рационального природопользования и их экологический эффект
</a:t>
            </a:r>
            <a:endParaRPr lang="en-US" sz="2434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программы охраны окружающей среды; рекомендации по устойчивому развитию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мер показывает, какие направления дают наиболее заметный результат для воздуха, воды, лесов и обращения с отходами.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меры, которые предотвращают ущерб заранее: они одновременно экономят ресурсы, сокращают загрязнение и снижают будущие затраты на восстановление.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946547"/>
            <a:ext cx="51159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 социальные последствия экологических проблем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3294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качества жизни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33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экологическая обстановка ухудшает самочувствие людей, снижает производительность труда и ограничивает повседневный комфорт. Это особенно заметно в крупных городах и промышленных районах.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386188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неравномерность
</a:t>
            </a:r>
            <a:endParaRPr lang="en-US" sz="1213" dirty="0"/>
          </a:p>
        </p:txBody>
      </p:sp>
      <p:sp>
        <p:nvSpPr>
          <p:cNvPr id="14" name="Text 5"/>
          <p:cNvSpPr txBox="1"/>
          <p:nvPr/>
        </p:nvSpPr>
        <p:spPr>
          <a:xfrm>
            <a:off x="33862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распределяются неравномерно: одни территории быстрее теряют ресурсы и рабочие места, другие привлекают население и инвестиции. Так усиливается разрыв в развитии регионов.
</a:t>
            </a:r>
            <a:endParaRPr lang="en-US" sz="951" dirty="0"/>
          </a:p>
        </p:txBody>
      </p:sp>
      <p:sp>
        <p:nvSpPr>
          <p:cNvPr id="15" name="Text 6"/>
          <p:cNvSpPr txBox="1"/>
          <p:nvPr/>
        </p:nvSpPr>
        <p:spPr>
          <a:xfrm>
            <a:off x="6289081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289075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вода, воздух и почвы ухудшаются, люди чаще принимают решение о переезде. В результате экологический кризис становится не только природной, но и демографической проблемой.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280475" y="1089958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6280475" y="1498850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воды увеличивает затраты на лечение, очистку, ликвидацию аварий и восстановление инфраструктуры. Чем дольше откладываются природоохранные меры, тем дороже обходится устранение последствий.
</a:t>
            </a:r>
            <a:endParaRPr lang="en-US" sz="9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ресурсами с учётом экологических ограничений
</a:t>
            </a:r>
            <a:endParaRPr lang="en-US" sz="2228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 оценки природного потенциала к восстановлению территорий и корректировке решений.
</a:t>
            </a:r>
            <a:endParaRPr lang="en-US" sz="10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4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государства, бизнеса и граждан в решении экологических задач
</a:t>
            </a:r>
            <a:endParaRPr lang="en-US" sz="2424" dirty="0"/>
          </a:p>
        </p:txBody>
      </p:sp>
      <p:sp>
        <p:nvSpPr>
          <p:cNvPr id="10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70737" y="231933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737" y="257845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задаёт экологические правила, контролирует выбросы и поддерживает охраняемые территории. Оно формирует систему норм, без которой невозможно согласовать хозяйственное развитие с ограничениями природы.
</a:t>
            </a:r>
            <a:endParaRPr lang="en-US" sz="885" dirty="0"/>
          </a:p>
        </p:txBody>
      </p:sp>
      <p:sp>
        <p:nvSpPr>
          <p:cNvPr id="13" name="Text 4"/>
          <p:cNvSpPr txBox="1"/>
          <p:nvPr/>
        </p:nvSpPr>
        <p:spPr>
          <a:xfrm>
            <a:off x="270737" y="4242019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737" y="4501138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влияют на ситуацию через раздельный сбор, экономию воды и энергии, участие в акциях и экологическое просвещение. Даже повседневные привычки способны заметно снизить нагрузку на среду.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0737" y="328067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70737" y="353979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уменьшают вред через чистые технологии, экономию ресурсов и ответственное обращение с отходами. Для них экологическая модернизация становится не только обязанностью, но и источником эффективности.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дают наибольший экологический эффект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важна не только сила отдельной меры, но и согласованность действий в энергетике, транспорте, промышленности и природовосстановлении.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максимален при сочетании профилактики и восстановления: меры, снижающие образование загрязнений, дают более устойчивый результат, чем борьба с последствиями.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экспертная оценка на основе международных рекомендаций по устойчивому развитию
</a:t>
            </a:r>
            <a:endParaRPr lang="en-US" sz="8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устойчивых практик в разных сферах хозяйства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3250" y="3612666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3250" y="406560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позволяет экономить воду и точнее снабжать растения влагой. Это особенно важно в засушливых районах, где ресурс ограничен и его нужно распределять бережно.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947525" y="1797017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947525" y="225006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сырья и повышение энергоэффективности сокращают отходы и издержки производства. Такой подход помогает уменьшить экологический след без потери экономической результативности.
</a:t>
            </a:r>
            <a:endParaRPr lang="en-US" sz="804" dirty="0"/>
          </a:p>
        </p:txBody>
      </p:sp>
      <p:sp>
        <p:nvSpPr>
          <p:cNvPr id="14" name="Text 6"/>
          <p:cNvSpPr txBox="1"/>
          <p:nvPr/>
        </p:nvSpPr>
        <p:spPr>
          <a:xfrm>
            <a:off x="5633250" y="1797017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просвещение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33250" y="225006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энергетика и экологическое просвещение меняют поведение общества в долгосрочной перспективе. Чем раньше начинается переход к ответственному потреблению, тем ниже давление на природные системы.
</a:t>
            </a:r>
            <a:endParaRPr lang="en-US" sz="876" dirty="0"/>
          </a:p>
        </p:txBody>
      </p:sp>
      <p:sp>
        <p:nvSpPr>
          <p:cNvPr id="16" name="Text 8"/>
          <p:cNvSpPr txBox="1"/>
          <p:nvPr/>
        </p:nvSpPr>
        <p:spPr>
          <a:xfrm>
            <a:off x="4181750" y="3612576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 и города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181755" y="406560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сертификация, рекультивация карьеров и городское озеленение поддерживают устойчивость территорий. Они восстанавливают нарушенные участки, улучшают микроклимат и повышают качество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природопользование — основа экологической безопасности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 начинается там, где потребности общества соотносятся с возможностями природы. Рациональное природопользование, технологии, контроль и личная ответственность делают развитие устойчивым и долгосрочным.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2026-06-02T22:04:46Z</dcterms:created>
  <dcterms:modified xsi:type="dcterms:W3CDTF">2026-06-02T22:04:46Z</dcterms:modified>
</cp:coreProperties>
</file>