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оружие и предотвращение его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атомная энергия стала угрозой — и какие механизмы помогают сдерживать риски.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от открытия ядра к ядерной эпохе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1938 году было открыто деление ядра урана, а в 1945-м — впервые испытано в рамках проекта «Манхэттен». Применение бомб в августе 1945 года продемонстрировало разрушительный масштаб. В холодную войну нераспространение стало задачей ООН и мировой политики.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ядерного взрыва, возникающая при делении или синтезе, многократно превышает энергию химических взрывов. Последствия включают ударную волну, световое излучение и радиоактивное заражение, а также длительное влияние на здоровье людей.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боезаряд способен вызвать катастрофические последствия масштаба, сравнимого с сильнейшими бедствиями, для целых городов.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69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принципы оценки поражающих факторов ядерного взрыва, публикуемые международными организациями (например, материалы ООН и учебные руководства по радиационной безопасности); точное число зависит от типа боезаряда и условий.
</a:t>
            </a:r>
            <a:endParaRPr lang="en-US" sz="6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эпоха: первые испытания и опыт Хиросимы и Нагасаки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«Манхэттен» и демонстрация работоспособности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проект «Манхэттен» в 1942–1945 годах привёл к созданию первых атомных бомб. Испытание Trinity в июле 1945 года подтвердило, что конструкция действительно работает в реальных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ударов для людей 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 Хиросиме и Нагасаки в августе 1945 года вызвали гибель сотен тысяч людей к концу 1945 года с учётом последствий облучения и ранений. Трагедия показала, что опасность связана не только с взрывом, но и с радиационным воздействием.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0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оценки: открытые данные специализированных баз и годовых обзоров (например, публикации SIPRI и сводки по состоянию на 2023–2024 годы); точные значения разнятся по методике.
</a:t>
            </a:r>
            <a:endParaRPr lang="en-US" sz="40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ядерные арсеналы мира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разделяет общий запас и развернутые боезаряды: именно развернутые системы наиболее ощутимы в стратегических планах.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основная часть потенциала сосредоточена у двух государств, именно их решения сильнее всего влияют на траекторию сокращений и на климат переговоров.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572" y="786300"/>
            <a:ext cx="1866607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арсеналов и статуса по открытым справочным материалам и экспертным сводкам (например, SIPRI) + официальные сведения о статусе участия в ДНЯО.
</a:t>
            </a:r>
            <a:endParaRPr lang="en-US" sz="482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 ядерным оружием и их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примерные масштабы арсеналов и правовой статус в режиме ДНЯО. Режим сдерживания не предотвратил появления новых держав, но ограничил темпы распространения.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ядерного статуса у государств вне ДНЯО подчёркивает: договор снижает риск, но не устраняет его полностью, особенно при кризисах и дефиците доверия.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государства стремятся получить ядерное оружие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мотив — военное сдерживание: ядерный потенциал рассматривают как способ предотвратить нападение и снизить уязвимость в конфликте.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внешнего давления или длительной конфронтации ядерный потенциал иногда трактуют как гарантию выживания режима, особенно когда другие средства защиты недостаточны.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картину технологический престиж и стремление уменьшить зависимость от союзников: собственные компетенции в ядерной сфере дают ощущение контроля над рисками.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государств важны международный статус и влияние: обладание ядерными возможностями воспринимается как аргумент в переговорах и гарантия «самостоятельной» политики.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риск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эскалации: от кризиса к развитию программы и далее — к выходу из ограничений.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 нераспространении ядерного оружия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ДНЯО был открыт для подписания в 1968 году и вступил в силу в 1970 году. Он закрепляет правила поведения государств в ядерной сфере на десятилетия вперёд.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договора — нераспространение, разоружение и мирное использование атомной энергии — связывают безопасность и право на цивильные технологии.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государства мира участвуют в ДНЯО, поэтому он формирует основу международной системы контроля над ядерными технологиями и материалами.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24817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825" y="1320767"/>
            <a:ext cx="288675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3994" y="1320767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62497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45750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30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МАГАТЭ в контроле за ядерными материалами
</a:t>
            </a:r>
            <a:endParaRPr lang="en-US" sz="2305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Инспекции на объектах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позволяют убедиться, что заявленные ядерные материалы остаются в мирном обороте. Инспекторы сверяют информацию и проводят наблюдения в соответствии с установленными процедурами.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 контроль топлива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МАГАТЭ ведёт систематический учёт партий и движений урана и плутония. Это повышает точность контроля за тем, сколько материала используется и куда он направляется.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Пломбы и меры наблюдения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Пломбы и камеры фиксируют попытки доступа к материалам и оборудованию. Совокупность мер делает скрытое перенаправление труднее и рискованнее для нарушителей.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образцов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4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помогают подтверждать происхождение и характеристики материалов. Результаты анализа дополняют визуальные данные и контрольные измерения на площадках.
</a:t>
            </a:r>
            <a:endParaRPr lang="en-US" sz="1143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протокол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протокол расширяет доступ к объектам и информации, чтобы лучше выявлять скрытую деятельность. Он повышает вероятность раннего обнаружения несоответствий правилам.
</a:t>
            </a:r>
            <a:endParaRPr lang="en-US" sz="11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0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открытым аналитическим обобщениям SIPRI (оценки ядерных арсеналов) и публичным обзорам FAS; точные исторические значения зависят от методики оценки (указаны как индекс).
</a:t>
            </a:r>
            <a:endParaRPr lang="en-US" sz="40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ядерных арсеналов в мире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тренд удобно читать как индекс: после спада по итогам холодной войны темпы сокращений в дальнейшем замедлились, а стратегическая роль оружия сохранилась.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темпы разоружения снижаются, растёт значение механизмов проверки и консультаций: именно они уменьшают риск неверных оценок и резкой эскалации.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и инициативы: как сокращают риски и сдерживают гонку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соглашения задают рамки для сокращений стратегических наступательных вооружений и делают их измеряемыми. Визуально это хорошо иллюстрировать документами с перечнями категорий и схемой обмена данными. Система работает за счёт процедур проверки и регулярных отчётов.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СНВ‑1 и СНВ‑III: кто и как уменьшает число боезарядов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 всеобъемлющем запрещении ядерных испытаний усиливает норму «не тестировать», а региональные безъядерные зоны ограничивают распространение по территории. На карте видно, как правила привязываются к географии. Для эффективности важны уведомления, инспекционный режим и готовность государств соблюдать обязательства.
</a:t>
            </a:r>
            <a:endParaRPr lang="en-US" sz="852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ДВЗЯИ и безъядерные зоны: контроль над испытаниями и географией размещений
</a:t>
            </a:r>
            <a:endParaRPr lang="en-US" sz="12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0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рисков дана как учебный индекс, опирающийся на публичные обзоры (например, доклады МАГАТЭ и аналитические материалы SIPRI). Точные численные значения в таком виде не являются официальными измерениями.
</a:t>
            </a:r>
            <a:endParaRPr lang="en-US" sz="40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распространения по регионам мира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возрастает там, где конфликт длится годами и сочетается с ракетными программами, санкционным давлением и слабой прозрачностью в ядерной сфере.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регионами объясняется «сцеплением факторов»: чем больше одновременно угроз и недоверия, тем выше вероятность ошибочной эскалации.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Нелегальные поставки и распространение технологий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 каналы сбыта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посредников и скрытые логистические маршруты в обход режимов экспортного контроля могут перемещаться компоненты двойного назначения и сырьё для ядерных программ.
</a:t>
            </a:r>
            <a:endParaRPr lang="en-US" sz="1253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знаний и обучение вне официальных рамок
</a:t>
            </a:r>
            <a:pPr algn="l" indent="0" marL="0">
              <a:lnSpc>
                <a:spcPct val="130040"/>
              </a:lnSpc>
              <a:buNone/>
            </a:pPr>
            <a:r>
              <a:rPr lang="en-US" sz="546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Критичные навыки способны передаваться через неформальное обучение, консультации и практики, которые трудно отследить обычными проверками.
</a:t>
            </a:r>
            <a:endParaRPr lang="en-US" sz="1183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с «двойным назначением»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Оборудование, создаваемое для мирных отраслей, используется и в чувствительных технологиях. Это усложняет контроль: одни и те же детали применимы по разным направлениям.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Хана: центрифуги и обогащение
</a:t>
            </a:r>
            <a:pPr algn="l" indent="0" marL="0">
              <a:lnSpc>
                <a:spcPct val="130040"/>
              </a:lnSpc>
              <a:buNone/>
            </a:pPr>
            <a:r>
              <a:rPr lang="en-US" sz="54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сети Абдула Кадира Хана демонстрирует, что отдельные элементы цепочки обогащения могут передаваться между странами вне официальных соглашений.
</a:t>
            </a:r>
            <a:endParaRPr lang="en-US" sz="11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338220"/>
            <a:ext cx="4339200" cy="28779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предотвращения распространения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работают не по отдельности: их эффективность максимальна, когда дипломатические каналы, ограничения и проверки взаимно дополняют друг друга.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надёжная защита возникает при «связке» мер: договор → правила → проверка → последствия за нарушения.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международной системы нераспространения (ДНЯО, режимы экспортного контроля, практика МАГАТЭ).
</a:t>
            </a:r>
            <a:endParaRPr lang="en-US" sz="666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и экологические последствия применения ядерного оружия
</a:t>
            </a:r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ограниченном применении возникают масштабные ожоги, травмы и острая лучевая болезнь; страдают электросети, транспорт и учреждения здравоохранения, из‑за чего помощь становится запоздалой и фрагментарной.
</a:t>
            </a:r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Радиоактивное загрязнение сохраняется долго: оно влияет на почвы, воду и сельское хозяйство, повышая риски для населения и экосистем. Эффекты распространяются за пределы зоны взрыва.
</a:t>
            </a:r>
            <a:endParaRPr lang="en-US" sz="2493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4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качественных сценариев по аналитическим подходам международных исследований (официальные точные значения сценариев не установлены).
</a:t>
            </a:r>
            <a:endParaRPr lang="en-US" sz="444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сценарии развития ядерной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три траектории отличаются не только уровнем доверия, но и «инфраструктурой контроля»: числом инспекций, прозрачностью и темпом сокращений.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устойчивости связано с прозрачностью и верификацией: именно они уменьшают вероятность неверной интерпретации сигналов в кризисе.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для предотвращения ядерного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процесса: от предупреждения и переговоров к мониторингу и долгосрочным договорённостям, с ветвью реагирования при срыве согласований.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87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556" y="2244174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75260"/>
            <a:ext cx="376800" cy="3014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общества, науки и образования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контроль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гражданских организаций и независимых СМИ снижает риск нормализации ядерной угрозы. Публичное обсуждение повышает прозрачность и требует от политиков ясных решений и отчётности.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научная экспертиза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помогают оценивать последствия взрывов, уточняют методы верификации данных и участвуют в разработке мер доверия. Это делает обсуждения менее эмоциональными и более доказательными.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просвещение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международного права формирует устойчивую позицию против нарушений договоров. Когда нормы известны, обществу проще требовать соблюдения обязательств и корректировать политические курсы.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грамотность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полезно разбирать, как проверяются заявления и какие бывают источники риска. Это развивает критическое мышление и помогает распознавать манипуляции в информационных кризисах.
</a:t>
            </a:r>
            <a:endParaRPr lang="en-US" sz="12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через контроль, доверие и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оружие остаётся инструментом сдерживания, но его распространение повышает риск войны, террористического доступа и ошибок в кризисе. Надёжная защита опирается на ДНЯО, МАГАТЭ, договоры, контроль поставок и переговоры.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2026-05-12T09:58:51Z</dcterms:created>
  <dcterms:modified xsi:type="dcterms:W3CDTF">2026-05-12T09:58:51Z</dcterms:modified>
</cp:coreProperties>
</file>