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jpe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jpeg"/><Relationship Id="rId5" Type="http://schemas.openxmlformats.org/officeDocument/2006/relationships/image" Target="../media/image-16-5.png"/><Relationship Id="rId6" Type="http://schemas.openxmlformats.org/officeDocument/2006/relationships/image" Target="../media/image-16-6.jpe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slideLayout" Target="../slideLayouts/slideLayout1.xml"/><Relationship Id="rId1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2672753"/>
            <a:ext cx="4212000" cy="174814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92800" y="856038"/>
            <a:ext cx="7958400" cy="1687500"/>
          </a:xfrm>
          <a:prstGeom prst="rect">
            <a:avLst/>
          </a:prstGeom>
          <a:noFill/>
          <a:ln/>
        </p:spPr>
        <p:txBody>
          <a:bodyPr wrap="square" lIns="0" tIns="0" rIns="0" bIns="0" rtlCol="0" anchor="ctr"/>
          <a:lstStyle/>
          <a:p>
            <a:pPr algn="l" indent="0" marL="0">
              <a:lnSpc>
                <a:spcPct val="115000"/>
              </a:lnSpc>
              <a:buNone/>
            </a:pPr>
            <a:r>
              <a:rPr lang="en-US" sz="2800" b="1" i="1" dirty="0">
                <a:solidFill>
                  <a:srgbClr val="F551A6"/>
                </a:solidFill>
                <a:latin typeface="Arial" pitchFamily="34" charset="0"/>
                <a:ea typeface="Arial" pitchFamily="34" charset="-122"/>
                <a:cs typeface="Arial" pitchFamily="34" charset="-120"/>
              </a:rPr>
              <a:t>Умножение многочлена на многочлен
</a:t>
            </a:r>
            <a:endParaRPr lang="en-US" sz="2800" dirty="0"/>
          </a:p>
        </p:txBody>
      </p:sp>
      <p:sp>
        <p:nvSpPr>
          <p:cNvPr id="7" name="Text 1"/>
          <p:cNvSpPr txBox="1"/>
          <p:nvPr/>
        </p:nvSpPr>
        <p:spPr>
          <a:xfrm>
            <a:off x="4875325" y="2833413"/>
            <a:ext cx="3665100" cy="1436100"/>
          </a:xfrm>
          <a:prstGeom prst="rect">
            <a:avLst/>
          </a:prstGeom>
          <a:noFill/>
          <a:ln/>
        </p:spPr>
        <p:txBody>
          <a:bodyPr wrap="square" lIns="0" tIns="0" rIns="0" bIns="0" rtlCol="0" anchor="ctr"/>
          <a:lstStyle/>
          <a:p>
            <a:pPr algn="l" indent="0" marL="0">
              <a:lnSpc>
                <a:spcPct val="115000"/>
              </a:lnSpc>
              <a:buNone/>
            </a:pPr>
            <a:r>
              <a:rPr lang="en-US" sz="1300" dirty="0">
                <a:solidFill>
                  <a:srgbClr val="FFFFFF"/>
                </a:solidFill>
                <a:latin typeface="Arial" pitchFamily="34" charset="0"/>
                <a:ea typeface="Arial" pitchFamily="34" charset="-122"/>
                <a:cs typeface="Arial" pitchFamily="34" charset="-120"/>
              </a:rPr>
              <a:t>Осваиваем раскрытие скобок и приведение подобных слагаемых.
</a:t>
            </a:r>
            <a:endParaRPr lang="en-US" sz="1300" dirty="0"/>
          </a:p>
        </p:txBody>
      </p:sp>
      <p:sp>
        <p:nvSpPr>
          <p:cNvPr id="8" name="Text 2"/>
          <p:cNvSpPr txBox="1"/>
          <p:nvPr/>
        </p:nvSpPr>
        <p:spPr>
          <a:xfrm>
            <a:off x="592800" y="150325"/>
            <a:ext cx="3206400" cy="512400"/>
          </a:xfrm>
          <a:prstGeom prst="rect">
            <a:avLst/>
          </a:prstGeom>
          <a:noFill/>
          <a:ln/>
        </p:spPr>
        <p:txBody>
          <a:bodyPr wrap="square" lIns="0" tIns="0" rIns="0" bIns="0" rtlCol="0" anchor="ctr"/>
          <a:lstStyle/>
          <a:p>
            <a:pPr algn="l" indent="0" marL="0">
              <a:lnSpc>
                <a:spcPct val="115000"/>
              </a:lnSpc>
              <a:buNone/>
            </a:pPr>
            <a:r>
              <a:rPr lang="en-US" sz="1300" dirty="0">
                <a:solidFill>
                  <a:srgbClr val="FFFFFF"/>
                </a:solidFill>
                <a:latin typeface="Arial" pitchFamily="34" charset="0"/>
                <a:ea typeface="Arial" pitchFamily="34" charset="-122"/>
                <a:cs typeface="Arial" pitchFamily="34" charset="-120"/>
              </a:rPr>
              <a:t>
</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213" y="364950"/>
            <a:ext cx="4211573" cy="44187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875275" y="522450"/>
            <a:ext cx="3665100" cy="1892100"/>
          </a:xfrm>
          <a:prstGeom prst="rect">
            <a:avLst/>
          </a:prstGeom>
          <a:noFill/>
          <a:ln/>
        </p:spPr>
        <p:txBody>
          <a:bodyPr wrap="square" lIns="0" tIns="0" rIns="0" bIns="0" rtlCol="0" anchor="ctr"/>
          <a:lstStyle/>
          <a:p>
            <a:pPr algn="l" indent="0" marL="0">
              <a:lnSpc>
                <a:spcPct val="115000"/>
              </a:lnSpc>
              <a:buNone/>
            </a:pPr>
            <a:r>
              <a:rPr lang="en-US" sz="2500" b="1" i="1" dirty="0">
                <a:solidFill>
                  <a:srgbClr val="F551A6"/>
                </a:solidFill>
                <a:latin typeface="Arial" pitchFamily="34" charset="0"/>
                <a:ea typeface="Arial" pitchFamily="34" charset="-122"/>
                <a:cs typeface="Arial" pitchFamily="34" charset="-120"/>
              </a:rPr>
              <a:t>Зачем это нужно в алгебре
</a:t>
            </a:r>
            <a:endParaRPr lang="en-US" sz="2500" dirty="0"/>
          </a:p>
        </p:txBody>
      </p:sp>
      <p:sp>
        <p:nvSpPr>
          <p:cNvPr id="8" name="Text 1"/>
          <p:cNvSpPr txBox="1"/>
          <p:nvPr/>
        </p:nvSpPr>
        <p:spPr>
          <a:xfrm>
            <a:off x="4875325" y="2739475"/>
            <a:ext cx="3665100" cy="1892100"/>
          </a:xfrm>
          <a:prstGeom prst="rect">
            <a:avLst/>
          </a:prstGeom>
          <a:noFill/>
          <a:ln/>
        </p:spPr>
        <p:txBody>
          <a:bodyPr wrap="square" lIns="0" tIns="0" rIns="0" bIns="0" rtlCol="0" anchor="ctr"/>
          <a:lstStyle/>
          <a:p>
            <a:pPr algn="l" indent="0" marL="0">
              <a:lnSpc>
                <a:spcPct val="115000"/>
              </a:lnSpc>
              <a:buNone/>
            </a:pPr>
            <a:r>
              <a:rPr lang="en-US" sz="1300" dirty="0">
                <a:solidFill>
                  <a:srgbClr val="FFFFFF"/>
                </a:solidFill>
                <a:latin typeface="Arial" pitchFamily="34" charset="0"/>
                <a:ea typeface="Arial" pitchFamily="34" charset="-122"/>
                <a:cs typeface="Arial" pitchFamily="34" charset="-120"/>
              </a:rPr>
              <a:t>Многочлены помогают записывать площади, выражения из задач и формулы без лишних повторов. Умножение многочленов показывает, как раскрывать скобки по правилу «каждый на каждый».
</a:t>
            </a:r>
            <a:endParaRPr lang="en-US" sz="1300" dirty="0"/>
          </a:p>
        </p:txBody>
      </p:sp>
      <p:sp>
        <p:nvSpPr>
          <p:cNvPr id="9" name="Text 2"/>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6325" y="522450"/>
            <a:ext cx="2559300" cy="2451300"/>
          </a:xfrm>
          <a:prstGeom prst="rect">
            <a:avLst/>
          </a:prstGeom>
          <a:noFill/>
          <a:ln/>
        </p:spPr>
        <p:txBody>
          <a:bodyPr wrap="square" lIns="0" tIns="0" rIns="0" bIns="0" rtlCol="0" anchor="ctr"/>
          <a:lstStyle/>
          <a:p>
            <a:pPr algn="l" indent="0" marL="0">
              <a:lnSpc>
                <a:spcPct val="115000"/>
              </a:lnSpc>
              <a:buNone/>
            </a:pPr>
            <a:r>
              <a:rPr lang="en-US" sz="2300" b="1" i="1" dirty="0">
                <a:solidFill>
                  <a:srgbClr val="FFFFFF"/>
                </a:solidFill>
                <a:latin typeface="Arial" pitchFamily="34" charset="0"/>
                <a:ea typeface="Arial" pitchFamily="34" charset="-122"/>
                <a:cs typeface="Arial" pitchFamily="34" charset="-120"/>
              </a:rPr>
              <a:t>Что такое многочлен
</a:t>
            </a:r>
            <a:endParaRPr lang="en-US" sz="2300" dirty="0"/>
          </a:p>
        </p:txBody>
      </p:sp>
      <p:sp>
        <p:nvSpPr>
          <p:cNvPr id="9"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3</a:t>
            </a:r>
            <a:endParaRPr lang="en-US" sz="1800" dirty="0"/>
          </a:p>
        </p:txBody>
      </p:sp>
      <p:sp>
        <p:nvSpPr>
          <p:cNvPr id="10" name="Text 2"/>
          <p:cNvSpPr txBox="1"/>
          <p:nvPr/>
        </p:nvSpPr>
        <p:spPr>
          <a:xfrm>
            <a:off x="3344100" y="852174"/>
            <a:ext cx="5345100" cy="510889"/>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Многочлен образован одним или несколькими одночленами, соединёнными знаками сложения или вычитания. Он может быть коротким или содержать несколько слагаемых.
</a:t>
            </a:r>
            <a:endParaRPr lang="en-US" sz="900" dirty="0"/>
          </a:p>
        </p:txBody>
      </p:sp>
      <p:sp>
        <p:nvSpPr>
          <p:cNvPr id="11" name="Text 3"/>
          <p:cNvSpPr txBox="1"/>
          <p:nvPr/>
        </p:nvSpPr>
        <p:spPr>
          <a:xfrm>
            <a:off x="3344100" y="467439"/>
            <a:ext cx="5266500" cy="328187"/>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Состав многочлена
</a:t>
            </a:r>
            <a:endParaRPr lang="en-US" sz="1200" dirty="0"/>
          </a:p>
        </p:txBody>
      </p:sp>
      <p:sp>
        <p:nvSpPr>
          <p:cNvPr id="12" name="Text 4"/>
          <p:cNvSpPr txBox="1"/>
          <p:nvPr/>
        </p:nvSpPr>
        <p:spPr>
          <a:xfrm>
            <a:off x="3344100" y="4172122"/>
            <a:ext cx="5345100" cy="510889"/>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Многочлены удобно читать и сравнивать, когда они записаны аккуратно. Такая запись помогает быстрее находить похожие члены и применять правила алгебры.
</a:t>
            </a:r>
            <a:endParaRPr lang="en-US" sz="900" dirty="0"/>
          </a:p>
        </p:txBody>
      </p:sp>
      <p:sp>
        <p:nvSpPr>
          <p:cNvPr id="13" name="Text 5"/>
          <p:cNvSpPr txBox="1"/>
          <p:nvPr/>
        </p:nvSpPr>
        <p:spPr>
          <a:xfrm>
            <a:off x="3344100" y="3787388"/>
            <a:ext cx="5266500" cy="328187"/>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Запись в общем виде
</a:t>
            </a:r>
            <a:endParaRPr lang="en-US" sz="1200" dirty="0"/>
          </a:p>
        </p:txBody>
      </p:sp>
      <p:sp>
        <p:nvSpPr>
          <p:cNvPr id="14" name="Text 6"/>
          <p:cNvSpPr txBox="1"/>
          <p:nvPr/>
        </p:nvSpPr>
        <p:spPr>
          <a:xfrm>
            <a:off x="3344100" y="3065473"/>
            <a:ext cx="5345100" cy="510889"/>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Степень многочлена определяют по наибольшей степени его членов. Например, в выражении 3×2−2x+5 старшая степень равна двум.
</a:t>
            </a:r>
            <a:endParaRPr lang="en-US" sz="900" dirty="0"/>
          </a:p>
        </p:txBody>
      </p:sp>
      <p:sp>
        <p:nvSpPr>
          <p:cNvPr id="15" name="Text 7"/>
          <p:cNvSpPr txBox="1"/>
          <p:nvPr/>
        </p:nvSpPr>
        <p:spPr>
          <a:xfrm>
            <a:off x="3344100" y="2680738"/>
            <a:ext cx="5266500" cy="328187"/>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Степень многочлена
</a:t>
            </a:r>
            <a:endParaRPr lang="en-US" sz="1200" dirty="0"/>
          </a:p>
        </p:txBody>
      </p:sp>
      <p:sp>
        <p:nvSpPr>
          <p:cNvPr id="16" name="Text 8"/>
          <p:cNvSpPr txBox="1"/>
          <p:nvPr/>
        </p:nvSpPr>
        <p:spPr>
          <a:xfrm>
            <a:off x="3344100" y="1958823"/>
            <a:ext cx="5345100" cy="510889"/>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Одночлен обычно включает числовой коэффициент и буквенную часть. Примеры: 3x, −2a2, 5. Каждый из них является отдельным членом многочлена.
</a:t>
            </a:r>
            <a:endParaRPr lang="en-US" sz="900" dirty="0"/>
          </a:p>
        </p:txBody>
      </p:sp>
      <p:sp>
        <p:nvSpPr>
          <p:cNvPr id="17" name="Text 9"/>
          <p:cNvSpPr txBox="1"/>
          <p:nvPr/>
        </p:nvSpPr>
        <p:spPr>
          <a:xfrm>
            <a:off x="3344100" y="1574089"/>
            <a:ext cx="5266500" cy="328187"/>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Что входит в одночлен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572000" y="362802"/>
            <a:ext cx="4212000" cy="2212945"/>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4</a:t>
            </a:r>
            <a:endParaRPr lang="en-US" sz="1800" dirty="0"/>
          </a:p>
        </p:txBody>
      </p:sp>
      <p:sp>
        <p:nvSpPr>
          <p:cNvPr id="11" name="Text 1"/>
          <p:cNvSpPr txBox="1"/>
          <p:nvPr/>
        </p:nvSpPr>
        <p:spPr>
          <a:xfrm>
            <a:off x="663275" y="522450"/>
            <a:ext cx="3665100" cy="1892100"/>
          </a:xfrm>
          <a:prstGeom prst="rect">
            <a:avLst/>
          </a:prstGeom>
          <a:noFill/>
          <a:ln/>
        </p:spPr>
        <p:txBody>
          <a:bodyPr wrap="square" lIns="0" tIns="0" rIns="0" bIns="0" rtlCol="0" anchor="ctr"/>
          <a:lstStyle/>
          <a:p>
            <a:pPr algn="l" indent="0" marL="0">
              <a:lnSpc>
                <a:spcPct val="115000"/>
              </a:lnSpc>
              <a:buNone/>
            </a:pPr>
            <a:r>
              <a:rPr lang="en-US" sz="2500" b="1" i="1" dirty="0">
                <a:solidFill>
                  <a:srgbClr val="F551A6"/>
                </a:solidFill>
                <a:latin typeface="Arial" pitchFamily="34" charset="0"/>
                <a:ea typeface="Arial" pitchFamily="34" charset="-122"/>
                <a:cs typeface="Arial" pitchFamily="34" charset="-120"/>
              </a:rPr>
              <a:t>Распределительное свойство как основа умножения
</a:t>
            </a:r>
            <a:endParaRPr lang="en-US" sz="2500" dirty="0"/>
          </a:p>
        </p:txBody>
      </p:sp>
      <p:sp>
        <p:nvSpPr>
          <p:cNvPr id="12" name="Text 2"/>
          <p:cNvSpPr txBox="1"/>
          <p:nvPr/>
        </p:nvSpPr>
        <p:spPr>
          <a:xfrm>
            <a:off x="475350" y="3454432"/>
            <a:ext cx="2577300" cy="11649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Формула a(b+c)=ab+ac показывает, что каждый член в скобках умножается на множитель вне скобок. Ничего внутри скобок пропускать нельзя.
</a:t>
            </a:r>
            <a:endParaRPr lang="en-US" sz="1100" dirty="0"/>
          </a:p>
        </p:txBody>
      </p:sp>
      <p:sp>
        <p:nvSpPr>
          <p:cNvPr id="13" name="Text 3"/>
          <p:cNvSpPr txBox="1"/>
          <p:nvPr/>
        </p:nvSpPr>
        <p:spPr>
          <a:xfrm>
            <a:off x="475350" y="2727375"/>
            <a:ext cx="2577300" cy="603300"/>
          </a:xfrm>
          <a:prstGeom prst="rect">
            <a:avLst/>
          </a:prstGeom>
          <a:noFill/>
          <a:ln/>
        </p:spPr>
        <p:txBody>
          <a:bodyPr wrap="square" lIns="0" tIns="0" rIns="0" bIns="0" rtlCol="0" anchor="ctr"/>
          <a:lstStyle/>
          <a:p>
            <a:pPr algn="l" indent="0" marL="0">
              <a:lnSpc>
                <a:spcPct val="115000"/>
              </a:lnSpc>
              <a:buNone/>
            </a:pPr>
            <a:r>
              <a:rPr lang="en-US" sz="1500" i="1" dirty="0">
                <a:solidFill>
                  <a:srgbClr val="FFFFFF"/>
                </a:solidFill>
                <a:latin typeface="Arial" pitchFamily="34" charset="0"/>
                <a:ea typeface="Arial" pitchFamily="34" charset="-122"/>
                <a:cs typeface="Arial" pitchFamily="34" charset="-120"/>
              </a:rPr>
              <a:t>Правило в одной формуле
</a:t>
            </a:r>
            <a:endParaRPr lang="en-US" sz="1500" dirty="0"/>
          </a:p>
        </p:txBody>
      </p:sp>
      <p:sp>
        <p:nvSpPr>
          <p:cNvPr id="14" name="Text 4"/>
          <p:cNvSpPr txBox="1"/>
          <p:nvPr/>
        </p:nvSpPr>
        <p:spPr>
          <a:xfrm>
            <a:off x="3283350" y="3454432"/>
            <a:ext cx="2577300" cy="11649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При умножении двух многочленов распределительное свойство используется дважды. Каждый член первой скобки соединяется с каждым членом второй и даёт отдельное произведение.
</a:t>
            </a:r>
            <a:endParaRPr lang="en-US" sz="1100" dirty="0"/>
          </a:p>
        </p:txBody>
      </p:sp>
      <p:sp>
        <p:nvSpPr>
          <p:cNvPr id="15" name="Text 5"/>
          <p:cNvSpPr txBox="1"/>
          <p:nvPr/>
        </p:nvSpPr>
        <p:spPr>
          <a:xfrm>
            <a:off x="3283350" y="2727375"/>
            <a:ext cx="2577300" cy="603300"/>
          </a:xfrm>
          <a:prstGeom prst="rect">
            <a:avLst/>
          </a:prstGeom>
          <a:noFill/>
          <a:ln/>
        </p:spPr>
        <p:txBody>
          <a:bodyPr wrap="square" lIns="0" tIns="0" rIns="0" bIns="0" rtlCol="0" anchor="ctr"/>
          <a:lstStyle/>
          <a:p>
            <a:pPr algn="l" indent="0" marL="0">
              <a:lnSpc>
                <a:spcPct val="115000"/>
              </a:lnSpc>
              <a:buNone/>
            </a:pPr>
            <a:r>
              <a:rPr lang="en-US" sz="1500" i="1" dirty="0">
                <a:solidFill>
                  <a:srgbClr val="FFFFFF"/>
                </a:solidFill>
                <a:latin typeface="Arial" pitchFamily="34" charset="0"/>
                <a:ea typeface="Arial" pitchFamily="34" charset="-122"/>
                <a:cs typeface="Arial" pitchFamily="34" charset="-120"/>
              </a:rPr>
              <a:t>Двойное применение
</a:t>
            </a:r>
            <a:endParaRPr lang="en-US" sz="1500" dirty="0"/>
          </a:p>
        </p:txBody>
      </p:sp>
      <p:sp>
        <p:nvSpPr>
          <p:cNvPr id="16" name="Text 6"/>
          <p:cNvSpPr txBox="1"/>
          <p:nvPr/>
        </p:nvSpPr>
        <p:spPr>
          <a:xfrm>
            <a:off x="6091350" y="3454432"/>
            <a:ext cx="2577300" cy="11649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Именно это правило позволяет раскрывать скобки и получать выражение без повторяющихся действий. Затем остаётся только упорядочить результат и объединить одинаковые слагаемые.
</a:t>
            </a:r>
            <a:endParaRPr lang="en-US" sz="1100" dirty="0"/>
          </a:p>
        </p:txBody>
      </p:sp>
      <p:sp>
        <p:nvSpPr>
          <p:cNvPr id="17" name="Text 7"/>
          <p:cNvSpPr txBox="1"/>
          <p:nvPr/>
        </p:nvSpPr>
        <p:spPr>
          <a:xfrm>
            <a:off x="6091350" y="2727375"/>
            <a:ext cx="2577300" cy="603300"/>
          </a:xfrm>
          <a:prstGeom prst="rect">
            <a:avLst/>
          </a:prstGeom>
          <a:noFill/>
          <a:ln/>
        </p:spPr>
        <p:txBody>
          <a:bodyPr wrap="square" lIns="0" tIns="0" rIns="0" bIns="0" rtlCol="0" anchor="ctr"/>
          <a:lstStyle/>
          <a:p>
            <a:pPr algn="l" indent="0" marL="0">
              <a:lnSpc>
                <a:spcPct val="115000"/>
              </a:lnSpc>
              <a:buNone/>
            </a:pPr>
            <a:r>
              <a:rPr lang="en-US" sz="1500" i="1" dirty="0">
                <a:solidFill>
                  <a:srgbClr val="FFFFFF"/>
                </a:solidFill>
                <a:latin typeface="Arial" pitchFamily="34" charset="0"/>
                <a:ea typeface="Arial" pitchFamily="34" charset="-122"/>
                <a:cs typeface="Arial" pitchFamily="34" charset="-120"/>
              </a:rPr>
              <a:t>Почему это важно
</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100" y="1931492"/>
            <a:ext cx="4417500" cy="27019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92800" y="522450"/>
            <a:ext cx="7958400" cy="1060500"/>
          </a:xfrm>
          <a:prstGeom prst="rect">
            <a:avLst/>
          </a:prstGeom>
          <a:noFill/>
          <a:ln/>
        </p:spPr>
        <p:txBody>
          <a:bodyPr wrap="square" lIns="0" tIns="0" rIns="0" bIns="0" rtlCol="0" anchor="ctr"/>
          <a:lstStyle/>
          <a:p>
            <a:pPr algn="l" indent="0" marL="0">
              <a:lnSpc>
                <a:spcPct val="115000"/>
              </a:lnSpc>
              <a:buNone/>
            </a:pPr>
            <a:r>
              <a:rPr lang="en-US" sz="2500" b="1" i="1" dirty="0">
                <a:solidFill>
                  <a:srgbClr val="FFFFFF"/>
                </a:solidFill>
                <a:latin typeface="Arial" pitchFamily="34" charset="0"/>
                <a:ea typeface="Arial" pitchFamily="34" charset="-122"/>
                <a:cs typeface="Arial" pitchFamily="34" charset="-120"/>
              </a:rPr>
              <a:t>Сколько произведений получается при умножении
</a:t>
            </a:r>
            <a:endParaRPr lang="en-US" sz="2500" dirty="0"/>
          </a:p>
        </p:txBody>
      </p:sp>
      <p:sp>
        <p:nvSpPr>
          <p:cNvPr id="8"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5</a:t>
            </a:r>
            <a:endParaRPr lang="en-US" sz="1800" dirty="0"/>
          </a:p>
        </p:txBody>
      </p:sp>
      <p:sp>
        <p:nvSpPr>
          <p:cNvPr id="9" name="Text 2"/>
          <p:cNvSpPr txBox="1"/>
          <p:nvPr/>
        </p:nvSpPr>
        <p:spPr>
          <a:xfrm>
            <a:off x="558900" y="1946400"/>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Число промежуточных произведений растёт очень быстро, поэтому при больших многочленах важно действовать по порядку.
</a:t>
            </a:r>
            <a:endParaRPr lang="en-US" sz="1500" dirty="0"/>
          </a:p>
        </p:txBody>
      </p:sp>
      <p:sp>
        <p:nvSpPr>
          <p:cNvPr id="10" name="Text 3"/>
          <p:cNvSpPr txBox="1"/>
          <p:nvPr/>
        </p:nvSpPr>
        <p:spPr>
          <a:xfrm>
            <a:off x="558900" y="3458263"/>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Чем больше членов в скобках, тем больше вычислений нужно выполнить по правилу «каждый на каждый».
</a:t>
            </a:r>
            <a:endParaRPr lang="en-US" sz="1500" dirty="0"/>
          </a:p>
        </p:txBody>
      </p:sp>
      <p:sp>
        <p:nvSpPr>
          <p:cNvPr id="11" name="Text 4"/>
          <p:cNvSpPr txBox="1"/>
          <p:nvPr/>
        </p:nvSpPr>
        <p:spPr>
          <a:xfrm>
            <a:off x="4217100" y="4813225"/>
            <a:ext cx="4566900" cy="281400"/>
          </a:xfrm>
          <a:prstGeom prst="rect">
            <a:avLst/>
          </a:prstGeom>
          <a:noFill/>
          <a:ln/>
        </p:spPr>
        <p:txBody>
          <a:bodyPr wrap="square" lIns="0" tIns="0" rIns="0" bIns="0" rtlCol="0" anchor="ctr"/>
          <a:lstStyle/>
          <a:p>
            <a:pPr algn="l" indent="0" marL="0">
              <a:lnSpc>
                <a:spcPct val="115000"/>
              </a:lnSpc>
              <a:buNone/>
            </a:pPr>
            <a:r>
              <a:rPr lang="en-US" sz="1066" b="1" dirty="0">
                <a:solidFill>
                  <a:srgbClr val="FFFFFF"/>
                </a:solidFill>
                <a:latin typeface="Arial" pitchFamily="34" charset="0"/>
                <a:ea typeface="Arial" pitchFamily="34" charset="-122"/>
                <a:cs typeface="Arial" pitchFamily="34" charset="-120"/>
              </a:rPr>
              <a:t>Анализ правила умножения многочленов в курсе алгебры 7 класса
</a:t>
            </a:r>
            <a:endParaRPr lang="en-US" sz="1066"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4093" y="1931425"/>
            <a:ext cx="8115814" cy="2702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92800" y="479928"/>
            <a:ext cx="7958400" cy="661500"/>
          </a:xfrm>
          <a:prstGeom prst="rect">
            <a:avLst/>
          </a:prstGeom>
          <a:noFill/>
          <a:ln/>
        </p:spPr>
        <p:txBody>
          <a:bodyPr wrap="square" lIns="0" tIns="0" rIns="0" bIns="0" rtlCol="0" anchor="ctr"/>
          <a:lstStyle/>
          <a:p>
            <a:pPr algn="l" indent="0" marL="0">
              <a:lnSpc>
                <a:spcPct val="115000"/>
              </a:lnSpc>
              <a:buNone/>
            </a:pPr>
            <a:r>
              <a:rPr lang="en-US" sz="2500" b="1" i="1" dirty="0">
                <a:solidFill>
                  <a:srgbClr val="FFFFFF"/>
                </a:solidFill>
                <a:latin typeface="Arial" pitchFamily="34" charset="0"/>
                <a:ea typeface="Arial" pitchFamily="34" charset="-122"/>
                <a:cs typeface="Arial" pitchFamily="34" charset="-120"/>
              </a:rPr>
              <a:t>Как умножать многочлен на многочлен
</a:t>
            </a:r>
            <a:endParaRPr lang="en-US" sz="2500" dirty="0"/>
          </a:p>
        </p:txBody>
      </p:sp>
      <p:sp>
        <p:nvSpPr>
          <p:cNvPr id="7"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6</a:t>
            </a:r>
            <a:endParaRPr lang="en-US" sz="1800" dirty="0"/>
          </a:p>
        </p:txBody>
      </p:sp>
      <p:sp>
        <p:nvSpPr>
          <p:cNvPr id="8" name="Text 2"/>
          <p:cNvSpPr txBox="1"/>
          <p:nvPr/>
        </p:nvSpPr>
        <p:spPr>
          <a:xfrm>
            <a:off x="565125" y="1321050"/>
            <a:ext cx="8123400" cy="3918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Последовательность действий при раскрытии скобок и приведении результата к стандартному виду.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400" y="2532150"/>
            <a:ext cx="4417500" cy="150065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92800" y="522450"/>
            <a:ext cx="7958400" cy="1060500"/>
          </a:xfrm>
          <a:prstGeom prst="rect">
            <a:avLst/>
          </a:prstGeom>
          <a:noFill/>
          <a:ln/>
        </p:spPr>
        <p:txBody>
          <a:bodyPr wrap="square" lIns="0" tIns="0" rIns="0" bIns="0" rtlCol="0" anchor="ctr"/>
          <a:lstStyle/>
          <a:p>
            <a:pPr algn="l" indent="0" marL="0">
              <a:lnSpc>
                <a:spcPct val="115000"/>
              </a:lnSpc>
              <a:buNone/>
            </a:pPr>
            <a:r>
              <a:rPr lang="en-US" sz="2500" b="1" i="1" dirty="0">
                <a:solidFill>
                  <a:srgbClr val="F551A6"/>
                </a:solidFill>
                <a:latin typeface="Arial" pitchFamily="34" charset="0"/>
                <a:ea typeface="Arial" pitchFamily="34" charset="-122"/>
                <a:cs typeface="Arial" pitchFamily="34" charset="-120"/>
              </a:rPr>
              <a:t>Примеры умножения двучленов
</a:t>
            </a:r>
            <a:endParaRPr lang="en-US" sz="2500" dirty="0"/>
          </a:p>
        </p:txBody>
      </p:sp>
      <p:sp>
        <p:nvSpPr>
          <p:cNvPr id="8"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7</a:t>
            </a:r>
            <a:endParaRPr lang="en-US" sz="1800" dirty="0"/>
          </a:p>
        </p:txBody>
      </p:sp>
      <p:sp>
        <p:nvSpPr>
          <p:cNvPr id="9" name="Text 2"/>
          <p:cNvSpPr txBox="1"/>
          <p:nvPr/>
        </p:nvSpPr>
        <p:spPr>
          <a:xfrm>
            <a:off x="5273852" y="1947222"/>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В примерах видно, как раскрываются скобки и как объединяются одинаковые слагаемые.
</a:t>
            </a:r>
            <a:endParaRPr lang="en-US" sz="1500" dirty="0"/>
          </a:p>
        </p:txBody>
      </p:sp>
      <p:sp>
        <p:nvSpPr>
          <p:cNvPr id="10" name="Text 3"/>
          <p:cNvSpPr txBox="1"/>
          <p:nvPr/>
        </p:nvSpPr>
        <p:spPr>
          <a:xfrm>
            <a:off x="5273852" y="3459084"/>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При умножении важно учитывать коэффициенты и знаки, а затем обязательно объединять одинаковые члены.
</a:t>
            </a:r>
            <a:endParaRPr lang="en-US" sz="1500" dirty="0"/>
          </a:p>
        </p:txBody>
      </p:sp>
      <p:sp>
        <p:nvSpPr>
          <p:cNvPr id="11" name="Text 4"/>
          <p:cNvSpPr txBox="1"/>
          <p:nvPr/>
        </p:nvSpPr>
        <p:spPr>
          <a:xfrm>
            <a:off x="509400" y="4813225"/>
            <a:ext cx="4487700" cy="281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Правило раскрытия скобок в курсе алгебры 7 класса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633450" y="522450"/>
            <a:ext cx="5795400" cy="1892100"/>
          </a:xfrm>
          <a:prstGeom prst="rect">
            <a:avLst/>
          </a:prstGeom>
          <a:noFill/>
          <a:ln/>
        </p:spPr>
        <p:txBody>
          <a:bodyPr wrap="square" lIns="0" tIns="0" rIns="0" bIns="0" rtlCol="0" anchor="ctr"/>
          <a:lstStyle/>
          <a:p>
            <a:pPr algn="l" indent="0" marL="0">
              <a:lnSpc>
                <a:spcPct val="115000"/>
              </a:lnSpc>
              <a:buNone/>
            </a:pPr>
            <a:r>
              <a:rPr lang="en-US" sz="2500" b="1" i="1" dirty="0">
                <a:solidFill>
                  <a:srgbClr val="F551A6"/>
                </a:solidFill>
                <a:latin typeface="Arial" pitchFamily="34" charset="0"/>
                <a:ea typeface="Arial" pitchFamily="34" charset="-122"/>
                <a:cs typeface="Arial" pitchFamily="34" charset="-120"/>
              </a:rPr>
              <a:t>Пошаговый пример раскрытия скобок
</a:t>
            </a:r>
            <a:endParaRPr lang="en-US" sz="2500" dirty="0"/>
          </a:p>
        </p:txBody>
      </p:sp>
      <p:sp>
        <p:nvSpPr>
          <p:cNvPr id="10"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8</a:t>
            </a:r>
            <a:endParaRPr lang="en-US" sz="1800" dirty="0"/>
          </a:p>
        </p:txBody>
      </p:sp>
      <p:sp>
        <p:nvSpPr>
          <p:cNvPr id="11" name="Text 2"/>
          <p:cNvSpPr txBox="1"/>
          <p:nvPr/>
        </p:nvSpPr>
        <p:spPr>
          <a:xfrm>
            <a:off x="476250" y="2709458"/>
            <a:ext cx="1870500" cy="549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1. Запись произведения
</a:t>
            </a:r>
            <a:endParaRPr lang="en-US" sz="1100" dirty="0"/>
          </a:p>
        </p:txBody>
      </p:sp>
      <p:sp>
        <p:nvSpPr>
          <p:cNvPr id="12" name="Text 3"/>
          <p:cNvSpPr txBox="1"/>
          <p:nvPr/>
        </p:nvSpPr>
        <p:spPr>
          <a:xfrm>
            <a:off x="476300" y="3404220"/>
            <a:ext cx="1870500" cy="10290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Берём выражение (x+2) (x+5) и рассматриваем его как произведение двух двучленов. Сначала важно сохранить обе скобки без изменений.
</a:t>
            </a:r>
            <a:endParaRPr lang="en-US" sz="900" dirty="0"/>
          </a:p>
        </p:txBody>
      </p:sp>
      <p:sp>
        <p:nvSpPr>
          <p:cNvPr id="13" name="Text 4"/>
          <p:cNvSpPr txBox="1"/>
          <p:nvPr/>
        </p:nvSpPr>
        <p:spPr>
          <a:xfrm>
            <a:off x="2583613" y="2709458"/>
            <a:ext cx="1870500" cy="549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2. Все промежуточные произведения
</a:t>
            </a:r>
            <a:endParaRPr lang="en-US" sz="1100" dirty="0"/>
          </a:p>
        </p:txBody>
      </p:sp>
      <p:sp>
        <p:nvSpPr>
          <p:cNvPr id="14" name="Text 5"/>
          <p:cNvSpPr txBox="1"/>
          <p:nvPr/>
        </p:nvSpPr>
        <p:spPr>
          <a:xfrm>
            <a:off x="2583675" y="3360444"/>
            <a:ext cx="1870500" cy="10728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Умножаем каждый член первой скобки на каждый член второй: x·x, x·5, 2·x, 2·5. Так ничего не пропускается.
</a:t>
            </a:r>
            <a:endParaRPr lang="en-US" sz="900" dirty="0"/>
          </a:p>
        </p:txBody>
      </p:sp>
      <p:sp>
        <p:nvSpPr>
          <p:cNvPr id="15" name="Text 6"/>
          <p:cNvSpPr txBox="1"/>
          <p:nvPr/>
        </p:nvSpPr>
        <p:spPr>
          <a:xfrm>
            <a:off x="4689600" y="2709458"/>
            <a:ext cx="1870500" cy="549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3. Получение суммы
</a:t>
            </a:r>
            <a:endParaRPr lang="en-US" sz="1100" dirty="0"/>
          </a:p>
        </p:txBody>
      </p:sp>
      <p:sp>
        <p:nvSpPr>
          <p:cNvPr id="16" name="Text 7"/>
          <p:cNvSpPr txBox="1"/>
          <p:nvPr/>
        </p:nvSpPr>
        <p:spPr>
          <a:xfrm>
            <a:off x="4689650" y="3360419"/>
            <a:ext cx="1870500" cy="10728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После умножения записываем результат: x2+5x+2x+10. В этой записи уже видны одинаковые слагаемые, которые можно объединить.
</a:t>
            </a:r>
            <a:endParaRPr lang="en-US" sz="900" dirty="0"/>
          </a:p>
        </p:txBody>
      </p:sp>
      <p:sp>
        <p:nvSpPr>
          <p:cNvPr id="17" name="Text 8"/>
          <p:cNvSpPr txBox="1"/>
          <p:nvPr/>
        </p:nvSpPr>
        <p:spPr>
          <a:xfrm>
            <a:off x="6795375" y="2709458"/>
            <a:ext cx="1870500" cy="549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4. Приведение к ответу
</a:t>
            </a:r>
            <a:endParaRPr lang="en-US" sz="1100" dirty="0"/>
          </a:p>
        </p:txBody>
      </p:sp>
      <p:sp>
        <p:nvSpPr>
          <p:cNvPr id="18" name="Text 9"/>
          <p:cNvSpPr txBox="1"/>
          <p:nvPr/>
        </p:nvSpPr>
        <p:spPr>
          <a:xfrm>
            <a:off x="6795425" y="3360419"/>
            <a:ext cx="1870500" cy="10728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Складываем 5x и 2x и получаем x2+7x+10. Это стандартный вид ответа, удобный для дальнейшей работы.
</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1250142"/>
            <a:ext cx="4212000" cy="1661766"/>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575779" y="1250142"/>
            <a:ext cx="4212000" cy="166176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69025" y="522450"/>
            <a:ext cx="8058000" cy="587400"/>
          </a:xfrm>
          <a:prstGeom prst="rect">
            <a:avLst/>
          </a:prstGeom>
          <a:noFill/>
          <a:ln/>
        </p:spPr>
        <p:txBody>
          <a:bodyPr wrap="square" lIns="0" tIns="0" rIns="0" bIns="0" rtlCol="0" anchor="ctr"/>
          <a:lstStyle/>
          <a:p>
            <a:pPr algn="l" indent="0" marL="0">
              <a:lnSpc>
                <a:spcPct val="115000"/>
              </a:lnSpc>
              <a:buNone/>
            </a:pPr>
            <a:r>
              <a:rPr lang="en-US" sz="2700" i="1" dirty="0">
                <a:solidFill>
                  <a:srgbClr val="FFFFFF"/>
                </a:solidFill>
                <a:latin typeface="Arial" pitchFamily="34" charset="0"/>
                <a:ea typeface="Arial" pitchFamily="34" charset="-122"/>
                <a:cs typeface="Arial" pitchFamily="34" charset="-120"/>
              </a:rPr>
              <a:t>Почему произведение удобно видеть на рисунке
</a:t>
            </a:r>
            <a:endParaRPr lang="en-US" sz="2700" dirty="0"/>
          </a:p>
        </p:txBody>
      </p:sp>
      <p:sp>
        <p:nvSpPr>
          <p:cNvPr id="11"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9</a:t>
            </a:r>
            <a:endParaRPr lang="en-US" sz="1800" dirty="0"/>
          </a:p>
        </p:txBody>
      </p:sp>
      <p:sp>
        <p:nvSpPr>
          <p:cNvPr id="12" name="Text 2"/>
          <p:cNvSpPr txBox="1"/>
          <p:nvPr/>
        </p:nvSpPr>
        <p:spPr>
          <a:xfrm>
            <a:off x="511512" y="3005575"/>
            <a:ext cx="3909000" cy="5496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Прямоугольник из двух сторон
</a:t>
            </a:r>
            <a:endParaRPr lang="en-US" sz="1300" dirty="0"/>
          </a:p>
        </p:txBody>
      </p:sp>
      <p:sp>
        <p:nvSpPr>
          <p:cNvPr id="13" name="Text 3"/>
          <p:cNvSpPr txBox="1"/>
          <p:nvPr/>
        </p:nvSpPr>
        <p:spPr>
          <a:xfrm>
            <a:off x="511512" y="3766825"/>
            <a:ext cx="3909000" cy="8979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Если стороны прямоугольника равны x+2 и x+5, его площадь можно представить как произведение этих выражений. Такой рисунок помогает понять, что умножение многочленов связано не только с формулами, но и с геометрией. Каждая часть прямоугольника даёт своё слагаемое.
</a:t>
            </a:r>
            <a:endParaRPr lang="en-US" sz="1000" dirty="0"/>
          </a:p>
        </p:txBody>
      </p:sp>
      <p:sp>
        <p:nvSpPr>
          <p:cNvPr id="14" name="Text 4"/>
          <p:cNvSpPr txBox="1"/>
          <p:nvPr/>
        </p:nvSpPr>
        <p:spPr>
          <a:xfrm>
            <a:off x="4741412" y="3005575"/>
            <a:ext cx="3909000" cy="5496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Четыре части одной площади
</a:t>
            </a:r>
            <a:endParaRPr lang="en-US" sz="1300" dirty="0"/>
          </a:p>
        </p:txBody>
      </p:sp>
      <p:sp>
        <p:nvSpPr>
          <p:cNvPr id="15" name="Text 5"/>
          <p:cNvSpPr txBox="1"/>
          <p:nvPr/>
        </p:nvSpPr>
        <p:spPr>
          <a:xfrm>
            <a:off x="4741412" y="3766825"/>
            <a:ext cx="3909000" cy="8979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Разбив прямоугольник на меньшие части, мы получаем четыре прямоугольника с площадями x·x, x·5, 2·x и 2·5. Их суммы и образуют итоговую площадь. Поэтому в ответе появляется несколько слагаемых, а не одно число.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100" y="1931492"/>
            <a:ext cx="4417500" cy="27019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92800" y="522450"/>
            <a:ext cx="7958400" cy="1060500"/>
          </a:xfrm>
          <a:prstGeom prst="rect">
            <a:avLst/>
          </a:prstGeom>
          <a:noFill/>
          <a:ln/>
        </p:spPr>
        <p:txBody>
          <a:bodyPr wrap="square" lIns="0" tIns="0" rIns="0" bIns="0" rtlCol="0" anchor="ctr"/>
          <a:lstStyle/>
          <a:p>
            <a:pPr algn="l" indent="0" marL="0">
              <a:lnSpc>
                <a:spcPct val="115000"/>
              </a:lnSpc>
              <a:buNone/>
            </a:pPr>
            <a:r>
              <a:rPr lang="en-US" sz="2500" b="1" i="1" dirty="0">
                <a:solidFill>
                  <a:srgbClr val="FFFFFF"/>
                </a:solidFill>
                <a:latin typeface="Arial" pitchFamily="34" charset="0"/>
                <a:ea typeface="Arial" pitchFamily="34" charset="-122"/>
                <a:cs typeface="Arial" pitchFamily="34" charset="-120"/>
              </a:rPr>
              <a:t>Как меняется вид ответа после умножения
</a:t>
            </a:r>
            <a:endParaRPr lang="en-US" sz="2500" dirty="0"/>
          </a:p>
        </p:txBody>
      </p:sp>
      <p:sp>
        <p:nvSpPr>
          <p:cNvPr id="8"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10</a:t>
            </a:r>
            <a:endParaRPr lang="en-US" sz="1800" dirty="0"/>
          </a:p>
        </p:txBody>
      </p:sp>
      <p:sp>
        <p:nvSpPr>
          <p:cNvPr id="9" name="Text 2"/>
          <p:cNvSpPr txBox="1"/>
          <p:nvPr/>
        </p:nvSpPr>
        <p:spPr>
          <a:xfrm>
            <a:off x="558900" y="1946400"/>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Сначала запись становится длиннее, а затем сокращается благодаря объединению одинаковых членов.
</a:t>
            </a:r>
            <a:endParaRPr lang="en-US" sz="1500" dirty="0"/>
          </a:p>
        </p:txBody>
      </p:sp>
      <p:sp>
        <p:nvSpPr>
          <p:cNvPr id="10" name="Text 3"/>
          <p:cNvSpPr txBox="1"/>
          <p:nvPr/>
        </p:nvSpPr>
        <p:spPr>
          <a:xfrm>
            <a:off x="558900" y="3458263"/>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После раскрытия скобок число слагаемых временно растёт, но приведение подобных делает ответ короче и аккуратнее.
</a:t>
            </a:r>
            <a:endParaRPr lang="en-US" sz="1500" dirty="0"/>
          </a:p>
        </p:txBody>
      </p:sp>
      <p:sp>
        <p:nvSpPr>
          <p:cNvPr id="11" name="Text 4"/>
          <p:cNvSpPr txBox="1"/>
          <p:nvPr/>
        </p:nvSpPr>
        <p:spPr>
          <a:xfrm>
            <a:off x="4217100" y="4813225"/>
            <a:ext cx="4566900" cy="281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Анализ типового примера умножения двучленов в 7 классе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69025" y="507900"/>
            <a:ext cx="8058000" cy="587400"/>
          </a:xfrm>
          <a:prstGeom prst="rect">
            <a:avLst/>
          </a:prstGeom>
          <a:noFill/>
          <a:ln/>
        </p:spPr>
        <p:txBody>
          <a:bodyPr wrap="square" lIns="0" tIns="0" rIns="0" bIns="0" rtlCol="0" anchor="ctr"/>
          <a:lstStyle/>
          <a:p>
            <a:pPr algn="l" indent="0" marL="0">
              <a:lnSpc>
                <a:spcPct val="115000"/>
              </a:lnSpc>
              <a:buNone/>
            </a:pPr>
            <a:r>
              <a:rPr lang="en-US" sz="2700" i="1" dirty="0">
                <a:solidFill>
                  <a:srgbClr val="FFFFFF"/>
                </a:solidFill>
                <a:latin typeface="Arial" pitchFamily="34" charset="0"/>
                <a:ea typeface="Arial" pitchFamily="34" charset="-122"/>
                <a:cs typeface="Arial" pitchFamily="34" charset="-120"/>
              </a:rPr>
              <a:t>Умножение двучлена на трёхчлен
</a:t>
            </a:r>
            <a:endParaRPr lang="en-US" sz="2700" dirty="0"/>
          </a:p>
        </p:txBody>
      </p:sp>
      <p:sp>
        <p:nvSpPr>
          <p:cNvPr id="10"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11</a:t>
            </a:r>
            <a:endParaRPr lang="en-US" sz="1800" dirty="0"/>
          </a:p>
        </p:txBody>
      </p:sp>
      <p:sp>
        <p:nvSpPr>
          <p:cNvPr id="11" name="Text 2"/>
          <p:cNvSpPr txBox="1"/>
          <p:nvPr/>
        </p:nvSpPr>
        <p:spPr>
          <a:xfrm>
            <a:off x="581950" y="1800849"/>
            <a:ext cx="3735300" cy="925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Если умножать двучлен на трёхчлен, получается шесть промежуточных произведений. Это удобно заранее помнить, чтобы не пропустить ни одного члена и сразу оценить объём вычислений.
</a:t>
            </a:r>
            <a:endParaRPr lang="en-US" sz="1100" dirty="0"/>
          </a:p>
        </p:txBody>
      </p:sp>
      <p:sp>
        <p:nvSpPr>
          <p:cNvPr id="12" name="Text 3"/>
          <p:cNvSpPr txBox="1"/>
          <p:nvPr/>
        </p:nvSpPr>
        <p:spPr>
          <a:xfrm>
            <a:off x="582225" y="1424924"/>
            <a:ext cx="3735300" cy="339900"/>
          </a:xfrm>
          <a:prstGeom prst="rect">
            <a:avLst/>
          </a:prstGeom>
          <a:noFill/>
          <a:ln/>
        </p:spPr>
        <p:txBody>
          <a:bodyPr wrap="square" lIns="0" tIns="0" rIns="0" bIns="0" rtlCol="0" anchor="ctr"/>
          <a:lstStyle/>
          <a:p>
            <a:pPr algn="l" indent="0" marL="0">
              <a:lnSpc>
                <a:spcPct val="100000"/>
              </a:lnSpc>
              <a:buNone/>
            </a:pPr>
            <a:r>
              <a:rPr lang="en-US" sz="1400" dirty="0">
                <a:solidFill>
                  <a:srgbClr val="F551A6"/>
                </a:solidFill>
                <a:latin typeface="Arial" pitchFamily="34" charset="0"/>
                <a:ea typeface="Arial" pitchFamily="34" charset="-122"/>
                <a:cs typeface="Arial" pitchFamily="34" charset="-120"/>
              </a:rPr>
              <a:t>Сколько действий
</a:t>
            </a:r>
            <a:endParaRPr lang="en-US" sz="1400" dirty="0"/>
          </a:p>
        </p:txBody>
      </p:sp>
      <p:sp>
        <p:nvSpPr>
          <p:cNvPr id="13" name="Text 4"/>
          <p:cNvSpPr txBox="1"/>
          <p:nvPr/>
        </p:nvSpPr>
        <p:spPr>
          <a:xfrm>
            <a:off x="581950" y="3573632"/>
            <a:ext cx="3735300" cy="925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 выражении (x+1) (x²+x+2) появляются произведения x·x², x·x, x·2, 1·x², 1·x и 1·2. После сложения одинаковых слагаемых получается x³+2x²+3x+2.
</a:t>
            </a:r>
            <a:endParaRPr lang="en-US" sz="1100" dirty="0"/>
          </a:p>
        </p:txBody>
      </p:sp>
      <p:sp>
        <p:nvSpPr>
          <p:cNvPr id="14" name="Text 5"/>
          <p:cNvSpPr txBox="1"/>
          <p:nvPr/>
        </p:nvSpPr>
        <p:spPr>
          <a:xfrm>
            <a:off x="582225" y="3197707"/>
            <a:ext cx="3735300" cy="339900"/>
          </a:xfrm>
          <a:prstGeom prst="rect">
            <a:avLst/>
          </a:prstGeom>
          <a:noFill/>
          <a:ln/>
        </p:spPr>
        <p:txBody>
          <a:bodyPr wrap="square" lIns="0" tIns="0" rIns="0" bIns="0" rtlCol="0" anchor="ctr"/>
          <a:lstStyle/>
          <a:p>
            <a:pPr algn="l" indent="0" marL="0">
              <a:lnSpc>
                <a:spcPct val="100000"/>
              </a:lnSpc>
              <a:buNone/>
            </a:pPr>
            <a:r>
              <a:rPr lang="en-US" sz="1400" dirty="0">
                <a:solidFill>
                  <a:srgbClr val="F551A6"/>
                </a:solidFill>
                <a:latin typeface="Arial" pitchFamily="34" charset="0"/>
                <a:ea typeface="Arial" pitchFamily="34" charset="-122"/>
                <a:cs typeface="Arial" pitchFamily="34" charset="-120"/>
              </a:rPr>
              <a:t>Пример раскрытия
</a:t>
            </a:r>
            <a:endParaRPr lang="en-US" sz="1400" dirty="0"/>
          </a:p>
        </p:txBody>
      </p:sp>
      <p:sp>
        <p:nvSpPr>
          <p:cNvPr id="15" name="Text 6"/>
          <p:cNvSpPr txBox="1"/>
          <p:nvPr/>
        </p:nvSpPr>
        <p:spPr>
          <a:xfrm>
            <a:off x="4793659" y="1800849"/>
            <a:ext cx="3735300" cy="925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Сначала первый член двучлена умножают на все члены трёхчлена, затем то же делают со вторым членом. После этого все полученные выражения записывают вместе.
</a:t>
            </a:r>
            <a:endParaRPr lang="en-US" sz="1100" dirty="0"/>
          </a:p>
        </p:txBody>
      </p:sp>
      <p:sp>
        <p:nvSpPr>
          <p:cNvPr id="16" name="Text 7"/>
          <p:cNvSpPr txBox="1"/>
          <p:nvPr/>
        </p:nvSpPr>
        <p:spPr>
          <a:xfrm>
            <a:off x="4793934" y="1424924"/>
            <a:ext cx="3735300" cy="339900"/>
          </a:xfrm>
          <a:prstGeom prst="rect">
            <a:avLst/>
          </a:prstGeom>
          <a:noFill/>
          <a:ln/>
        </p:spPr>
        <p:txBody>
          <a:bodyPr wrap="square" lIns="0" tIns="0" rIns="0" bIns="0" rtlCol="0" anchor="ctr"/>
          <a:lstStyle/>
          <a:p>
            <a:pPr algn="l" indent="0" marL="0">
              <a:lnSpc>
                <a:spcPct val="100000"/>
              </a:lnSpc>
              <a:buNone/>
            </a:pPr>
            <a:r>
              <a:rPr lang="en-US" sz="1400" dirty="0">
                <a:solidFill>
                  <a:srgbClr val="F551A6"/>
                </a:solidFill>
                <a:latin typeface="Arial" pitchFamily="34" charset="0"/>
                <a:ea typeface="Arial" pitchFamily="34" charset="-122"/>
                <a:cs typeface="Arial" pitchFamily="34" charset="-120"/>
              </a:rPr>
              <a:t>Правило «каждый на каждый»
</a:t>
            </a:r>
            <a:endParaRPr lang="en-US" sz="1400" dirty="0"/>
          </a:p>
        </p:txBody>
      </p:sp>
      <p:sp>
        <p:nvSpPr>
          <p:cNvPr id="17" name="Text 8"/>
          <p:cNvSpPr txBox="1"/>
          <p:nvPr/>
        </p:nvSpPr>
        <p:spPr>
          <a:xfrm>
            <a:off x="4793659" y="3573632"/>
            <a:ext cx="3735300" cy="925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Важно не останавливаться после раскрытия скобок. Только после приведения подобных слагаемых ответ становится коротким, удобным и записанным в стандартном виде.
</a:t>
            </a:r>
            <a:endParaRPr lang="en-US" sz="1100" dirty="0"/>
          </a:p>
        </p:txBody>
      </p:sp>
      <p:sp>
        <p:nvSpPr>
          <p:cNvPr id="18" name="Text 9"/>
          <p:cNvSpPr txBox="1"/>
          <p:nvPr/>
        </p:nvSpPr>
        <p:spPr>
          <a:xfrm>
            <a:off x="4793934" y="3197707"/>
            <a:ext cx="3735300" cy="339900"/>
          </a:xfrm>
          <a:prstGeom prst="rect">
            <a:avLst/>
          </a:prstGeom>
          <a:noFill/>
          <a:ln/>
        </p:spPr>
        <p:txBody>
          <a:bodyPr wrap="square" lIns="0" tIns="0" rIns="0" bIns="0" rtlCol="0" anchor="ctr"/>
          <a:lstStyle/>
          <a:p>
            <a:pPr algn="l" indent="0" marL="0">
              <a:lnSpc>
                <a:spcPct val="100000"/>
              </a:lnSpc>
              <a:buNone/>
            </a:pPr>
            <a:r>
              <a:rPr lang="en-US" sz="1400" dirty="0">
                <a:solidFill>
                  <a:srgbClr val="F551A6"/>
                </a:solidFill>
                <a:latin typeface="Arial" pitchFamily="34" charset="0"/>
                <a:ea typeface="Arial" pitchFamily="34" charset="-122"/>
                <a:cs typeface="Arial" pitchFamily="34" charset="-120"/>
              </a:rPr>
              <a:t>Итоговая запись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4093" y="1931425"/>
            <a:ext cx="8115814" cy="2702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92800" y="479928"/>
            <a:ext cx="7958400" cy="661500"/>
          </a:xfrm>
          <a:prstGeom prst="rect">
            <a:avLst/>
          </a:prstGeom>
          <a:noFill/>
          <a:ln/>
        </p:spPr>
        <p:txBody>
          <a:bodyPr wrap="square" lIns="0" tIns="0" rIns="0" bIns="0" rtlCol="0" anchor="ctr"/>
          <a:lstStyle/>
          <a:p>
            <a:pPr algn="l" indent="0" marL="0">
              <a:lnSpc>
                <a:spcPct val="115000"/>
              </a:lnSpc>
              <a:buNone/>
            </a:pPr>
            <a:r>
              <a:rPr lang="en-US" sz="2500" b="1" i="1" dirty="0">
                <a:solidFill>
                  <a:srgbClr val="FFFFFF"/>
                </a:solidFill>
                <a:latin typeface="Arial" pitchFamily="34" charset="0"/>
                <a:ea typeface="Arial" pitchFamily="34" charset="-122"/>
                <a:cs typeface="Arial" pitchFamily="34" charset="-120"/>
              </a:rPr>
              <a:t>Проверка правильности ответа
</a:t>
            </a:r>
            <a:endParaRPr lang="en-US" sz="2500" dirty="0"/>
          </a:p>
        </p:txBody>
      </p:sp>
      <p:sp>
        <p:nvSpPr>
          <p:cNvPr id="7"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12</a:t>
            </a:r>
            <a:endParaRPr lang="en-US" sz="1800" dirty="0"/>
          </a:p>
        </p:txBody>
      </p:sp>
      <p:sp>
        <p:nvSpPr>
          <p:cNvPr id="8" name="Text 2"/>
          <p:cNvSpPr txBox="1"/>
          <p:nvPr/>
        </p:nvSpPr>
        <p:spPr>
          <a:xfrm>
            <a:off x="565125" y="1321050"/>
            <a:ext cx="8123400" cy="3918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Последовательность проверки результата при умножении многочленов и подстановке простого значения переменной.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100" y="2532150"/>
            <a:ext cx="4417500" cy="150065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92800" y="522450"/>
            <a:ext cx="7958400" cy="1060500"/>
          </a:xfrm>
          <a:prstGeom prst="rect">
            <a:avLst/>
          </a:prstGeom>
          <a:noFill/>
          <a:ln/>
        </p:spPr>
        <p:txBody>
          <a:bodyPr wrap="square" lIns="0" tIns="0" rIns="0" bIns="0" rtlCol="0" anchor="ctr"/>
          <a:lstStyle/>
          <a:p>
            <a:pPr algn="l" indent="0" marL="0">
              <a:lnSpc>
                <a:spcPct val="115000"/>
              </a:lnSpc>
              <a:buNone/>
            </a:pPr>
            <a:r>
              <a:rPr lang="en-US" sz="2500" b="1" i="1" dirty="0">
                <a:solidFill>
                  <a:srgbClr val="FFFFFF"/>
                </a:solidFill>
                <a:latin typeface="Arial" pitchFamily="34" charset="0"/>
                <a:ea typeface="Arial" pitchFamily="34" charset="-122"/>
                <a:cs typeface="Arial" pitchFamily="34" charset="-120"/>
              </a:rPr>
              <a:t>Типичные ошибки при умножении многочленов
</a:t>
            </a:r>
            <a:endParaRPr lang="en-US" sz="2500" dirty="0"/>
          </a:p>
        </p:txBody>
      </p:sp>
      <p:sp>
        <p:nvSpPr>
          <p:cNvPr id="8"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13</a:t>
            </a:r>
            <a:endParaRPr lang="en-US" sz="1800" dirty="0"/>
          </a:p>
        </p:txBody>
      </p:sp>
      <p:sp>
        <p:nvSpPr>
          <p:cNvPr id="9" name="Text 2"/>
          <p:cNvSpPr txBox="1"/>
          <p:nvPr/>
        </p:nvSpPr>
        <p:spPr>
          <a:xfrm>
            <a:off x="558900" y="1946400"/>
            <a:ext cx="3309900" cy="1151400"/>
          </a:xfrm>
          <a:prstGeom prst="rect">
            <a:avLst/>
          </a:prstGeom>
          <a:noFill/>
          <a:ln/>
        </p:spPr>
        <p:txBody>
          <a:bodyPr wrap="square" lIns="0" tIns="0" rIns="0" bIns="0" rtlCol="0" anchor="ctr"/>
          <a:lstStyle/>
          <a:p>
            <a:pPr algn="l" indent="0" marL="0">
              <a:lnSpc>
                <a:spcPct val="115000"/>
              </a:lnSpc>
              <a:buNone/>
            </a:pPr>
            <a:r>
              <a:rPr lang="en-US" sz="1488" b="1" dirty="0">
                <a:solidFill>
                  <a:srgbClr val="FFFFFF"/>
                </a:solidFill>
                <a:latin typeface="Arial" pitchFamily="34" charset="0"/>
                <a:ea typeface="Arial" pitchFamily="34" charset="-122"/>
                <a:cs typeface="Arial" pitchFamily="34" charset="-120"/>
              </a:rPr>
              <a:t>Сопоставление распространённых ошибок с правильными действиями помогает быстрее находить неточности и проверять раскрытие скобок.
</a:t>
            </a:r>
            <a:endParaRPr lang="en-US" sz="1488" dirty="0"/>
          </a:p>
        </p:txBody>
      </p:sp>
      <p:sp>
        <p:nvSpPr>
          <p:cNvPr id="10" name="Text 3"/>
          <p:cNvSpPr txBox="1"/>
          <p:nvPr/>
        </p:nvSpPr>
        <p:spPr>
          <a:xfrm>
            <a:off x="558900" y="3458263"/>
            <a:ext cx="3309900" cy="1151400"/>
          </a:xfrm>
          <a:prstGeom prst="rect">
            <a:avLst/>
          </a:prstGeom>
          <a:noFill/>
          <a:ln/>
        </p:spPr>
        <p:txBody>
          <a:bodyPr wrap="square" lIns="0" tIns="0" rIns="0" bIns="0" rtlCol="0" anchor="ctr"/>
          <a:lstStyle/>
          <a:p>
            <a:pPr algn="l" indent="0" marL="0">
              <a:lnSpc>
                <a:spcPct val="115000"/>
              </a:lnSpc>
              <a:buNone/>
            </a:pPr>
            <a:r>
              <a:rPr lang="en-US" sz="1313" b="1" dirty="0">
                <a:solidFill>
                  <a:srgbClr val="FFFFFF"/>
                </a:solidFill>
                <a:latin typeface="Arial" pitchFamily="34" charset="0"/>
                <a:ea typeface="Arial" pitchFamily="34" charset="-122"/>
                <a:cs typeface="Arial" pitchFamily="34" charset="-120"/>
              </a:rPr>
              <a:t>Большинство ошибок связано не со сложностью вычислений, а с невнимательностью: пропуском произведений, знаков или последнего шага — приведения подобных слагаемых.
</a:t>
            </a:r>
            <a:endParaRPr lang="en-US" sz="1313" dirty="0"/>
          </a:p>
        </p:txBody>
      </p:sp>
      <p:sp>
        <p:nvSpPr>
          <p:cNvPr id="11" name="Text 4"/>
          <p:cNvSpPr txBox="1"/>
          <p:nvPr/>
        </p:nvSpPr>
        <p:spPr>
          <a:xfrm>
            <a:off x="4217100" y="4813225"/>
            <a:ext cx="4566900" cy="281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Правило умножения многочленов в курсе алгебры 7 класса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92800" y="856038"/>
            <a:ext cx="7958400" cy="1687500"/>
          </a:xfrm>
          <a:prstGeom prst="rect">
            <a:avLst/>
          </a:prstGeom>
          <a:noFill/>
          <a:ln/>
        </p:spPr>
        <p:txBody>
          <a:bodyPr wrap="square" lIns="0" tIns="0" rIns="0" bIns="0" rtlCol="0" anchor="ctr"/>
          <a:lstStyle/>
          <a:p>
            <a:pPr algn="l" indent="0" marL="0">
              <a:lnSpc>
                <a:spcPct val="115000"/>
              </a:lnSpc>
              <a:buNone/>
            </a:pPr>
            <a:r>
              <a:rPr lang="en-US" sz="2100" b="1" i="1" dirty="0">
                <a:solidFill>
                  <a:srgbClr val="F551A6"/>
                </a:solidFill>
                <a:latin typeface="Arial" pitchFamily="34" charset="0"/>
                <a:ea typeface="Arial" pitchFamily="34" charset="-122"/>
                <a:cs typeface="Arial" pitchFamily="34" charset="-120"/>
              </a:rPr>
              <a:t>При умножении двух отрицательных чисел знак результата становится положительным. Это особенно важно в последних членах произведения, где легко допустить ошибку.
</a:t>
            </a:r>
            <a:endParaRPr lang="en-US" sz="2100" dirty="0"/>
          </a:p>
        </p:txBody>
      </p:sp>
      <p:sp>
        <p:nvSpPr>
          <p:cNvPr id="5" name="Text 1"/>
          <p:cNvSpPr txBox="1"/>
          <p:nvPr/>
        </p:nvSpPr>
        <p:spPr>
          <a:xfrm>
            <a:off x="4875325" y="2816412"/>
            <a:ext cx="3665100" cy="985800"/>
          </a:xfrm>
          <a:prstGeom prst="rect">
            <a:avLst/>
          </a:prstGeom>
          <a:noFill/>
          <a:ln/>
        </p:spPr>
        <p:txBody>
          <a:bodyPr wrap="square" lIns="0" tIns="0" rIns="0" bIns="0" rtlCol="0" anchor="ctr"/>
          <a:lstStyle/>
          <a:p>
            <a:pPr algn="l" indent="0" marL="0">
              <a:lnSpc>
                <a:spcPct val="115000"/>
              </a:lnSpc>
              <a:buNone/>
            </a:pPr>
            <a:r>
              <a:rPr lang="en-US" sz="1300" dirty="0">
                <a:solidFill>
                  <a:srgbClr val="FFFFFF"/>
                </a:solidFill>
                <a:latin typeface="Arial" pitchFamily="34" charset="0"/>
                <a:ea typeface="Arial" pitchFamily="34" charset="-122"/>
                <a:cs typeface="Arial" pitchFamily="34" charset="-120"/>
              </a:rPr>
              <a:t>в выражении (x−3) (x−4) получается положительным, потому что минус на минус даёт плюс
</a:t>
            </a:r>
            <a:endParaRPr lang="en-US" sz="1300" dirty="0"/>
          </a:p>
        </p:txBody>
      </p:sp>
      <p:sp>
        <p:nvSpPr>
          <p:cNvPr id="6" name="Text 2"/>
          <p:cNvSpPr txBox="1"/>
          <p:nvPr/>
        </p:nvSpPr>
        <p:spPr>
          <a:xfrm>
            <a:off x="592800" y="2833425"/>
            <a:ext cx="3840000" cy="1436100"/>
          </a:xfrm>
          <a:prstGeom prst="rect">
            <a:avLst/>
          </a:prstGeom>
          <a:noFill/>
          <a:ln/>
        </p:spPr>
        <p:txBody>
          <a:bodyPr wrap="square" lIns="0" tIns="0" rIns="0" bIns="0" rtlCol="0" anchor="ctr"/>
          <a:lstStyle/>
          <a:p>
            <a:pPr algn="ctr" indent="0" marL="0">
              <a:lnSpc>
                <a:spcPct val="115000"/>
              </a:lnSpc>
              <a:buNone/>
            </a:pPr>
            <a:r>
              <a:rPr lang="en-US" sz="4300" b="1" i="1" dirty="0">
                <a:solidFill>
                  <a:srgbClr val="FFFFFF"/>
                </a:solidFill>
                <a:latin typeface="Arial" pitchFamily="34" charset="0"/>
                <a:ea typeface="Arial" pitchFamily="34" charset="-122"/>
                <a:cs typeface="Arial" pitchFamily="34" charset="-120"/>
              </a:rPr>
              <a:t>12
</a:t>
            </a:r>
            <a:endParaRPr lang="en-US" sz="4300" dirty="0"/>
          </a:p>
        </p:txBody>
      </p:sp>
      <p:sp>
        <p:nvSpPr>
          <p:cNvPr id="7" name="Text 3"/>
          <p:cNvSpPr txBox="1"/>
          <p:nvPr/>
        </p:nvSpPr>
        <p:spPr>
          <a:xfrm>
            <a:off x="4875325" y="3889864"/>
            <a:ext cx="3665100" cy="362700"/>
          </a:xfrm>
          <a:prstGeom prst="rect">
            <a:avLst/>
          </a:prstGeom>
          <a:noFill/>
          <a:ln/>
        </p:spPr>
        <p:txBody>
          <a:bodyPr wrap="square" lIns="0" tIns="0" rIns="0" bIns="0" rtlCol="0" anchor="ctr"/>
          <a:lstStyle/>
          <a:p>
            <a:pPr algn="l" indent="0" marL="0">
              <a:lnSpc>
                <a:spcPct val="115000"/>
              </a:lnSpc>
              <a:buNone/>
            </a:pPr>
            <a:r>
              <a:rPr lang="en-US" sz="1242" dirty="0">
                <a:solidFill>
                  <a:srgbClr val="FFFFFF"/>
                </a:solidFill>
                <a:latin typeface="Arial" pitchFamily="34" charset="0"/>
                <a:ea typeface="Arial" pitchFamily="34" charset="-122"/>
                <a:cs typeface="Arial" pitchFamily="34" charset="-120"/>
              </a:rPr>
              <a:t>Правила умножения целых чисел и раскрытия скобок
</a:t>
            </a:r>
            <a:endParaRPr lang="en-US" sz="1242" dirty="0"/>
          </a:p>
        </p:txBody>
      </p:sp>
      <p:sp>
        <p:nvSpPr>
          <p:cNvPr id="8" name="Text 4"/>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17100" y="1931492"/>
            <a:ext cx="4417500" cy="27019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92800" y="522450"/>
            <a:ext cx="7958400" cy="1060500"/>
          </a:xfrm>
          <a:prstGeom prst="rect">
            <a:avLst/>
          </a:prstGeom>
          <a:noFill/>
          <a:ln/>
        </p:spPr>
        <p:txBody>
          <a:bodyPr wrap="square" lIns="0" tIns="0" rIns="0" bIns="0" rtlCol="0" anchor="ctr"/>
          <a:lstStyle/>
          <a:p>
            <a:pPr algn="l" indent="0" marL="0">
              <a:lnSpc>
                <a:spcPct val="115000"/>
              </a:lnSpc>
              <a:buNone/>
            </a:pPr>
            <a:r>
              <a:rPr lang="en-US" sz="2500" b="1" i="1" dirty="0">
                <a:solidFill>
                  <a:srgbClr val="FFFFFF"/>
                </a:solidFill>
                <a:latin typeface="Arial" pitchFamily="34" charset="0"/>
                <a:ea typeface="Arial" pitchFamily="34" charset="-122"/>
                <a:cs typeface="Arial" pitchFamily="34" charset="-120"/>
              </a:rPr>
              <a:t>Зачем приводить подобные слагаемые
</a:t>
            </a:r>
            <a:endParaRPr lang="en-US" sz="2500" dirty="0"/>
          </a:p>
        </p:txBody>
      </p:sp>
      <p:sp>
        <p:nvSpPr>
          <p:cNvPr id="8"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15</a:t>
            </a:r>
            <a:endParaRPr lang="en-US" sz="1800" dirty="0"/>
          </a:p>
        </p:txBody>
      </p:sp>
      <p:sp>
        <p:nvSpPr>
          <p:cNvPr id="9" name="Text 2"/>
          <p:cNvSpPr txBox="1"/>
          <p:nvPr/>
        </p:nvSpPr>
        <p:spPr>
          <a:xfrm>
            <a:off x="558900" y="1946400"/>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Приведение подобных слагаемых не меняет значение выражения, но делает запись короче и удобнее для дальнейших преобразований.
</a:t>
            </a:r>
            <a:endParaRPr lang="en-US" sz="1500" dirty="0"/>
          </a:p>
        </p:txBody>
      </p:sp>
      <p:sp>
        <p:nvSpPr>
          <p:cNvPr id="10" name="Text 3"/>
          <p:cNvSpPr txBox="1"/>
          <p:nvPr/>
        </p:nvSpPr>
        <p:spPr>
          <a:xfrm>
            <a:off x="558900" y="3458263"/>
            <a:ext cx="3309900" cy="1151400"/>
          </a:xfrm>
          <a:prstGeom prst="rect">
            <a:avLst/>
          </a:prstGeom>
          <a:noFill/>
          <a:ln/>
        </p:spPr>
        <p:txBody>
          <a:bodyPr wrap="square" lIns="0" tIns="0" rIns="0" bIns="0" rtlCol="0" anchor="ctr"/>
          <a:lstStyle/>
          <a:p>
            <a:pPr algn="l" indent="0" marL="0">
              <a:lnSpc>
                <a:spcPct val="115000"/>
              </a:lnSpc>
              <a:buNone/>
            </a:pPr>
            <a:r>
              <a:rPr lang="en-US" sz="1458" b="1" dirty="0">
                <a:solidFill>
                  <a:srgbClr val="FFFFFF"/>
                </a:solidFill>
                <a:latin typeface="Arial" pitchFamily="34" charset="0"/>
                <a:ea typeface="Arial" pitchFamily="34" charset="-122"/>
                <a:cs typeface="Arial" pitchFamily="34" charset="-120"/>
              </a:rPr>
              <a:t>После объединения одинаковых членов выражение становится компактнее: лишние повторения исчезают, а структура ответа лучше показывает степень многочлена.
</a:t>
            </a:r>
            <a:endParaRPr lang="en-US" sz="1458" dirty="0"/>
          </a:p>
        </p:txBody>
      </p:sp>
      <p:sp>
        <p:nvSpPr>
          <p:cNvPr id="11" name="Text 4"/>
          <p:cNvSpPr txBox="1"/>
          <p:nvPr/>
        </p:nvSpPr>
        <p:spPr>
          <a:xfrm>
            <a:off x="4217100" y="4813225"/>
            <a:ext cx="4566900" cy="281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Пример (x+2) (x+5) из курса алгебры 7 класса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77102" y="1246155"/>
            <a:ext cx="1896000" cy="1766391"/>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64925" y="3018330"/>
            <a:ext cx="1896000" cy="1766391"/>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69025" y="507900"/>
            <a:ext cx="8058000" cy="587400"/>
          </a:xfrm>
          <a:prstGeom prst="rect">
            <a:avLst/>
          </a:prstGeom>
          <a:noFill/>
          <a:ln/>
        </p:spPr>
        <p:txBody>
          <a:bodyPr wrap="square" lIns="0" tIns="0" rIns="0" bIns="0" rtlCol="0" anchor="ctr"/>
          <a:lstStyle/>
          <a:p>
            <a:pPr algn="l" indent="0" marL="0">
              <a:lnSpc>
                <a:spcPct val="115000"/>
              </a:lnSpc>
              <a:buNone/>
            </a:pPr>
            <a:r>
              <a:rPr lang="en-US" sz="2700" i="1" dirty="0">
                <a:solidFill>
                  <a:srgbClr val="FFFFFF"/>
                </a:solidFill>
                <a:latin typeface="Arial" pitchFamily="34" charset="0"/>
                <a:ea typeface="Arial" pitchFamily="34" charset="-122"/>
                <a:cs typeface="Arial" pitchFamily="34" charset="-120"/>
              </a:rPr>
              <a:t>Формула квадрата двучлена
</a:t>
            </a:r>
            <a:endParaRPr lang="en-US" sz="2700" dirty="0"/>
          </a:p>
        </p:txBody>
      </p:sp>
      <p:sp>
        <p:nvSpPr>
          <p:cNvPr id="10"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16</a:t>
            </a:r>
            <a:endParaRPr lang="en-US" sz="1800" dirty="0"/>
          </a:p>
        </p:txBody>
      </p:sp>
      <p:sp>
        <p:nvSpPr>
          <p:cNvPr id="11" name="Text 2"/>
          <p:cNvSpPr txBox="1"/>
          <p:nvPr/>
        </p:nvSpPr>
        <p:spPr>
          <a:xfrm>
            <a:off x="6630773" y="1874750"/>
            <a:ext cx="2049300" cy="10536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Для квадрата разности идея та же, но одна из сторон мысленно уменьшается на b. На схеме появляются те же части, однако средние прямоугольники дают знак минус. Так наглядно получается формула (a−b)²=a²−2ab+b².
</a:t>
            </a:r>
            <a:endParaRPr lang="en-US" sz="800" dirty="0"/>
          </a:p>
        </p:txBody>
      </p:sp>
      <p:sp>
        <p:nvSpPr>
          <p:cNvPr id="12" name="Text 3"/>
          <p:cNvSpPr txBox="1"/>
          <p:nvPr/>
        </p:nvSpPr>
        <p:spPr>
          <a:xfrm>
            <a:off x="6630924" y="1341025"/>
            <a:ext cx="2049300" cy="497700"/>
          </a:xfrm>
          <a:prstGeom prst="rect">
            <a:avLst/>
          </a:prstGeom>
          <a:noFill/>
          <a:ln/>
        </p:spPr>
        <p:txBody>
          <a:bodyPr wrap="square" lIns="0" tIns="0" rIns="0" bIns="0" rtlCol="0" anchor="ctr"/>
          <a:lstStyle/>
          <a:p>
            <a:pPr algn="l" indent="0" marL="0">
              <a:lnSpc>
                <a:spcPct val="100000"/>
              </a:lnSpc>
              <a:buNone/>
            </a:pPr>
            <a:r>
              <a:rPr lang="en-US" sz="1100" dirty="0">
                <a:solidFill>
                  <a:srgbClr val="F551A6"/>
                </a:solidFill>
                <a:latin typeface="Arial" pitchFamily="34" charset="0"/>
                <a:ea typeface="Arial" pitchFamily="34" charset="-122"/>
                <a:cs typeface="Arial" pitchFamily="34" charset="-120"/>
              </a:rPr>
              <a:t>Разность внутри квадрата
</a:t>
            </a:r>
            <a:endParaRPr lang="en-US" sz="1100" dirty="0"/>
          </a:p>
        </p:txBody>
      </p:sp>
      <p:sp>
        <p:nvSpPr>
          <p:cNvPr id="13" name="Text 4"/>
          <p:cNvSpPr txBox="1"/>
          <p:nvPr/>
        </p:nvSpPr>
        <p:spPr>
          <a:xfrm>
            <a:off x="2418300" y="3646925"/>
            <a:ext cx="2049600" cy="10536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Если представить квадрат со стороной a+b, его удобно разбить на четыре части. Тогда одна часть равна a², другая — b², а две средние дают одинаковые прямоугольники ab. Вместе они образуют формулу квадрата суммы и показывают её геометрический смысл.
</a:t>
            </a:r>
            <a:endParaRPr lang="en-US" sz="800" dirty="0"/>
          </a:p>
        </p:txBody>
      </p:sp>
      <p:sp>
        <p:nvSpPr>
          <p:cNvPr id="14" name="Text 5"/>
          <p:cNvSpPr txBox="1"/>
          <p:nvPr/>
        </p:nvSpPr>
        <p:spPr>
          <a:xfrm>
            <a:off x="2418451" y="3113200"/>
            <a:ext cx="2049600" cy="497700"/>
          </a:xfrm>
          <a:prstGeom prst="rect">
            <a:avLst/>
          </a:prstGeom>
          <a:noFill/>
          <a:ln/>
        </p:spPr>
        <p:txBody>
          <a:bodyPr wrap="square" lIns="0" tIns="0" rIns="0" bIns="0" rtlCol="0" anchor="ctr"/>
          <a:lstStyle/>
          <a:p>
            <a:pPr algn="l" indent="0" marL="0">
              <a:lnSpc>
                <a:spcPct val="100000"/>
              </a:lnSpc>
              <a:buNone/>
            </a:pPr>
            <a:r>
              <a:rPr lang="en-US" sz="1100" dirty="0">
                <a:solidFill>
                  <a:srgbClr val="F551A6"/>
                </a:solidFill>
                <a:latin typeface="Arial" pitchFamily="34" charset="0"/>
                <a:ea typeface="Arial" pitchFamily="34" charset="-122"/>
                <a:cs typeface="Arial" pitchFamily="34" charset="-120"/>
              </a:rPr>
              <a:t>Квадрат как разбиение площади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92835" y="533134"/>
            <a:ext cx="7959300" cy="885900"/>
          </a:xfrm>
          <a:prstGeom prst="rect">
            <a:avLst/>
          </a:prstGeom>
          <a:noFill/>
          <a:ln/>
        </p:spPr>
        <p:txBody>
          <a:bodyPr wrap="square" lIns="0" tIns="0" rIns="0" bIns="0" rtlCol="0" anchor="ctr"/>
          <a:lstStyle/>
          <a:p>
            <a:pPr algn="l" indent="0" marL="0">
              <a:lnSpc>
                <a:spcPct val="115000"/>
              </a:lnSpc>
              <a:buNone/>
            </a:pPr>
            <a:r>
              <a:rPr lang="en-US" sz="2500" b="1" i="1" dirty="0">
                <a:solidFill>
                  <a:srgbClr val="F551A6"/>
                </a:solidFill>
                <a:latin typeface="Arial" pitchFamily="34" charset="0"/>
                <a:ea typeface="Arial" pitchFamily="34" charset="-122"/>
                <a:cs typeface="Arial" pitchFamily="34" charset="-120"/>
              </a:rPr>
              <a:t>Стандартный вид многочлена после умножения
</a:t>
            </a:r>
            <a:endParaRPr lang="en-US" sz="2500" dirty="0"/>
          </a:p>
        </p:txBody>
      </p:sp>
      <p:sp>
        <p:nvSpPr>
          <p:cNvPr id="9"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17</a:t>
            </a:r>
            <a:endParaRPr lang="en-US" sz="1800" dirty="0"/>
          </a:p>
        </p:txBody>
      </p:sp>
      <p:sp>
        <p:nvSpPr>
          <p:cNvPr id="10" name="Text 2"/>
          <p:cNvSpPr txBox="1"/>
          <p:nvPr/>
        </p:nvSpPr>
        <p:spPr>
          <a:xfrm>
            <a:off x="444500" y="2192726"/>
            <a:ext cx="2541000" cy="7725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После раскрытия скобок многочлен записывают так, чтобы первым стоял член с наибольшей степенью. Это помогает сразу увидеть, к какому виду относится ответ и насколько он упрощён.
</a:t>
            </a:r>
            <a:endParaRPr lang="en-US" sz="900" dirty="0"/>
          </a:p>
        </p:txBody>
      </p:sp>
      <p:sp>
        <p:nvSpPr>
          <p:cNvPr id="11" name="Text 3"/>
          <p:cNvSpPr txBox="1"/>
          <p:nvPr/>
        </p:nvSpPr>
        <p:spPr>
          <a:xfrm>
            <a:off x="444500" y="1646037"/>
            <a:ext cx="2541000" cy="4977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Старшая степень первой
</a:t>
            </a:r>
            <a:endParaRPr lang="en-US" sz="1200" dirty="0"/>
          </a:p>
        </p:txBody>
      </p:sp>
      <p:sp>
        <p:nvSpPr>
          <p:cNvPr id="12" name="Text 4"/>
          <p:cNvSpPr txBox="1"/>
          <p:nvPr/>
        </p:nvSpPr>
        <p:spPr>
          <a:xfrm>
            <a:off x="3253095" y="2192726"/>
            <a:ext cx="2541000" cy="7725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Остальные слагаемые располагают по убыванию степеней: затем идут члены с меньшей степенью, а в конце — свободный член, если он есть. Такой порядок делает запись понятной.
</a:t>
            </a:r>
            <a:endParaRPr lang="en-US" sz="900" dirty="0"/>
          </a:p>
        </p:txBody>
      </p:sp>
      <p:sp>
        <p:nvSpPr>
          <p:cNvPr id="13" name="Text 5"/>
          <p:cNvSpPr txBox="1"/>
          <p:nvPr/>
        </p:nvSpPr>
        <p:spPr>
          <a:xfrm>
            <a:off x="3253095" y="1646037"/>
            <a:ext cx="2541000" cy="4977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Далее — меньшие степени
</a:t>
            </a:r>
            <a:endParaRPr lang="en-US" sz="1200" dirty="0"/>
          </a:p>
        </p:txBody>
      </p:sp>
      <p:sp>
        <p:nvSpPr>
          <p:cNvPr id="14" name="Text 6"/>
          <p:cNvSpPr txBox="1"/>
          <p:nvPr/>
        </p:nvSpPr>
        <p:spPr>
          <a:xfrm>
            <a:off x="3337593" y="3780319"/>
            <a:ext cx="5081492" cy="7725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выражении (2x−1) (x+3) сначала получают 2x², затем 5x и только потом −3. Стандартная запись показывает, что все подобные слагаемые уже объединены и ничего не пропущено.
</a:t>
            </a:r>
            <a:endParaRPr lang="en-US" sz="900" dirty="0"/>
          </a:p>
        </p:txBody>
      </p:sp>
      <p:sp>
        <p:nvSpPr>
          <p:cNvPr id="15" name="Text 7"/>
          <p:cNvSpPr txBox="1"/>
          <p:nvPr/>
        </p:nvSpPr>
        <p:spPr>
          <a:xfrm>
            <a:off x="3337600" y="3391426"/>
            <a:ext cx="5081492" cy="3399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Проверка на примере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400" y="2532150"/>
            <a:ext cx="4417500" cy="150065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92800" y="522450"/>
            <a:ext cx="7958400" cy="1060500"/>
          </a:xfrm>
          <a:prstGeom prst="rect">
            <a:avLst/>
          </a:prstGeom>
          <a:noFill/>
          <a:ln/>
        </p:spPr>
        <p:txBody>
          <a:bodyPr wrap="square" lIns="0" tIns="0" rIns="0" bIns="0" rtlCol="0" anchor="ctr"/>
          <a:lstStyle/>
          <a:p>
            <a:pPr algn="l" indent="0" marL="0">
              <a:lnSpc>
                <a:spcPct val="115000"/>
              </a:lnSpc>
              <a:buNone/>
            </a:pPr>
            <a:r>
              <a:rPr lang="en-US" sz="2500" b="1" i="1" dirty="0">
                <a:solidFill>
                  <a:srgbClr val="F551A6"/>
                </a:solidFill>
                <a:latin typeface="Arial" pitchFamily="34" charset="0"/>
                <a:ea typeface="Arial" pitchFamily="34" charset="-122"/>
                <a:cs typeface="Arial" pitchFamily="34" charset="-120"/>
              </a:rPr>
              <a:t>Примеры для самостоятельной проверки
</a:t>
            </a:r>
            <a:endParaRPr lang="en-US" sz="2500" dirty="0"/>
          </a:p>
        </p:txBody>
      </p:sp>
      <p:sp>
        <p:nvSpPr>
          <p:cNvPr id="8"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18</a:t>
            </a:r>
            <a:endParaRPr lang="en-US" sz="1800" dirty="0"/>
          </a:p>
        </p:txBody>
      </p:sp>
      <p:sp>
        <p:nvSpPr>
          <p:cNvPr id="9" name="Text 2"/>
          <p:cNvSpPr txBox="1"/>
          <p:nvPr/>
        </p:nvSpPr>
        <p:spPr>
          <a:xfrm>
            <a:off x="5273852" y="1947222"/>
            <a:ext cx="3309900" cy="1151400"/>
          </a:xfrm>
          <a:prstGeom prst="rect">
            <a:avLst/>
          </a:prstGeom>
          <a:noFill/>
          <a:ln/>
        </p:spPr>
        <p:txBody>
          <a:bodyPr wrap="square" lIns="0" tIns="0" rIns="0" bIns="0" rtlCol="0" anchor="ctr"/>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Три коротких примера помогают потренировать раскрытие скобок и проверить, как меняется ответ при разных знаках.
</a:t>
            </a:r>
            <a:endParaRPr lang="en-US" sz="1500" dirty="0"/>
          </a:p>
        </p:txBody>
      </p:sp>
      <p:sp>
        <p:nvSpPr>
          <p:cNvPr id="10" name="Text 3"/>
          <p:cNvSpPr txBox="1"/>
          <p:nvPr/>
        </p:nvSpPr>
        <p:spPr>
          <a:xfrm>
            <a:off x="5273852" y="3459084"/>
            <a:ext cx="3309900" cy="1151400"/>
          </a:xfrm>
          <a:prstGeom prst="rect">
            <a:avLst/>
          </a:prstGeom>
          <a:noFill/>
          <a:ln/>
        </p:spPr>
        <p:txBody>
          <a:bodyPr wrap="square" lIns="0" tIns="0" rIns="0" bIns="0" rtlCol="0" anchor="ctr"/>
          <a:lstStyle/>
          <a:p>
            <a:pPr algn="l" indent="0" marL="0">
              <a:lnSpc>
                <a:spcPct val="115000"/>
              </a:lnSpc>
              <a:buNone/>
            </a:pPr>
            <a:r>
              <a:rPr lang="en-US" sz="1438" b="1" dirty="0">
                <a:solidFill>
                  <a:srgbClr val="FFFFFF"/>
                </a:solidFill>
                <a:latin typeface="Arial" pitchFamily="34" charset="0"/>
                <a:ea typeface="Arial" pitchFamily="34" charset="-122"/>
                <a:cs typeface="Arial" pitchFamily="34" charset="-120"/>
              </a:rPr>
              <a:t>Во всех примерах после раскрытия скобок появляется один набор подобных слагаемых, который нужно объединить, чтобы получить краткий и стандартный ответ.
</a:t>
            </a:r>
            <a:endParaRPr lang="en-US" sz="1438" dirty="0"/>
          </a:p>
        </p:txBody>
      </p:sp>
      <p:sp>
        <p:nvSpPr>
          <p:cNvPr id="11" name="Text 4"/>
          <p:cNvSpPr txBox="1"/>
          <p:nvPr/>
        </p:nvSpPr>
        <p:spPr>
          <a:xfrm>
            <a:off x="509400" y="4813225"/>
            <a:ext cx="4487700" cy="281400"/>
          </a:xfrm>
          <a:prstGeom prst="rect">
            <a:avLst/>
          </a:prstGeom>
          <a:noFill/>
          <a:ln/>
        </p:spPr>
        <p:txBody>
          <a:bodyPr wrap="square" lIns="0" tIns="0" rIns="0" bIns="0" rtlCol="0" anchor="ctr"/>
          <a:lstStyle/>
          <a:p>
            <a:pPr algn="l" indent="0" marL="0">
              <a:lnSpc>
                <a:spcPct val="115000"/>
              </a:lnSpc>
              <a:buNone/>
            </a:pPr>
            <a:r>
              <a:rPr lang="en-US" sz="1158" b="1" dirty="0">
                <a:solidFill>
                  <a:srgbClr val="FFFFFF"/>
                </a:solidFill>
                <a:latin typeface="Arial" pitchFamily="34" charset="0"/>
                <a:ea typeface="Arial" pitchFamily="34" charset="-122"/>
                <a:cs typeface="Arial" pitchFamily="34" charset="-120"/>
              </a:rPr>
              <a:t>Задания для самопроверки по теме умножения многочленов
</a:t>
            </a:r>
            <a:endParaRPr lang="en-US" sz="1158"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11125" y="3365306"/>
            <a:ext cx="493200" cy="4384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11125" y="1788155"/>
            <a:ext cx="493200" cy="4384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723289" y="3337906"/>
            <a:ext cx="493200" cy="4932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4723289" y="1760755"/>
            <a:ext cx="493200" cy="493200"/>
          </a:xfrm>
          <a:prstGeom prst="rect">
            <a:avLst/>
          </a:prstGeom>
        </p:spPr>
      </p:pic>
      <p:sp>
        <p:nvSpPr>
          <p:cNvPr id="12" name="Text 0"/>
          <p:cNvSpPr txBox="1"/>
          <p:nvPr/>
        </p:nvSpPr>
        <p:spPr>
          <a:xfrm>
            <a:off x="511125" y="496075"/>
            <a:ext cx="8085300" cy="996300"/>
          </a:xfrm>
          <a:prstGeom prst="rect">
            <a:avLst/>
          </a:prstGeom>
          <a:noFill/>
          <a:ln/>
        </p:spPr>
        <p:txBody>
          <a:bodyPr wrap="square" lIns="0" tIns="0" rIns="0" bIns="0" rtlCol="0" anchor="ctr"/>
          <a:lstStyle/>
          <a:p>
            <a:pPr algn="l" indent="0" marL="0">
              <a:lnSpc>
                <a:spcPct val="115000"/>
              </a:lnSpc>
              <a:buNone/>
            </a:pPr>
            <a:r>
              <a:rPr lang="en-US" sz="2500" b="1" i="1" dirty="0">
                <a:solidFill>
                  <a:srgbClr val="FFFFFF"/>
                </a:solidFill>
                <a:latin typeface="Arial" pitchFamily="34" charset="0"/>
                <a:ea typeface="Arial" pitchFamily="34" charset="-122"/>
                <a:cs typeface="Arial" pitchFamily="34" charset="-120"/>
              </a:rPr>
              <a:t>Где пригодится этот навык дальше
</a:t>
            </a:r>
            <a:endParaRPr lang="en-US" sz="2500" dirty="0"/>
          </a:p>
        </p:txBody>
      </p:sp>
      <p:sp>
        <p:nvSpPr>
          <p:cNvPr id="13" name="Text 1"/>
          <p:cNvSpPr txBox="1"/>
          <p:nvPr/>
        </p:nvSpPr>
        <p:spPr>
          <a:xfrm>
            <a:off x="8448725" y="31675"/>
            <a:ext cx="659700" cy="303600"/>
          </a:xfrm>
          <a:prstGeom prst="rect">
            <a:avLst/>
          </a:prstGeom>
          <a:noFill/>
          <a:ln/>
        </p:spPr>
        <p:txBody>
          <a:bodyPr wrap="square" lIns="0" tIns="0" rIns="0" bIns="0" rtlCol="0" anchor="t"/>
          <a:lstStyle/>
          <a:p>
            <a:pPr algn="l" indent="0" marL="0">
              <a:lnSpc>
                <a:spcPct val="100000"/>
              </a:lnSpc>
              <a:buNone/>
            </a:pPr>
            <a:r>
              <a:rPr lang="en-US" sz="1800" b="1" i="1" dirty="0">
                <a:solidFill>
                  <a:srgbClr val="F551A6"/>
                </a:solidFill>
                <a:latin typeface="Arial" pitchFamily="34" charset="0"/>
                <a:ea typeface="Arial" pitchFamily="34" charset="-122"/>
                <a:cs typeface="Arial" pitchFamily="34" charset="-120"/>
              </a:rPr>
              <a:t>19</a:t>
            </a:r>
            <a:endParaRPr lang="en-US" sz="1800" dirty="0"/>
          </a:p>
        </p:txBody>
      </p:sp>
      <p:sp>
        <p:nvSpPr>
          <p:cNvPr id="14" name="Text 2"/>
          <p:cNvSpPr txBox="1"/>
          <p:nvPr/>
        </p:nvSpPr>
        <p:spPr>
          <a:xfrm>
            <a:off x="1193850" y="3337006"/>
            <a:ext cx="3190800" cy="495000"/>
          </a:xfrm>
          <a:prstGeom prst="rect">
            <a:avLst/>
          </a:prstGeom>
          <a:noFill/>
          <a:ln/>
        </p:spPr>
        <p:txBody>
          <a:bodyPr wrap="square" lIns="0" tIns="0" rIns="0" bIns="0" rtlCol="0" anchor="ctr"/>
          <a:lstStyle/>
          <a:p>
            <a:pPr algn="l" indent="0" marL="0">
              <a:lnSpc>
                <a:spcPct val="100000"/>
              </a:lnSpc>
              <a:buNone/>
            </a:pPr>
            <a:r>
              <a:rPr lang="en-US" sz="1300" b="1" i="1" dirty="0">
                <a:solidFill>
                  <a:srgbClr val="F551A6"/>
                </a:solidFill>
                <a:latin typeface="Arial" pitchFamily="34" charset="0"/>
                <a:ea typeface="Arial" pitchFamily="34" charset="-122"/>
                <a:cs typeface="Arial" pitchFamily="34" charset="-120"/>
              </a:rPr>
              <a:t>Формулы сокращённого умножения
</a:t>
            </a:r>
            <a:endParaRPr lang="en-US" sz="1300" dirty="0"/>
          </a:p>
        </p:txBody>
      </p:sp>
      <p:sp>
        <p:nvSpPr>
          <p:cNvPr id="15" name="Text 3"/>
          <p:cNvSpPr txBox="1"/>
          <p:nvPr/>
        </p:nvSpPr>
        <p:spPr>
          <a:xfrm>
            <a:off x="511125" y="3938475"/>
            <a:ext cx="3873000" cy="7806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Тема становится основой для изучения специальных формул, где скобки раскрываются по готовым правилам. Без уверенного умножения многочленов эти формулы труднее понять и применять.
</a:t>
            </a:r>
            <a:endParaRPr lang="en-US" sz="1100" dirty="0"/>
          </a:p>
        </p:txBody>
      </p:sp>
      <p:sp>
        <p:nvSpPr>
          <p:cNvPr id="16" name="Text 4"/>
          <p:cNvSpPr txBox="1"/>
          <p:nvPr/>
        </p:nvSpPr>
        <p:spPr>
          <a:xfrm>
            <a:off x="1193850" y="1759855"/>
            <a:ext cx="3190800" cy="495000"/>
          </a:xfrm>
          <a:prstGeom prst="rect">
            <a:avLst/>
          </a:prstGeom>
          <a:noFill/>
          <a:ln/>
        </p:spPr>
        <p:txBody>
          <a:bodyPr wrap="square" lIns="0" tIns="0" rIns="0" bIns="0" rtlCol="0" anchor="ctr"/>
          <a:lstStyle/>
          <a:p>
            <a:pPr algn="l" indent="0" marL="0">
              <a:lnSpc>
                <a:spcPct val="100000"/>
              </a:lnSpc>
              <a:buNone/>
            </a:pPr>
            <a:r>
              <a:rPr lang="en-US" sz="1300" b="1" i="1" dirty="0">
                <a:solidFill>
                  <a:srgbClr val="F551A6"/>
                </a:solidFill>
                <a:latin typeface="Arial" pitchFamily="34" charset="0"/>
                <a:ea typeface="Arial" pitchFamily="34" charset="-122"/>
                <a:cs typeface="Arial" pitchFamily="34" charset="-120"/>
              </a:rPr>
              <a:t>Уравнения
</a:t>
            </a:r>
            <a:endParaRPr lang="en-US" sz="1300" dirty="0"/>
          </a:p>
        </p:txBody>
      </p:sp>
      <p:sp>
        <p:nvSpPr>
          <p:cNvPr id="17" name="Text 5"/>
          <p:cNvSpPr txBox="1"/>
          <p:nvPr/>
        </p:nvSpPr>
        <p:spPr>
          <a:xfrm>
            <a:off x="511125" y="2361323"/>
            <a:ext cx="3873000" cy="7806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Раскрытие скобок помогает преобразовывать уравнения к более простому виду. Это облегчает перенос слагаемых и поиск неизвестного, особенно когда в выражении несколько скобок.
</a:t>
            </a:r>
            <a:endParaRPr lang="en-US" sz="1100" dirty="0"/>
          </a:p>
        </p:txBody>
      </p:sp>
      <p:sp>
        <p:nvSpPr>
          <p:cNvPr id="18" name="Text 6"/>
          <p:cNvSpPr txBox="1"/>
          <p:nvPr/>
        </p:nvSpPr>
        <p:spPr>
          <a:xfrm>
            <a:off x="5406014" y="3337006"/>
            <a:ext cx="3190800" cy="495000"/>
          </a:xfrm>
          <a:prstGeom prst="rect">
            <a:avLst/>
          </a:prstGeom>
          <a:noFill/>
          <a:ln/>
        </p:spPr>
        <p:txBody>
          <a:bodyPr wrap="square" lIns="0" tIns="0" rIns="0" bIns="0" rtlCol="0" anchor="ctr"/>
          <a:lstStyle/>
          <a:p>
            <a:pPr algn="l" indent="0" marL="0">
              <a:lnSpc>
                <a:spcPct val="100000"/>
              </a:lnSpc>
              <a:buNone/>
            </a:pPr>
            <a:r>
              <a:rPr lang="en-US" sz="1300" b="1" i="1" dirty="0">
                <a:solidFill>
                  <a:srgbClr val="F551A6"/>
                </a:solidFill>
                <a:latin typeface="Arial" pitchFamily="34" charset="0"/>
                <a:ea typeface="Arial" pitchFamily="34" charset="-122"/>
                <a:cs typeface="Arial" pitchFamily="34" charset="-120"/>
              </a:rPr>
              <a:t>Разложение на множители
</a:t>
            </a:r>
            <a:endParaRPr lang="en-US" sz="1300" dirty="0"/>
          </a:p>
        </p:txBody>
      </p:sp>
      <p:sp>
        <p:nvSpPr>
          <p:cNvPr id="19" name="Text 7"/>
          <p:cNvSpPr txBox="1"/>
          <p:nvPr/>
        </p:nvSpPr>
        <p:spPr>
          <a:xfrm>
            <a:off x="4723289" y="3938475"/>
            <a:ext cx="3873000" cy="7806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Позже тот же навык пригодится в обратной операции: нужно будет распознавать, как многочлен можно записать в виде произведения. Это важно для дальнейшей алгебры.
</a:t>
            </a:r>
            <a:endParaRPr lang="en-US" sz="1100" dirty="0"/>
          </a:p>
        </p:txBody>
      </p:sp>
      <p:sp>
        <p:nvSpPr>
          <p:cNvPr id="20" name="Text 8"/>
          <p:cNvSpPr txBox="1"/>
          <p:nvPr/>
        </p:nvSpPr>
        <p:spPr>
          <a:xfrm>
            <a:off x="5406014" y="1759855"/>
            <a:ext cx="3190800" cy="495000"/>
          </a:xfrm>
          <a:prstGeom prst="rect">
            <a:avLst/>
          </a:prstGeom>
          <a:noFill/>
          <a:ln/>
        </p:spPr>
        <p:txBody>
          <a:bodyPr wrap="square" lIns="0" tIns="0" rIns="0" bIns="0" rtlCol="0" anchor="ctr"/>
          <a:lstStyle/>
          <a:p>
            <a:pPr algn="l" indent="0" marL="0">
              <a:lnSpc>
                <a:spcPct val="100000"/>
              </a:lnSpc>
              <a:buNone/>
            </a:pPr>
            <a:r>
              <a:rPr lang="en-US" sz="1300" b="1" i="1" dirty="0">
                <a:solidFill>
                  <a:srgbClr val="F551A6"/>
                </a:solidFill>
                <a:latin typeface="Arial" pitchFamily="34" charset="0"/>
                <a:ea typeface="Arial" pitchFamily="34" charset="-122"/>
                <a:cs typeface="Arial" pitchFamily="34" charset="-120"/>
              </a:rPr>
              <a:t>Площади фигур
</a:t>
            </a:r>
            <a:endParaRPr lang="en-US" sz="1300" dirty="0"/>
          </a:p>
        </p:txBody>
      </p:sp>
      <p:sp>
        <p:nvSpPr>
          <p:cNvPr id="21" name="Text 9"/>
          <p:cNvSpPr txBox="1"/>
          <p:nvPr/>
        </p:nvSpPr>
        <p:spPr>
          <a:xfrm>
            <a:off x="4723289" y="2361323"/>
            <a:ext cx="3873000" cy="7806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При вычислении площадей прямоугольников и составных фигур часто приходится перемножать выражения. Умение работать с многочленами позволяет записывать ответ быстро и без лишних повторений.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9500" y="512729"/>
            <a:ext cx="3873000" cy="2551800"/>
          </a:xfrm>
          <a:prstGeom prst="rect">
            <a:avLst/>
          </a:prstGeom>
          <a:noFill/>
          <a:ln/>
        </p:spPr>
        <p:txBody>
          <a:bodyPr wrap="square" lIns="0" tIns="0" rIns="0" bIns="0" rtlCol="0" anchor="ctr"/>
          <a:lstStyle/>
          <a:p>
            <a:pPr algn="l" indent="0" marL="0">
              <a:lnSpc>
                <a:spcPct val="115000"/>
              </a:lnSpc>
              <a:buNone/>
            </a:pPr>
            <a:r>
              <a:rPr lang="en-US" sz="3000" b="1" i="1" dirty="0">
                <a:solidFill>
                  <a:srgbClr val="FFFFFF"/>
                </a:solidFill>
                <a:latin typeface="Arial" pitchFamily="34" charset="0"/>
                <a:ea typeface="Arial" pitchFamily="34" charset="-122"/>
                <a:cs typeface="Arial" pitchFamily="34" charset="-120"/>
              </a:rPr>
              <a:t>Главный вывод по теме
</a:t>
            </a:r>
            <a:endParaRPr lang="en-US" sz="3000" dirty="0"/>
          </a:p>
        </p:txBody>
      </p:sp>
      <p:sp>
        <p:nvSpPr>
          <p:cNvPr id="6" name="Text 1"/>
          <p:cNvSpPr txBox="1"/>
          <p:nvPr/>
        </p:nvSpPr>
        <p:spPr>
          <a:xfrm>
            <a:off x="4741664" y="3319121"/>
            <a:ext cx="3873000" cy="1362900"/>
          </a:xfrm>
          <a:prstGeom prst="rect">
            <a:avLst/>
          </a:prstGeom>
          <a:noFill/>
          <a:ln/>
        </p:spPr>
        <p:txBody>
          <a:bodyPr wrap="square" lIns="0" tIns="0" rIns="0" bIns="0" rtlCol="0" anchor="ctr"/>
          <a:lstStyle/>
          <a:p>
            <a:pPr algn="l" indent="0" marL="0">
              <a:lnSpc>
                <a:spcPct val="115000"/>
              </a:lnSpc>
              <a:buNone/>
            </a:pPr>
            <a:r>
              <a:rPr lang="en-US" sz="1300" dirty="0">
                <a:solidFill>
                  <a:srgbClr val="FFFFFF"/>
                </a:solidFill>
                <a:latin typeface="Arial" pitchFamily="34" charset="0"/>
                <a:ea typeface="Arial" pitchFamily="34" charset="-122"/>
                <a:cs typeface="Arial" pitchFamily="34" charset="-120"/>
              </a:rPr>
              <a:t>Умножение многочленов строится на простом и надёжном алгоритме: раскрыть скобки, учесть знаки, записать все произведения и объединить подобные слагаемые. Аккуратность здесь особенно важна.
</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2026-05-29T21:31:23Z</dcterms:created>
  <dcterms:modified xsi:type="dcterms:W3CDTF">2026-05-29T21:31:23Z</dcterms:modified>
</cp:coreProperties>
</file>