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jpeg"/><Relationship Id="rId5" Type="http://schemas.openxmlformats.org/officeDocument/2006/relationships/image" Target="../media/image-6-5.png"/><Relationship Id="rId6" Type="http://schemas.openxmlformats.org/officeDocument/2006/relationships/image" Target="../media/image-6-6.jpe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jpe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slideLayout" Target="../slideLayouts/slideLayout1.xml"/><Relationship Id="rId11"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sp>
        <p:nvSpPr>
          <p:cNvPr id="5" name="Text 0"/>
          <p:cNvSpPr txBox="1"/>
          <p:nvPr/>
        </p:nvSpPr>
        <p:spPr>
          <a:xfrm>
            <a:off x="914325" y="562650"/>
            <a:ext cx="10363500" cy="5732700"/>
          </a:xfrm>
          <a:prstGeom prst="rect">
            <a:avLst/>
          </a:prstGeom>
          <a:noFill/>
          <a:ln/>
        </p:spPr>
        <p:txBody>
          <a:bodyPr wrap="square" lIns="0" tIns="0" rIns="0" bIns="0" rtlCol="0" anchor="ctr"/>
          <a:lstStyle/>
          <a:p>
            <a:pPr algn="ctr" indent="0" marL="0">
              <a:lnSpc>
                <a:spcPct val="100000"/>
              </a:lnSpc>
              <a:buNone/>
            </a:pPr>
            <a:r>
              <a:rPr lang="en-US" sz="4000" b="1" dirty="0">
                <a:solidFill>
                  <a:srgbClr val="FFFFFF"/>
                </a:solidFill>
                <a:latin typeface="Arial" pitchFamily="34" charset="0"/>
                <a:ea typeface="Arial" pitchFamily="34" charset="-122"/>
                <a:cs typeface="Arial" pitchFamily="34" charset="-120"/>
              </a:rPr>
              <a:t>Unit 3. A Healthy Lifestyle
</a:t>
            </a:r>
            <a:pPr algn="ctr" indent="0" marL="0">
              <a:lnSpc>
                <a:spcPct val="100000"/>
              </a:lnSpc>
              <a:buNone/>
            </a:pPr>
            <a:r>
              <a:rPr lang="en-US" sz="3200" b="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FFFFFF"/>
                </a:solidFill>
                <a:latin typeface="Arial" pitchFamily="34" charset="0"/>
                <a:ea typeface="Arial" pitchFamily="34" charset="-122"/>
                <a:cs typeface="Arial" pitchFamily="34" charset="-120"/>
              </a:rPr>
              <a:t>Лексика, привычки и советы о здоровье для 9 класса.
</a:t>
            </a:r>
            <a:pPr algn="ctr" indent="0" marL="0">
              <a:lnSpc>
                <a:spcPct val="100000"/>
              </a:lnSpc>
              <a:buNone/>
            </a:pPr>
            <a:r>
              <a:rPr lang="en-US" sz="18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800" i="1" dirty="0">
                <a:solidFill>
                  <a:srgbClr val="FFFFFF"/>
                </a:solidFill>
                <a:latin typeface="Arial" pitchFamily="34" charset="0"/>
                <a:ea typeface="Arial" pitchFamily="34" charset="-122"/>
                <a:cs typeface="Arial" pitchFamily="34" charset="-120"/>
              </a:rPr>
              <a:t>
</a:t>
            </a:r>
            <a:endParaRPr lang="en-US" sz="4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533772" y="177200"/>
            <a:ext cx="5476705" cy="65211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sp>
        <p:nvSpPr>
          <p:cNvPr id="6" name="Text 0"/>
          <p:cNvSpPr txBox="1"/>
          <p:nvPr/>
        </p:nvSpPr>
        <p:spPr>
          <a:xfrm>
            <a:off x="277475" y="3429000"/>
            <a:ext cx="5835600" cy="2617500"/>
          </a:xfrm>
          <a:prstGeom prst="rect">
            <a:avLst/>
          </a:prstGeom>
          <a:noFill/>
          <a:ln/>
        </p:spPr>
        <p:txBody>
          <a:bodyPr wrap="square" lIns="0" tIns="0" rIns="0" bIns="0" rtlCol="0" anchor="ctr"/>
          <a:lstStyle/>
          <a:p>
            <a:pPr algn="l" indent="0" marL="0">
              <a:lnSpc>
                <a:spcPct val="115000"/>
              </a:lnSpc>
              <a:buNone/>
            </a:pPr>
            <a:r>
              <a:rPr lang="en-US" sz="1600" dirty="0">
                <a:solidFill>
                  <a:srgbClr val="000000"/>
                </a:solidFill>
                <a:latin typeface="Arial" pitchFamily="34" charset="0"/>
                <a:ea typeface="Arial" pitchFamily="34" charset="-122"/>
                <a:cs typeface="Arial" pitchFamily="34" charset="-120"/>
              </a:rPr>
              <a:t>В девятом классе нагрузка растёт, а режим часто сбивается. Именно поэтому полезно уметь говорить о сне, питании, активности и привычках, которые влияют на самочувствие, внимание и учебную работоспособность.
</a:t>
            </a:r>
            <a:endParaRPr lang="en-US" sz="1600" dirty="0"/>
          </a:p>
        </p:txBody>
      </p:sp>
      <p:sp>
        <p:nvSpPr>
          <p:cNvPr id="7" name="Text 1"/>
          <p:cNvSpPr txBox="1"/>
          <p:nvPr/>
        </p:nvSpPr>
        <p:spPr>
          <a:xfrm>
            <a:off x="277475" y="552175"/>
            <a:ext cx="5835600" cy="2081400"/>
          </a:xfrm>
          <a:prstGeom prst="rect">
            <a:avLst/>
          </a:prstGeom>
          <a:noFill/>
          <a:ln/>
        </p:spPr>
        <p:txBody>
          <a:bodyPr wrap="square" lIns="0" tIns="0" rIns="0" bIns="0" rtlCol="0" anchor="b"/>
          <a:lstStyle/>
          <a:p>
            <a:pPr algn="l" indent="0" marL="0">
              <a:lnSpc>
                <a:spcPct val="100000"/>
              </a:lnSpc>
              <a:buNone/>
            </a:pPr>
            <a:r>
              <a:rPr lang="en-US" sz="3200" b="1" dirty="0">
                <a:solidFill>
                  <a:srgbClr val="2A3E5C"/>
                </a:solidFill>
                <a:latin typeface="Arial" pitchFamily="34" charset="0"/>
                <a:ea typeface="Arial" pitchFamily="34" charset="-122"/>
                <a:cs typeface="Arial" pitchFamily="34" charset="-120"/>
              </a:rPr>
              <a:t>Почему здоровый образ жизни важен в 9 классе
</a:t>
            </a:r>
            <a:endParaRPr lang="en-US" sz="3200" dirty="0"/>
          </a:p>
        </p:txBody>
      </p:sp>
      <p:sp>
        <p:nvSpPr>
          <p:cNvPr id="8" name="Text 2"/>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2</a:t>
            </a:r>
            <a:endParaRPr lang="en-US" sz="2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933604" y="2293800"/>
            <a:ext cx="485100" cy="485100"/>
          </a:xfrm>
          <a:prstGeom prst="rect">
            <a:avLst/>
          </a:prstGeom>
        </p:spPr>
      </p:pic>
      <p:pic>
        <p:nvPicPr>
          <p:cNvPr id="4" name="Image 2" descr="preencoded.png">    </p:cNvPr>
          <p:cNvPicPr>
            <a:picLocks noChangeAspect="1"/>
          </p:cNvPicPr>
          <p:nvPr/>
        </p:nvPicPr>
        <p:blipFill>
          <a:blip r:embed="rId3"/>
          <a:stretch>
            <a:fillRect/>
          </a:stretch>
        </p:blipFill>
        <p:spPr>
          <a:xfrm>
            <a:off x="3090404" y="2293800"/>
            <a:ext cx="485100" cy="485100"/>
          </a:xfrm>
          <a:prstGeom prst="rect">
            <a:avLst/>
          </a:prstGeom>
        </p:spPr>
      </p:pic>
      <p:pic>
        <p:nvPicPr>
          <p:cNvPr id="5" name="Image 3" descr="preencoded.png">    </p:cNvPr>
          <p:cNvPicPr>
            <a:picLocks noChangeAspect="1"/>
          </p:cNvPicPr>
          <p:nvPr/>
        </p:nvPicPr>
        <p:blipFill>
          <a:blip r:embed="rId4"/>
          <a:stretch>
            <a:fillRect/>
          </a:stretch>
        </p:blipFill>
        <p:spPr>
          <a:xfrm>
            <a:off x="5192479" y="2293800"/>
            <a:ext cx="485100" cy="485100"/>
          </a:xfrm>
          <a:prstGeom prst="rect">
            <a:avLst/>
          </a:prstGeom>
        </p:spPr>
      </p:pic>
      <p:pic>
        <p:nvPicPr>
          <p:cNvPr id="6" name="Image 4" descr="preencoded.png">    </p:cNvPr>
          <p:cNvPicPr>
            <a:picLocks noChangeAspect="1"/>
          </p:cNvPicPr>
          <p:nvPr/>
        </p:nvPicPr>
        <p:blipFill>
          <a:blip r:embed="rId5"/>
          <a:stretch>
            <a:fillRect/>
          </a:stretch>
        </p:blipFill>
        <p:spPr>
          <a:xfrm>
            <a:off x="7332348" y="2293800"/>
            <a:ext cx="424462" cy="485100"/>
          </a:xfrm>
          <a:prstGeom prst="rect">
            <a:avLst/>
          </a:prstGeom>
        </p:spPr>
      </p:pic>
      <p:pic>
        <p:nvPicPr>
          <p:cNvPr id="7" name="Image 5" descr="preencoded.png">    </p:cNvPr>
          <p:cNvPicPr>
            <a:picLocks noChangeAspect="1"/>
          </p:cNvPicPr>
          <p:nvPr/>
        </p:nvPicPr>
        <p:blipFill>
          <a:blip r:embed="rId6"/>
          <a:stretch>
            <a:fillRect/>
          </a:stretch>
        </p:blipFill>
        <p:spPr>
          <a:xfrm>
            <a:off x="9404104" y="2293800"/>
            <a:ext cx="485100" cy="485100"/>
          </a:xfrm>
          <a:prstGeom prst="rect">
            <a:avLst/>
          </a:prstGeom>
        </p:spPr>
      </p:pic>
      <p:pic>
        <p:nvPicPr>
          <p:cNvPr id="8" name="Image 6" descr="preencoded.png">    </p:cNvPr>
          <p:cNvPicPr>
            <a:picLocks noChangeAspect="1"/>
          </p:cNvPicPr>
          <p:nvPr/>
        </p:nvPicPr>
        <p:blipFill>
          <a:blip r:embed="rId7"/>
          <a:stretch>
            <a:fillRect/>
          </a:stretch>
        </p:blipFill>
        <p:spPr>
          <a:xfrm>
            <a:off x="0" y="0"/>
            <a:ext cx="12192000" cy="6858000"/>
          </a:xfrm>
          <a:prstGeom prst="rect">
            <a:avLst/>
          </a:prstGeom>
        </p:spPr>
      </p:pic>
      <p:sp>
        <p:nvSpPr>
          <p:cNvPr id="9" name="Text 0"/>
          <p:cNvSpPr txBox="1"/>
          <p:nvPr/>
        </p:nvSpPr>
        <p:spPr>
          <a:xfrm>
            <a:off x="11558958"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3</a:t>
            </a:r>
            <a:endParaRPr lang="en-US" sz="2300" dirty="0"/>
          </a:p>
        </p:txBody>
      </p:sp>
      <p:sp>
        <p:nvSpPr>
          <p:cNvPr id="10" name="Text 1"/>
          <p:cNvSpPr txBox="1"/>
          <p:nvPr/>
        </p:nvSpPr>
        <p:spPr>
          <a:xfrm>
            <a:off x="565500" y="564225"/>
            <a:ext cx="11061000" cy="627900"/>
          </a:xfrm>
          <a:prstGeom prst="rect">
            <a:avLst/>
          </a:prstGeom>
          <a:noFill/>
          <a:ln/>
        </p:spPr>
        <p:txBody>
          <a:bodyPr wrap="square" lIns="0" tIns="0" rIns="0" bIns="0" rtlCol="0" anchor="ctr"/>
          <a:lstStyle/>
          <a:p>
            <a:pPr algn="ctr" indent="0" marL="0">
              <a:lnSpc>
                <a:spcPct val="90000"/>
              </a:lnSpc>
              <a:buNone/>
            </a:pPr>
            <a:r>
              <a:rPr lang="en-US" sz="3200" b="1" dirty="0">
                <a:solidFill>
                  <a:srgbClr val="2A3E5C"/>
                </a:solidFill>
                <a:latin typeface="Arial" pitchFamily="34" charset="0"/>
                <a:ea typeface="Arial" pitchFamily="34" charset="-122"/>
                <a:cs typeface="Arial" pitchFamily="34" charset="-120"/>
              </a:rPr>
              <a:t>Ключевая лексика раздела
</a:t>
            </a:r>
            <a:endParaRPr lang="en-US" sz="3200" dirty="0"/>
          </a:p>
        </p:txBody>
      </p:sp>
      <p:sp>
        <p:nvSpPr>
          <p:cNvPr id="11" name="Text 2"/>
          <p:cNvSpPr txBox="1"/>
          <p:nvPr/>
        </p:nvSpPr>
        <p:spPr>
          <a:xfrm>
            <a:off x="925063" y="2963375"/>
            <a:ext cx="1878900" cy="552600"/>
          </a:xfrm>
          <a:prstGeom prst="rect">
            <a:avLst/>
          </a:prstGeom>
          <a:noFill/>
          <a:ln/>
        </p:spPr>
        <p:txBody>
          <a:bodyPr wrap="square" lIns="0" tIns="0" rIns="0" bIns="0" rtlCol="0" anchor="ctr"/>
          <a:lstStyle/>
          <a:p>
            <a:pPr algn="l" indent="0" marL="0">
              <a:lnSpc>
                <a:spcPct val="90000"/>
              </a:lnSpc>
              <a:buNone/>
            </a:pPr>
            <a:r>
              <a:rPr lang="en-US" sz="1800" dirty="0">
                <a:solidFill>
                  <a:srgbClr val="2A3E5C"/>
                </a:solidFill>
                <a:latin typeface="Arial" pitchFamily="34" charset="0"/>
                <a:ea typeface="Arial" pitchFamily="34" charset="-122"/>
                <a:cs typeface="Arial" pitchFamily="34" charset="-120"/>
              </a:rPr>
              <a:t>Слова о здоровье
</a:t>
            </a:r>
            <a:endParaRPr lang="en-US" sz="1800" dirty="0"/>
          </a:p>
        </p:txBody>
      </p:sp>
      <p:sp>
        <p:nvSpPr>
          <p:cNvPr id="12" name="Text 3"/>
          <p:cNvSpPr txBox="1"/>
          <p:nvPr/>
        </p:nvSpPr>
        <p:spPr>
          <a:xfrm>
            <a:off x="932554" y="3653800"/>
            <a:ext cx="1878900" cy="26547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Лексика healthy, unhealthy, lifestyle, well-being и fitness помогает описывать общее состояние человека и сравнивать полезные и вредные привычки в повседневной жизни.
</a:t>
            </a:r>
            <a:endParaRPr lang="en-US" sz="1400" dirty="0"/>
          </a:p>
        </p:txBody>
      </p:sp>
      <p:sp>
        <p:nvSpPr>
          <p:cNvPr id="13" name="Text 4"/>
          <p:cNvSpPr txBox="1"/>
          <p:nvPr/>
        </p:nvSpPr>
        <p:spPr>
          <a:xfrm>
            <a:off x="3081862" y="2963375"/>
            <a:ext cx="1871400" cy="552600"/>
          </a:xfrm>
          <a:prstGeom prst="rect">
            <a:avLst/>
          </a:prstGeom>
          <a:noFill/>
          <a:ln/>
        </p:spPr>
        <p:txBody>
          <a:bodyPr wrap="square" lIns="0" tIns="0" rIns="0" bIns="0" rtlCol="0" anchor="ctr"/>
          <a:lstStyle/>
          <a:p>
            <a:pPr algn="l" indent="0" marL="0">
              <a:lnSpc>
                <a:spcPct val="90000"/>
              </a:lnSpc>
              <a:buNone/>
            </a:pPr>
            <a:r>
              <a:rPr lang="en-US" sz="1800" dirty="0">
                <a:solidFill>
                  <a:srgbClr val="2A3E5C"/>
                </a:solidFill>
                <a:latin typeface="Arial" pitchFamily="34" charset="0"/>
                <a:ea typeface="Arial" pitchFamily="34" charset="-122"/>
                <a:cs typeface="Arial" pitchFamily="34" charset="-120"/>
              </a:rPr>
              <a:t>Режим и привычки
</a:t>
            </a:r>
            <a:endParaRPr lang="en-US" sz="1800" dirty="0"/>
          </a:p>
        </p:txBody>
      </p:sp>
      <p:sp>
        <p:nvSpPr>
          <p:cNvPr id="14" name="Text 5"/>
          <p:cNvSpPr txBox="1"/>
          <p:nvPr/>
        </p:nvSpPr>
        <p:spPr>
          <a:xfrm>
            <a:off x="3089325" y="3653800"/>
            <a:ext cx="1871400" cy="26547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Слова routine, schedule, habit, bedtime и screen time нужны, чтобы говорить о распорядке дня, времени отдыха и повторяющихся действиях подростка.
</a:t>
            </a:r>
            <a:endParaRPr lang="en-US" sz="1400" dirty="0"/>
          </a:p>
        </p:txBody>
      </p:sp>
      <p:sp>
        <p:nvSpPr>
          <p:cNvPr id="15" name="Text 6"/>
          <p:cNvSpPr txBox="1"/>
          <p:nvPr/>
        </p:nvSpPr>
        <p:spPr>
          <a:xfrm>
            <a:off x="5183937" y="2963375"/>
            <a:ext cx="1871400" cy="552600"/>
          </a:xfrm>
          <a:prstGeom prst="rect">
            <a:avLst/>
          </a:prstGeom>
          <a:noFill/>
          <a:ln/>
        </p:spPr>
        <p:txBody>
          <a:bodyPr wrap="square" lIns="0" tIns="0" rIns="0" bIns="0" rtlCol="0" anchor="ctr"/>
          <a:lstStyle/>
          <a:p>
            <a:pPr algn="l" indent="0" marL="0">
              <a:lnSpc>
                <a:spcPct val="90000"/>
              </a:lnSpc>
              <a:buNone/>
            </a:pPr>
            <a:r>
              <a:rPr lang="en-US" sz="1800" dirty="0">
                <a:solidFill>
                  <a:srgbClr val="2A3E5C"/>
                </a:solidFill>
                <a:latin typeface="Arial" pitchFamily="34" charset="0"/>
                <a:ea typeface="Arial" pitchFamily="34" charset="-122"/>
                <a:cs typeface="Arial" pitchFamily="34" charset="-120"/>
              </a:rPr>
              <a:t>Питание
</a:t>
            </a:r>
            <a:endParaRPr lang="en-US" sz="1800" dirty="0"/>
          </a:p>
        </p:txBody>
      </p:sp>
      <p:sp>
        <p:nvSpPr>
          <p:cNvPr id="16" name="Text 7"/>
          <p:cNvSpPr txBox="1"/>
          <p:nvPr/>
        </p:nvSpPr>
        <p:spPr>
          <a:xfrm>
            <a:off x="5191400" y="3653800"/>
            <a:ext cx="1871400" cy="26547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Слова diet, snack, junk food, breakfast и balance позволяют обсуждать еду, перекусы, выбор продуктов и то, как питание влияет на энергию.
</a:t>
            </a:r>
            <a:endParaRPr lang="en-US" sz="1400" dirty="0"/>
          </a:p>
        </p:txBody>
      </p:sp>
      <p:sp>
        <p:nvSpPr>
          <p:cNvPr id="17" name="Text 8"/>
          <p:cNvSpPr txBox="1"/>
          <p:nvPr/>
        </p:nvSpPr>
        <p:spPr>
          <a:xfrm>
            <a:off x="7293487" y="2963375"/>
            <a:ext cx="1871400" cy="552600"/>
          </a:xfrm>
          <a:prstGeom prst="rect">
            <a:avLst/>
          </a:prstGeom>
          <a:noFill/>
          <a:ln/>
        </p:spPr>
        <p:txBody>
          <a:bodyPr wrap="square" lIns="0" tIns="0" rIns="0" bIns="0" rtlCol="0" anchor="ctr"/>
          <a:lstStyle/>
          <a:p>
            <a:pPr algn="l" indent="0" marL="0">
              <a:lnSpc>
                <a:spcPct val="90000"/>
              </a:lnSpc>
              <a:buNone/>
            </a:pPr>
            <a:r>
              <a:rPr lang="en-US" sz="1800" dirty="0">
                <a:solidFill>
                  <a:srgbClr val="2A3E5C"/>
                </a:solidFill>
                <a:latin typeface="Arial" pitchFamily="34" charset="0"/>
                <a:ea typeface="Arial" pitchFamily="34" charset="-122"/>
                <a:cs typeface="Arial" pitchFamily="34" charset="-120"/>
              </a:rPr>
              <a:t>Активность
</a:t>
            </a:r>
            <a:endParaRPr lang="en-US" sz="1800" dirty="0"/>
          </a:p>
        </p:txBody>
      </p:sp>
      <p:sp>
        <p:nvSpPr>
          <p:cNvPr id="18" name="Text 9"/>
          <p:cNvSpPr txBox="1"/>
          <p:nvPr/>
        </p:nvSpPr>
        <p:spPr>
          <a:xfrm>
            <a:off x="7300950" y="3653800"/>
            <a:ext cx="1871400" cy="26547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Слова exercise, sport, move, walk и active используются, когда говорят о движении, тренировках и о том, как сохранить бодрость в течение дня.
</a:t>
            </a:r>
            <a:endParaRPr lang="en-US" sz="1400" dirty="0"/>
          </a:p>
        </p:txBody>
      </p:sp>
      <p:sp>
        <p:nvSpPr>
          <p:cNvPr id="19" name="Text 10"/>
          <p:cNvSpPr txBox="1"/>
          <p:nvPr/>
        </p:nvSpPr>
        <p:spPr>
          <a:xfrm>
            <a:off x="9395563" y="2963375"/>
            <a:ext cx="1871400" cy="552600"/>
          </a:xfrm>
          <a:prstGeom prst="rect">
            <a:avLst/>
          </a:prstGeom>
          <a:noFill/>
          <a:ln/>
        </p:spPr>
        <p:txBody>
          <a:bodyPr wrap="square" lIns="0" tIns="0" rIns="0" bIns="0" rtlCol="0" anchor="ctr"/>
          <a:lstStyle/>
          <a:p>
            <a:pPr algn="l" indent="0" marL="0">
              <a:lnSpc>
                <a:spcPct val="90000"/>
              </a:lnSpc>
              <a:buNone/>
            </a:pPr>
            <a:r>
              <a:rPr lang="en-US" sz="1800" dirty="0">
                <a:solidFill>
                  <a:srgbClr val="2A3E5C"/>
                </a:solidFill>
                <a:latin typeface="Arial" pitchFamily="34" charset="0"/>
                <a:ea typeface="Arial" pitchFamily="34" charset="-122"/>
                <a:cs typeface="Arial" pitchFamily="34" charset="-120"/>
              </a:rPr>
              <a:t>Советы и объяснения
</a:t>
            </a:r>
            <a:endParaRPr lang="en-US" sz="1800" dirty="0"/>
          </a:p>
        </p:txBody>
      </p:sp>
      <p:sp>
        <p:nvSpPr>
          <p:cNvPr id="20" name="Text 11"/>
          <p:cNvSpPr txBox="1"/>
          <p:nvPr/>
        </p:nvSpPr>
        <p:spPr>
          <a:xfrm>
            <a:off x="9403025" y="3653800"/>
            <a:ext cx="1871400" cy="26547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Фразы should, shouldn’t, it is important to, it is better to, because и in order to помогают давать советы, объяснять причины и строить короткие ответы.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4707275" y="2348140"/>
            <a:ext cx="7101300" cy="2161719"/>
          </a:xfrm>
          <a:prstGeom prst="rect">
            <a:avLst/>
          </a:prstGeom>
        </p:spPr>
      </p:pic>
      <p:sp>
        <p:nvSpPr>
          <p:cNvPr id="4" name="Text 0"/>
          <p:cNvSpPr txBox="1"/>
          <p:nvPr/>
        </p:nvSpPr>
        <p:spPr>
          <a:xfrm>
            <a:off x="196850" y="778500"/>
            <a:ext cx="3979500" cy="5301000"/>
          </a:xfrm>
          <a:prstGeom prst="rect">
            <a:avLst/>
          </a:prstGeom>
          <a:noFill/>
          <a:ln/>
        </p:spPr>
        <p:txBody>
          <a:bodyPr wrap="square" lIns="0" tIns="0" rIns="0" bIns="0" rtlCol="0" anchor="ctr"/>
          <a:lstStyle/>
          <a:p>
            <a:pPr algn="l" indent="0" marL="0">
              <a:lnSpc>
                <a:spcPct val="115000"/>
              </a:lnSpc>
              <a:buNone/>
            </a:pPr>
            <a:r>
              <a:rPr lang="en-US" sz="2500" b="1" dirty="0">
                <a:solidFill>
                  <a:srgbClr val="2A3E5C"/>
                </a:solidFill>
                <a:latin typeface="Arial" pitchFamily="34" charset="0"/>
                <a:ea typeface="Arial" pitchFamily="34" charset="-122"/>
                <a:cs typeface="Arial" pitchFamily="34" charset="-120"/>
              </a:rPr>
              <a:t>Лексические группы по теме здорового образа жизни
</a:t>
            </a:r>
            <a:pPr algn="l" indent="0" marL="0">
              <a:lnSpc>
                <a:spcPct val="115000"/>
              </a:lnSpc>
              <a:buNone/>
            </a:pPr>
            <a:r>
              <a:rPr lang="en-US" sz="2500" b="1" dirty="0">
                <a:solidFill>
                  <a:srgbClr val="2A3E5C"/>
                </a:solidFill>
                <a:latin typeface="Arial" pitchFamily="34" charset="0"/>
                <a:ea typeface="Arial" pitchFamily="34" charset="-122"/>
                <a:cs typeface="Arial" pitchFamily="34" charset="-120"/>
              </a:rPr>
              <a:t>
</a:t>
            </a:r>
            <a:pPr algn="l" indent="0" marL="0">
              <a:lnSpc>
                <a:spcPct val="115000"/>
              </a:lnSpc>
              <a:buNone/>
            </a:pPr>
            <a:r>
              <a:rPr lang="en-US" sz="1600" dirty="0">
                <a:solidFill>
                  <a:srgbClr val="000000"/>
                </a:solidFill>
                <a:latin typeface="Arial" pitchFamily="34" charset="0"/>
                <a:ea typeface="Arial" pitchFamily="34" charset="-122"/>
                <a:cs typeface="Arial" pitchFamily="34" charset="-120"/>
              </a:rPr>
              <a:t>Слова раздела удобно группировать по темам: питание, активность, самочувствие и режим дня.
</a:t>
            </a:r>
            <a:pPr algn="l" indent="0" marL="0">
              <a:lnSpc>
                <a:spcPct val="115000"/>
              </a:lnSpc>
              <a:buNone/>
            </a:pPr>
            <a:r>
              <a:rPr lang="en-US" sz="1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600" dirty="0">
                <a:solidFill>
                  <a:srgbClr val="000000"/>
                </a:solidFill>
                <a:latin typeface="Arial" pitchFamily="34" charset="0"/>
                <a:ea typeface="Arial" pitchFamily="34" charset="-122"/>
                <a:cs typeface="Arial" pitchFamily="34" charset="-120"/>
              </a:rPr>
              <a:t>Все группы слов связаны с повседневной жизнью подростка и помогают описывать привычки коротко и точно.
</a:t>
            </a:r>
            <a:endParaRPr lang="en-US" sz="2500" dirty="0"/>
          </a:p>
        </p:txBody>
      </p:sp>
      <p:sp>
        <p:nvSpPr>
          <p:cNvPr id="5" name="Text 1"/>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4</a:t>
            </a:r>
            <a:endParaRPr lang="en-US" sz="2300" dirty="0"/>
          </a:p>
        </p:txBody>
      </p:sp>
      <p:sp>
        <p:nvSpPr>
          <p:cNvPr id="6" name="Text 2"/>
          <p:cNvSpPr txBox="1"/>
          <p:nvPr/>
        </p:nvSpPr>
        <p:spPr>
          <a:xfrm>
            <a:off x="5320167" y="6420933"/>
            <a:ext cx="6488400" cy="184800"/>
          </a:xfrm>
          <a:prstGeom prst="rect">
            <a:avLst/>
          </a:prstGeom>
          <a:noFill/>
          <a:ln/>
        </p:spPr>
        <p:txBody>
          <a:bodyPr wrap="square" lIns="0" tIns="0" rIns="0" bIns="0" rtlCol="0" anchor="ctr"/>
          <a:lstStyle/>
          <a:p>
            <a:pPr algn="r" indent="0" marL="0">
              <a:lnSpc>
                <a:spcPct val="100000"/>
              </a:lnSpc>
              <a:buNone/>
            </a:pPr>
            <a:r>
              <a:rPr lang="en-US" sz="1200" i="1" dirty="0">
                <a:solidFill>
                  <a:srgbClr val="2A3E5C"/>
                </a:solidFill>
                <a:latin typeface="Arial" pitchFamily="34" charset="0"/>
                <a:ea typeface="Arial" pitchFamily="34" charset="-122"/>
                <a:cs typeface="Arial" pitchFamily="34" charset="-120"/>
              </a:rPr>
              <a:t>Учебная лексика Unit 3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5541998" y="1834950"/>
            <a:ext cx="6486754" cy="4248300"/>
          </a:xfrm>
          <a:prstGeom prst="rect">
            <a:avLst/>
          </a:prstGeom>
        </p:spPr>
      </p:pic>
      <p:sp>
        <p:nvSpPr>
          <p:cNvPr id="4" name="Text 0"/>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5</a:t>
            </a:r>
            <a:endParaRPr lang="en-US" sz="2300" dirty="0"/>
          </a:p>
        </p:txBody>
      </p:sp>
      <p:sp>
        <p:nvSpPr>
          <p:cNvPr id="5" name="Text 1"/>
          <p:cNvSpPr txBox="1"/>
          <p:nvPr/>
        </p:nvSpPr>
        <p:spPr>
          <a:xfrm>
            <a:off x="367550" y="2004739"/>
            <a:ext cx="4634100" cy="3846300"/>
          </a:xfrm>
          <a:prstGeom prst="rect">
            <a:avLst/>
          </a:prstGeom>
          <a:noFill/>
          <a:ln/>
        </p:spPr>
        <p:txBody>
          <a:bodyPr wrap="square" lIns="0" tIns="0" rIns="0" bIns="0" rtlCol="0" anchor="ctr"/>
          <a:lstStyle/>
          <a:p>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Эти компоненты работают вместе: если один из них слабый, становится труднее сохранять энергию и хорошее настроение.
</a:t>
            </a:r>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Сон, питание и движение — базовые опоры здорового образа жизни, а остальные элементы поддерживают стабильный режим.
</a:t>
            </a:r>
            <a:endParaRPr lang="en-US" sz="1600" dirty="0"/>
          </a:p>
        </p:txBody>
      </p:sp>
      <p:sp>
        <p:nvSpPr>
          <p:cNvPr id="6" name="Text 2"/>
          <p:cNvSpPr txBox="1"/>
          <p:nvPr/>
        </p:nvSpPr>
        <p:spPr>
          <a:xfrm>
            <a:off x="5541167" y="6358508"/>
            <a:ext cx="6488400" cy="184800"/>
          </a:xfrm>
          <a:prstGeom prst="rect">
            <a:avLst/>
          </a:prstGeom>
          <a:noFill/>
          <a:ln/>
        </p:spPr>
        <p:txBody>
          <a:bodyPr wrap="square" lIns="0" tIns="0" rIns="0" bIns="0" rtlCol="0" anchor="b"/>
          <a:lstStyle/>
          <a:p>
            <a:pPr algn="r" indent="0" marL="0">
              <a:lnSpc>
                <a:spcPct val="100000"/>
              </a:lnSpc>
              <a:buNone/>
            </a:pPr>
            <a:r>
              <a:rPr lang="en-US" sz="1200" i="1" dirty="0">
                <a:solidFill>
                  <a:srgbClr val="2A3E5C"/>
                </a:solidFill>
                <a:latin typeface="Arial" pitchFamily="34" charset="0"/>
                <a:ea typeface="Arial" pitchFamily="34" charset="-122"/>
                <a:cs typeface="Arial" pitchFamily="34" charset="-120"/>
              </a:rPr>
              <a:t>Учебная модель темы Unit 3
</a:t>
            </a:r>
            <a:endParaRPr lang="en-US" sz="1200" dirty="0"/>
          </a:p>
        </p:txBody>
      </p:sp>
      <p:sp>
        <p:nvSpPr>
          <p:cNvPr id="7" name="Text 3"/>
          <p:cNvSpPr txBox="1"/>
          <p:nvPr/>
        </p:nvSpPr>
        <p:spPr>
          <a:xfrm>
            <a:off x="367550" y="290525"/>
            <a:ext cx="11456700" cy="928200"/>
          </a:xfrm>
          <a:prstGeom prst="rect">
            <a:avLst/>
          </a:prstGeom>
          <a:noFill/>
          <a:ln/>
        </p:spPr>
        <p:txBody>
          <a:bodyPr wrap="square" lIns="0" tIns="0" rIns="0" bIns="0" rtlCol="0" anchor="ctr"/>
          <a:lstStyle/>
          <a:p>
            <a:pPr algn="ctr" indent="0" marL="0">
              <a:lnSpc>
                <a:spcPct val="90000"/>
              </a:lnSpc>
              <a:buNone/>
            </a:pPr>
            <a:r>
              <a:rPr lang="en-US" sz="3200" b="1" dirty="0">
                <a:solidFill>
                  <a:srgbClr val="2A3E5C"/>
                </a:solidFill>
                <a:latin typeface="Arial" pitchFamily="34" charset="0"/>
                <a:ea typeface="Arial" pitchFamily="34" charset="-122"/>
                <a:cs typeface="Arial" pitchFamily="34" charset="-120"/>
              </a:rPr>
              <a:t>What makes a healthy lifestyle: основные элементы
</a:t>
            </a:r>
            <a:endParaRPr lang="en-US"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347776" y="1893040"/>
            <a:ext cx="3633356" cy="2057956"/>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4153402" y="1893040"/>
            <a:ext cx="3633356" cy="2057956"/>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pic>
        <p:nvPicPr>
          <p:cNvPr id="7" name="Image 5" descr="preencoded.png">    </p:cNvPr>
          <p:cNvPicPr>
            <a:picLocks noChangeAspect="1"/>
          </p:cNvPicPr>
          <p:nvPr/>
        </p:nvPicPr>
        <p:blipFill>
          <a:blip r:embed="rId6"/>
          <a:stretch>
            <a:fillRect/>
          </a:stretch>
        </p:blipFill>
        <p:spPr>
          <a:xfrm>
            <a:off x="7949044" y="1893040"/>
            <a:ext cx="3633356" cy="2057956"/>
          </a:xfrm>
          <a:prstGeom prst="rect">
            <a:avLst/>
          </a:prstGeom>
        </p:spPr>
      </p:pic>
      <p:sp>
        <p:nvSpPr>
          <p:cNvPr id="8" name="Text 0"/>
          <p:cNvSpPr txBox="1"/>
          <p:nvPr/>
        </p:nvSpPr>
        <p:spPr>
          <a:xfrm>
            <a:off x="347775" y="362725"/>
            <a:ext cx="11234700" cy="1302600"/>
          </a:xfrm>
          <a:prstGeom prst="rect">
            <a:avLst/>
          </a:prstGeom>
          <a:noFill/>
          <a:ln/>
        </p:spPr>
        <p:txBody>
          <a:bodyPr wrap="square" lIns="0" tIns="0" rIns="0" bIns="0" rtlCol="0" anchor="ctr"/>
          <a:lstStyle/>
          <a:p>
            <a:pPr algn="l" indent="0" marL="0">
              <a:lnSpc>
                <a:spcPct val="90000"/>
              </a:lnSpc>
              <a:buNone/>
            </a:pPr>
            <a:r>
              <a:rPr lang="en-US" sz="3200" b="1" dirty="0">
                <a:solidFill>
                  <a:srgbClr val="2A3E5C"/>
                </a:solidFill>
                <a:latin typeface="Arial" pitchFamily="34" charset="0"/>
                <a:ea typeface="Arial" pitchFamily="34" charset="-122"/>
                <a:cs typeface="Arial" pitchFamily="34" charset="-120"/>
              </a:rPr>
              <a:t>Healthy food: питание подростка
</a:t>
            </a:r>
            <a:endParaRPr lang="en-US" sz="3200" dirty="0"/>
          </a:p>
        </p:txBody>
      </p:sp>
      <p:sp>
        <p:nvSpPr>
          <p:cNvPr id="9" name="Text 1"/>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6</a:t>
            </a:r>
            <a:endParaRPr lang="en-US" sz="2300" dirty="0"/>
          </a:p>
        </p:txBody>
      </p:sp>
      <p:sp>
        <p:nvSpPr>
          <p:cNvPr id="10" name="Text 2"/>
          <p:cNvSpPr txBox="1"/>
          <p:nvPr/>
        </p:nvSpPr>
        <p:spPr>
          <a:xfrm>
            <a:off x="453848" y="4162586"/>
            <a:ext cx="3428400" cy="1474800"/>
          </a:xfrm>
          <a:prstGeom prst="rect">
            <a:avLst/>
          </a:prstGeom>
          <a:noFill/>
          <a:ln/>
        </p:spPr>
        <p:txBody>
          <a:bodyPr wrap="square" lIns="0" tIns="0" rIns="0" bIns="0" rtlCol="0" anchor="ctr"/>
          <a:lstStyle/>
          <a:p>
            <a:pPr algn="l" indent="0" marL="0">
              <a:lnSpc>
                <a:spcPct val="100000"/>
              </a:lnSpc>
              <a:buNone/>
            </a:pPr>
            <a:r>
              <a:rPr lang="en-US" sz="1752" b="1" dirty="0">
                <a:solidFill>
                  <a:srgbClr val="2A3E5C"/>
                </a:solidFill>
                <a:latin typeface="Arial" pitchFamily="34" charset="0"/>
                <a:ea typeface="Arial" pitchFamily="34" charset="-122"/>
                <a:cs typeface="Arial" pitchFamily="34" charset="-120"/>
              </a:rPr>
              <a:t>Полезный школьный ланч
</a:t>
            </a:r>
            <a:pPr algn="l" indent="0" marL="0">
              <a:lnSpc>
                <a:spcPct val="100000"/>
              </a:lnSpc>
              <a:buNone/>
            </a:pPr>
            <a:r>
              <a:rPr lang="en-US" sz="1139" b="1" dirty="0">
                <a:solidFill>
                  <a:srgbClr val="2A3E5C"/>
                </a:solidFill>
                <a:latin typeface="Arial" pitchFamily="34" charset="0"/>
                <a:ea typeface="Arial" pitchFamily="34" charset="-122"/>
                <a:cs typeface="Arial" pitchFamily="34" charset="-120"/>
              </a:rPr>
              <a:t>
</a:t>
            </a:r>
            <a:pPr algn="l" indent="0" marL="0">
              <a:lnSpc>
                <a:spcPct val="100000"/>
              </a:lnSpc>
              <a:buNone/>
            </a:pPr>
            <a:r>
              <a:rPr lang="en-US" sz="1402" dirty="0">
                <a:solidFill>
                  <a:srgbClr val="000000"/>
                </a:solidFill>
                <a:latin typeface="Arial" pitchFamily="34" charset="0"/>
                <a:ea typeface="Arial" pitchFamily="34" charset="-122"/>
                <a:cs typeface="Arial" pitchFamily="34" charset="-120"/>
              </a:rPr>
              <a:t>В школьной сумке удобно видеть простую и понятную еду: бутерброд с салатом, яблоко, йогурт и бутылку воды. Такой ланч помогает дольше сохранять сытость и не отвлекает на уроках. Он выглядит ярко и легко собирается утром.
</a:t>
            </a:r>
            <a:endParaRPr lang="en-US" sz="1752" dirty="0"/>
          </a:p>
        </p:txBody>
      </p:sp>
      <p:sp>
        <p:nvSpPr>
          <p:cNvPr id="11" name="Text 3"/>
          <p:cNvSpPr txBox="1"/>
          <p:nvPr/>
        </p:nvSpPr>
        <p:spPr>
          <a:xfrm>
            <a:off x="4250925" y="4162561"/>
            <a:ext cx="3428400" cy="1474800"/>
          </a:xfrm>
          <a:prstGeom prst="rect">
            <a:avLst/>
          </a:prstGeom>
          <a:noFill/>
          <a:ln/>
        </p:spPr>
        <p:txBody>
          <a:bodyPr wrap="square" lIns="0" tIns="0" rIns="0" bIns="0" rtlCol="0" anchor="ctr"/>
          <a:lstStyle/>
          <a:p>
            <a:pPr algn="l" indent="0" marL="0">
              <a:lnSpc>
                <a:spcPct val="100000"/>
              </a:lnSpc>
              <a:buNone/>
            </a:pPr>
            <a:r>
              <a:rPr lang="en-US" sz="1621" b="1" dirty="0">
                <a:solidFill>
                  <a:srgbClr val="2A3E5C"/>
                </a:solidFill>
                <a:latin typeface="Arial" pitchFamily="34" charset="0"/>
                <a:ea typeface="Arial" pitchFamily="34" charset="-122"/>
                <a:cs typeface="Arial" pitchFamily="34" charset="-120"/>
              </a:rPr>
              <a:t>Что даёт энергию
</a:t>
            </a:r>
            <a:pPr algn="l" indent="0" marL="0">
              <a:lnSpc>
                <a:spcPct val="100000"/>
              </a:lnSpc>
              <a:buNone/>
            </a:pPr>
            <a:r>
              <a:rPr lang="en-US" sz="1054" b="1" dirty="0">
                <a:solidFill>
                  <a:srgbClr val="2A3E5C"/>
                </a:solidFill>
                <a:latin typeface="Arial" pitchFamily="34" charset="0"/>
                <a:ea typeface="Arial" pitchFamily="34" charset="-122"/>
                <a:cs typeface="Arial" pitchFamily="34" charset="-120"/>
              </a:rPr>
              <a:t>
</a:t>
            </a:r>
            <a:pPr algn="l" indent="0" marL="0">
              <a:lnSpc>
                <a:spcPct val="100000"/>
              </a:lnSpc>
              <a:buNone/>
            </a:pPr>
            <a:r>
              <a:rPr lang="en-US" sz="1297" dirty="0">
                <a:solidFill>
                  <a:srgbClr val="000000"/>
                </a:solidFill>
                <a:latin typeface="Arial" pitchFamily="34" charset="0"/>
                <a:ea typeface="Arial" pitchFamily="34" charset="-122"/>
                <a:cs typeface="Arial" pitchFamily="34" charset="-120"/>
              </a:rPr>
              <a:t>Овощи, фрукты, каши, молочные продукты, рыба, мясо, яйца и бобовые помогают организму расти и учиться без лишней усталости. Эти продукты подходят для завтрака, обеда и перекусов, если выбирать их регулярно, а не время от времени.
</a:t>
            </a:r>
            <a:endParaRPr lang="en-US" sz="1621" dirty="0"/>
          </a:p>
        </p:txBody>
      </p:sp>
      <p:sp>
        <p:nvSpPr>
          <p:cNvPr id="12" name="Text 4"/>
          <p:cNvSpPr txBox="1"/>
          <p:nvPr/>
        </p:nvSpPr>
        <p:spPr>
          <a:xfrm>
            <a:off x="8047916" y="4162536"/>
            <a:ext cx="3428400" cy="1474800"/>
          </a:xfrm>
          <a:prstGeom prst="rect">
            <a:avLst/>
          </a:prstGeom>
          <a:noFill/>
          <a:ln/>
        </p:spPr>
        <p:txBody>
          <a:bodyPr wrap="square" lIns="0" tIns="0" rIns="0" bIns="0" rtlCol="0" anchor="ctr"/>
          <a:lstStyle/>
          <a:p>
            <a:pPr algn="l" indent="0" marL="0">
              <a:lnSpc>
                <a:spcPct val="100000"/>
              </a:lnSpc>
              <a:buNone/>
            </a:pPr>
            <a:r>
              <a:rPr lang="en-US" sz="1602" b="1" dirty="0">
                <a:solidFill>
                  <a:srgbClr val="2A3E5C"/>
                </a:solidFill>
                <a:latin typeface="Arial" pitchFamily="34" charset="0"/>
                <a:ea typeface="Arial" pitchFamily="34" charset="-122"/>
                <a:cs typeface="Arial" pitchFamily="34" charset="-120"/>
              </a:rPr>
              <a:t>Что лучше ограничить
</a:t>
            </a:r>
            <a:pPr algn="l" indent="0" marL="0">
              <a:lnSpc>
                <a:spcPct val="100000"/>
              </a:lnSpc>
              <a:buNone/>
            </a:pPr>
            <a:r>
              <a:rPr lang="en-US" sz="1041" b="1" dirty="0">
                <a:solidFill>
                  <a:srgbClr val="2A3E5C"/>
                </a:solidFill>
                <a:latin typeface="Arial" pitchFamily="34" charset="0"/>
                <a:ea typeface="Arial" pitchFamily="34" charset="-122"/>
                <a:cs typeface="Arial" pitchFamily="34" charset="-120"/>
              </a:rPr>
              <a:t>
</a:t>
            </a:r>
            <a:pPr algn="l" indent="0" marL="0">
              <a:lnSpc>
                <a:spcPct val="100000"/>
              </a:lnSpc>
              <a:buNone/>
            </a:pPr>
            <a:r>
              <a:rPr lang="en-US" sz="1281" dirty="0">
                <a:solidFill>
                  <a:srgbClr val="000000"/>
                </a:solidFill>
                <a:latin typeface="Arial" pitchFamily="34" charset="0"/>
                <a:ea typeface="Arial" pitchFamily="34" charset="-122"/>
                <a:cs typeface="Arial" pitchFamily="34" charset="-120"/>
              </a:rPr>
              <a:t>Сладости, чипсы, fast food и газированные напитки обычно употребляют реже, чем полезные продукты. Если они появляются слишком часто, еда становится менее сбалансированной, а энергии хватает ненадолго. Поэтому в теме важно учиться делать более разумный выбор.
</a:t>
            </a:r>
            <a:endParaRPr lang="en-US" sz="1602"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731191" y="2754450"/>
            <a:ext cx="10689419" cy="2912700"/>
          </a:xfrm>
          <a:prstGeom prst="rect">
            <a:avLst/>
          </a:prstGeom>
        </p:spPr>
      </p:pic>
      <p:sp>
        <p:nvSpPr>
          <p:cNvPr id="5" name="Text 0"/>
          <p:cNvSpPr txBox="1"/>
          <p:nvPr/>
        </p:nvSpPr>
        <p:spPr>
          <a:xfrm>
            <a:off x="499050" y="428000"/>
            <a:ext cx="11153700" cy="1861800"/>
          </a:xfrm>
          <a:prstGeom prst="rect">
            <a:avLst/>
          </a:prstGeom>
          <a:noFill/>
          <a:ln/>
        </p:spPr>
        <p:txBody>
          <a:bodyPr wrap="square" lIns="0" tIns="0" rIns="0" bIns="0" rtlCol="0" anchor="ctr"/>
          <a:lstStyle/>
          <a:p>
            <a:pPr algn="l" indent="0" marL="0">
              <a:lnSpc>
                <a:spcPct val="100000"/>
              </a:lnSpc>
              <a:buNone/>
            </a:pPr>
            <a:r>
              <a:rPr lang="en-US" sz="3200" b="1" dirty="0">
                <a:solidFill>
                  <a:srgbClr val="1C3355"/>
                </a:solidFill>
                <a:latin typeface="Arial" pitchFamily="34" charset="0"/>
                <a:ea typeface="Arial" pitchFamily="34" charset="-122"/>
                <a:cs typeface="Arial" pitchFamily="34" charset="-120"/>
              </a:rPr>
              <a:t>How to build a balanced meal
</a:t>
            </a:r>
            <a:pPr algn="l" indent="0" marL="0">
              <a:lnSpc>
                <a:spcPct val="100000"/>
              </a:lnSpc>
              <a:buNone/>
            </a:pPr>
            <a:r>
              <a:rPr lang="en-US" sz="2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000" dirty="0">
                <a:solidFill>
                  <a:srgbClr val="000000"/>
                </a:solidFill>
                <a:latin typeface="Arial" pitchFamily="34" charset="0"/>
                <a:ea typeface="Arial" pitchFamily="34" charset="-122"/>
                <a:cs typeface="Arial" pitchFamily="34" charset="-120"/>
              </a:rPr>
              <a:t>Схема показывает, как собрать полезный приём пищи из нескольких групп продуктов.
</a:t>
            </a:r>
            <a:endParaRPr lang="en-US" sz="3200" dirty="0"/>
          </a:p>
        </p:txBody>
      </p:sp>
      <p:sp>
        <p:nvSpPr>
          <p:cNvPr id="6" name="Text 1"/>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7</a:t>
            </a:r>
            <a:endParaRPr lang="en-US" sz="2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pic>
        <p:nvPicPr>
          <p:cNvPr id="7" name="Image 5" descr="preencoded.png">    </p:cNvPr>
          <p:cNvPicPr>
            <a:picLocks noChangeAspect="1"/>
          </p:cNvPicPr>
          <p:nvPr/>
        </p:nvPicPr>
        <p:blipFill>
          <a:blip r:embed="rId6"/>
          <a:stretch>
            <a:fillRect/>
          </a:stretch>
        </p:blipFill>
        <p:spPr>
          <a:xfrm>
            <a:off x="0" y="0"/>
            <a:ext cx="12192000" cy="6858000"/>
          </a:xfrm>
          <a:prstGeom prst="rect">
            <a:avLst/>
          </a:prstGeom>
        </p:spPr>
      </p:pic>
      <p:sp>
        <p:nvSpPr>
          <p:cNvPr id="8" name="Text 0"/>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8</a:t>
            </a:r>
            <a:endParaRPr lang="en-US" sz="2300" dirty="0"/>
          </a:p>
        </p:txBody>
      </p:sp>
      <p:sp>
        <p:nvSpPr>
          <p:cNvPr id="9" name="Text 1"/>
          <p:cNvSpPr txBox="1"/>
          <p:nvPr/>
        </p:nvSpPr>
        <p:spPr>
          <a:xfrm>
            <a:off x="497250" y="296675"/>
            <a:ext cx="11197500" cy="1078500"/>
          </a:xfrm>
          <a:prstGeom prst="rect">
            <a:avLst/>
          </a:prstGeom>
          <a:noFill/>
          <a:ln/>
        </p:spPr>
        <p:txBody>
          <a:bodyPr wrap="square" lIns="0" tIns="0" rIns="0" bIns="0" rtlCol="0" anchor="ctr"/>
          <a:lstStyle/>
          <a:p>
            <a:pPr algn="ctr" indent="0" marL="0">
              <a:lnSpc>
                <a:spcPct val="90000"/>
              </a:lnSpc>
              <a:buNone/>
            </a:pPr>
            <a:r>
              <a:rPr lang="en-US" sz="3200" b="1" dirty="0">
                <a:solidFill>
                  <a:srgbClr val="2A3E5C"/>
                </a:solidFill>
                <a:latin typeface="Arial" pitchFamily="34" charset="0"/>
                <a:ea typeface="Arial" pitchFamily="34" charset="-122"/>
                <a:cs typeface="Arial" pitchFamily="34" charset="-120"/>
              </a:rPr>
              <a:t>Water, sleep and daily routine
</a:t>
            </a:r>
            <a:endParaRPr lang="en-US" sz="3200" dirty="0"/>
          </a:p>
        </p:txBody>
      </p:sp>
      <p:sp>
        <p:nvSpPr>
          <p:cNvPr id="10" name="Text 2"/>
          <p:cNvSpPr txBox="1"/>
          <p:nvPr/>
        </p:nvSpPr>
        <p:spPr>
          <a:xfrm>
            <a:off x="5199900" y="2606225"/>
            <a:ext cx="3453900" cy="1290600"/>
          </a:xfrm>
          <a:prstGeom prst="rect">
            <a:avLst/>
          </a:prstGeom>
          <a:noFill/>
          <a:ln/>
        </p:spPr>
        <p:txBody>
          <a:bodyPr wrap="square" lIns="0" tIns="0" rIns="0" bIns="0" rtlCol="0" anchor="t"/>
          <a:lstStyle/>
          <a:p>
            <a:pPr algn="l" indent="0" marL="0">
              <a:lnSpc>
                <a:spcPct val="100000"/>
              </a:lnSpc>
              <a:buNone/>
            </a:pPr>
            <a:r>
              <a:rPr lang="en-US" sz="1900" b="1" dirty="0">
                <a:solidFill>
                  <a:srgbClr val="000000"/>
                </a:solidFill>
                <a:latin typeface="Arial" pitchFamily="34" charset="0"/>
                <a:ea typeface="Arial" pitchFamily="34" charset="-122"/>
                <a:cs typeface="Arial" pitchFamily="34" charset="-120"/>
              </a:rPr>
              <a:t>Evening routine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Регулярный вечерний распорядок помогает успеть сделать домашнюю работу, немного отдохнуть и подготовиться ко сну без лишнего напряжения.
</a:t>
            </a:r>
            <a:endParaRPr lang="en-US" sz="1900" dirty="0"/>
          </a:p>
        </p:txBody>
      </p:sp>
      <p:sp>
        <p:nvSpPr>
          <p:cNvPr id="11" name="Text 3"/>
          <p:cNvSpPr txBox="1"/>
          <p:nvPr/>
        </p:nvSpPr>
        <p:spPr>
          <a:xfrm>
            <a:off x="1322400" y="2606225"/>
            <a:ext cx="3453900" cy="1290600"/>
          </a:xfrm>
          <a:prstGeom prst="rect">
            <a:avLst/>
          </a:prstGeom>
          <a:noFill/>
          <a:ln/>
        </p:spPr>
        <p:txBody>
          <a:bodyPr wrap="square" lIns="0" tIns="0" rIns="0" bIns="0" rtlCol="0" anchor="t"/>
          <a:lstStyle/>
          <a:p>
            <a:pPr algn="l" indent="0" marL="0">
              <a:lnSpc>
                <a:spcPct val="100000"/>
              </a:lnSpc>
              <a:buNone/>
            </a:pPr>
            <a:r>
              <a:rPr lang="en-US" sz="1900" b="1" dirty="0">
                <a:solidFill>
                  <a:srgbClr val="000000"/>
                </a:solidFill>
                <a:latin typeface="Arial" pitchFamily="34" charset="0"/>
                <a:ea typeface="Arial" pitchFamily="34" charset="-122"/>
                <a:cs typeface="Arial" pitchFamily="34" charset="-120"/>
              </a:rPr>
              <a:t>Morning start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День начинается с подъёма в одно и то же время. Это помогает не спешить, спокойно собраться в школу и сохранить силы на первую половину дня.
</a:t>
            </a:r>
            <a:endParaRPr lang="en-US" sz="1900" dirty="0"/>
          </a:p>
        </p:txBody>
      </p:sp>
      <p:sp>
        <p:nvSpPr>
          <p:cNvPr id="12" name="Text 4"/>
          <p:cNvSpPr txBox="1"/>
          <p:nvPr/>
        </p:nvSpPr>
        <p:spPr>
          <a:xfrm>
            <a:off x="3263450" y="4872250"/>
            <a:ext cx="3453900" cy="1290600"/>
          </a:xfrm>
          <a:prstGeom prst="rect">
            <a:avLst/>
          </a:prstGeom>
          <a:noFill/>
          <a:ln/>
        </p:spPr>
        <p:txBody>
          <a:bodyPr wrap="square" lIns="0" tIns="0" rIns="0" bIns="0" rtlCol="0" anchor="t"/>
          <a:lstStyle/>
          <a:p>
            <a:pPr algn="l" indent="0" marL="0">
              <a:lnSpc>
                <a:spcPct val="100000"/>
              </a:lnSpc>
              <a:buNone/>
            </a:pPr>
            <a:r>
              <a:rPr lang="en-US" sz="1900" b="1" dirty="0">
                <a:solidFill>
                  <a:srgbClr val="000000"/>
                </a:solidFill>
                <a:latin typeface="Arial" pitchFamily="34" charset="0"/>
                <a:ea typeface="Arial" pitchFamily="34" charset="-122"/>
                <a:cs typeface="Arial" pitchFamily="34" charset="-120"/>
              </a:rPr>
              <a:t>During lessons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Вода поддерживает активность и концентрацию на уроках. Даже небольшие глотки помогают чувствовать себя лучше, особенно если день длинный и насыщенный.
</a:t>
            </a:r>
            <a:endParaRPr lang="en-US" sz="1900" dirty="0"/>
          </a:p>
        </p:txBody>
      </p:sp>
      <p:sp>
        <p:nvSpPr>
          <p:cNvPr id="13" name="Text 5"/>
          <p:cNvSpPr txBox="1"/>
          <p:nvPr/>
        </p:nvSpPr>
        <p:spPr>
          <a:xfrm>
            <a:off x="7182125" y="4872250"/>
            <a:ext cx="3453900" cy="1290600"/>
          </a:xfrm>
          <a:prstGeom prst="rect">
            <a:avLst/>
          </a:prstGeom>
          <a:noFill/>
          <a:ln/>
        </p:spPr>
        <p:txBody>
          <a:bodyPr wrap="square" lIns="0" tIns="0" rIns="0" bIns="0" rtlCol="0" anchor="t"/>
          <a:lstStyle/>
          <a:p>
            <a:pPr algn="l" indent="0" marL="0">
              <a:lnSpc>
                <a:spcPct val="100000"/>
              </a:lnSpc>
              <a:buNone/>
            </a:pPr>
            <a:r>
              <a:rPr lang="en-US" sz="1900" b="1" dirty="0">
                <a:solidFill>
                  <a:srgbClr val="000000"/>
                </a:solidFill>
                <a:latin typeface="Arial" pitchFamily="34" charset="0"/>
                <a:ea typeface="Arial" pitchFamily="34" charset="-122"/>
                <a:cs typeface="Arial" pitchFamily="34" charset="-120"/>
              </a:rPr>
              <a:t>Bedtime habit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Сон в одно и то же время улучшает память, настроение и реакцию. Для подростков это особенно важно, потому что организму нужен стабильный отдых.
</a:t>
            </a:r>
            <a:endParaRPr lang="en-US" sz="1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6096000" y="2408833"/>
            <a:ext cx="6096000" cy="4446984"/>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pic>
        <p:nvPicPr>
          <p:cNvPr id="7" name="Image 5" descr="preencoded.png">    </p:cNvPr>
          <p:cNvPicPr>
            <a:picLocks noChangeAspect="1"/>
          </p:cNvPicPr>
          <p:nvPr/>
        </p:nvPicPr>
        <p:blipFill>
          <a:blip r:embed="rId6"/>
          <a:stretch>
            <a:fillRect/>
          </a:stretch>
        </p:blipFill>
        <p:spPr>
          <a:xfrm>
            <a:off x="0" y="0"/>
            <a:ext cx="12192000" cy="6858000"/>
          </a:xfrm>
          <a:prstGeom prst="rect">
            <a:avLst/>
          </a:prstGeom>
        </p:spPr>
      </p:pic>
      <p:sp>
        <p:nvSpPr>
          <p:cNvPr id="8" name="Text 0"/>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9</a:t>
            </a:r>
            <a:endParaRPr lang="en-US" sz="2300" dirty="0"/>
          </a:p>
        </p:txBody>
      </p:sp>
      <p:sp>
        <p:nvSpPr>
          <p:cNvPr id="9" name="Text 1"/>
          <p:cNvSpPr txBox="1"/>
          <p:nvPr/>
        </p:nvSpPr>
        <p:spPr>
          <a:xfrm>
            <a:off x="222075" y="355600"/>
            <a:ext cx="11616558" cy="1306175"/>
          </a:xfrm>
          <a:prstGeom prst="rect">
            <a:avLst/>
          </a:prstGeom>
          <a:noFill/>
          <a:ln/>
        </p:spPr>
        <p:txBody>
          <a:bodyPr wrap="square" lIns="0" tIns="0" rIns="0" bIns="0" rtlCol="0" anchor="ctr"/>
          <a:lstStyle/>
          <a:p>
            <a:pPr algn="l" indent="0" marL="0">
              <a:lnSpc>
                <a:spcPct val="90000"/>
              </a:lnSpc>
              <a:buNone/>
            </a:pPr>
            <a:r>
              <a:rPr lang="en-US" sz="3200" b="1" dirty="0">
                <a:solidFill>
                  <a:srgbClr val="2A3E5C"/>
                </a:solidFill>
                <a:latin typeface="Arial" pitchFamily="34" charset="0"/>
                <a:ea typeface="Arial" pitchFamily="34" charset="-122"/>
                <a:cs typeface="Arial" pitchFamily="34" charset="-120"/>
              </a:rPr>
              <a:t>Physical activity and sport in everyday life
</a:t>
            </a:r>
            <a:endParaRPr lang="en-US" sz="3200" dirty="0"/>
          </a:p>
        </p:txBody>
      </p:sp>
      <p:sp>
        <p:nvSpPr>
          <p:cNvPr id="10" name="Text 2"/>
          <p:cNvSpPr txBox="1"/>
          <p:nvPr/>
        </p:nvSpPr>
        <p:spPr>
          <a:xfrm>
            <a:off x="352427" y="2406651"/>
            <a:ext cx="5457822" cy="890266"/>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Каждый день понемногу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Даже короткая прогулка, разминка или подъём по лестнице полезнее, чем долгие часы сидения без движения. Регулярность важнее редких, но очень долгих тренировок.
</a:t>
            </a:r>
            <a:endParaRPr lang="en-US" sz="1600" dirty="0"/>
          </a:p>
        </p:txBody>
      </p:sp>
      <p:sp>
        <p:nvSpPr>
          <p:cNvPr id="11" name="Text 3"/>
          <p:cNvSpPr txBox="1"/>
          <p:nvPr/>
        </p:nvSpPr>
        <p:spPr>
          <a:xfrm>
            <a:off x="352427" y="3388839"/>
            <a:ext cx="5457822" cy="890266"/>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Разные виды активности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Walking, cycling, swimming, dancing и team games делают день более разнообразным. Подросток может выбрать то, что ему нравится, и легче сохранить интерес к движению.
</a:t>
            </a:r>
            <a:endParaRPr lang="en-US" sz="1600" dirty="0"/>
          </a:p>
        </p:txBody>
      </p:sp>
      <p:sp>
        <p:nvSpPr>
          <p:cNvPr id="12" name="Text 4"/>
          <p:cNvSpPr txBox="1"/>
          <p:nvPr/>
        </p:nvSpPr>
        <p:spPr>
          <a:xfrm>
            <a:off x="352427" y="4371028"/>
            <a:ext cx="5457822" cy="890266"/>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Активность дома и в школе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Не обязательно ходить только в спортзал: подойдут домашние упражнения, зарядка утром или небольшая разминка между уроками. Это помогает не чувствовать себя уставшим.
</a:t>
            </a:r>
            <a:endParaRPr lang="en-US" sz="1600" dirty="0"/>
          </a:p>
        </p:txBody>
      </p:sp>
      <p:sp>
        <p:nvSpPr>
          <p:cNvPr id="13" name="Text 5"/>
          <p:cNvSpPr txBox="1"/>
          <p:nvPr/>
        </p:nvSpPr>
        <p:spPr>
          <a:xfrm>
            <a:off x="352427" y="5353218"/>
            <a:ext cx="5457822" cy="890266"/>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Энергия и настроение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Физическая активность помогает чувствовать больше энергии, выносливости и уверенности. После движения многим легче сосредоточиться и справляться с учёбой спокойнее.
</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5541998" y="1834950"/>
            <a:ext cx="6486754" cy="4248300"/>
          </a:xfrm>
          <a:prstGeom prst="rect">
            <a:avLst/>
          </a:prstGeom>
        </p:spPr>
      </p:pic>
      <p:sp>
        <p:nvSpPr>
          <p:cNvPr id="4" name="Text 0"/>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10</a:t>
            </a:r>
            <a:endParaRPr lang="en-US" sz="2300" dirty="0"/>
          </a:p>
        </p:txBody>
      </p:sp>
      <p:sp>
        <p:nvSpPr>
          <p:cNvPr id="5" name="Text 1"/>
          <p:cNvSpPr txBox="1"/>
          <p:nvPr/>
        </p:nvSpPr>
        <p:spPr>
          <a:xfrm>
            <a:off x="367550" y="2004739"/>
            <a:ext cx="4634100" cy="3846300"/>
          </a:xfrm>
          <a:prstGeom prst="rect">
            <a:avLst/>
          </a:prstGeom>
          <a:noFill/>
          <a:ln/>
        </p:spPr>
        <p:txBody>
          <a:bodyPr wrap="square" lIns="0" tIns="0" rIns="0" bIns="0" rtlCol="0" anchor="ctr"/>
          <a:lstStyle/>
          <a:p>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Регулярное движение помогает легче переносить длинный учебный день и быстрее восстанавливаться после усталости.
</a:t>
            </a:r>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Exercise поддерживает и тело, и учёбу: подростки становятся более собранными, выносливыми и спокойными.
</a:t>
            </a:r>
            <a:endParaRPr lang="en-US" sz="1600" dirty="0"/>
          </a:p>
        </p:txBody>
      </p:sp>
      <p:sp>
        <p:nvSpPr>
          <p:cNvPr id="6" name="Text 2"/>
          <p:cNvSpPr txBox="1"/>
          <p:nvPr/>
        </p:nvSpPr>
        <p:spPr>
          <a:xfrm>
            <a:off x="5541167" y="6358508"/>
            <a:ext cx="6488400" cy="184800"/>
          </a:xfrm>
          <a:prstGeom prst="rect">
            <a:avLst/>
          </a:prstGeom>
          <a:noFill/>
          <a:ln/>
        </p:spPr>
        <p:txBody>
          <a:bodyPr wrap="square" lIns="0" tIns="0" rIns="0" bIns="0" rtlCol="0" anchor="b"/>
          <a:lstStyle/>
          <a:p>
            <a:pPr algn="r" indent="0" marL="0">
              <a:lnSpc>
                <a:spcPct val="100000"/>
              </a:lnSpc>
              <a:buNone/>
            </a:pPr>
            <a:r>
              <a:rPr lang="en-US" sz="1200" i="1" dirty="0">
                <a:solidFill>
                  <a:srgbClr val="2A3E5C"/>
                </a:solidFill>
                <a:latin typeface="Arial" pitchFamily="34" charset="0"/>
                <a:ea typeface="Arial" pitchFamily="34" charset="-122"/>
                <a:cs typeface="Arial" pitchFamily="34" charset="-120"/>
              </a:rPr>
              <a:t>Учебная схема темы Unit 3
</a:t>
            </a:r>
            <a:endParaRPr lang="en-US" sz="1200" dirty="0"/>
          </a:p>
        </p:txBody>
      </p:sp>
      <p:sp>
        <p:nvSpPr>
          <p:cNvPr id="7" name="Text 3"/>
          <p:cNvSpPr txBox="1"/>
          <p:nvPr/>
        </p:nvSpPr>
        <p:spPr>
          <a:xfrm>
            <a:off x="367550" y="290525"/>
            <a:ext cx="11456700" cy="928200"/>
          </a:xfrm>
          <a:prstGeom prst="rect">
            <a:avLst/>
          </a:prstGeom>
          <a:noFill/>
          <a:ln/>
        </p:spPr>
        <p:txBody>
          <a:bodyPr wrap="square" lIns="0" tIns="0" rIns="0" bIns="0" rtlCol="0" anchor="ctr"/>
          <a:lstStyle/>
          <a:p>
            <a:pPr algn="ctr" indent="0" marL="0">
              <a:lnSpc>
                <a:spcPct val="90000"/>
              </a:lnSpc>
              <a:buNone/>
            </a:pPr>
            <a:r>
              <a:rPr lang="en-US" sz="3200" b="1" dirty="0">
                <a:solidFill>
                  <a:srgbClr val="2A3E5C"/>
                </a:solidFill>
                <a:latin typeface="Arial" pitchFamily="34" charset="0"/>
                <a:ea typeface="Arial" pitchFamily="34" charset="-122"/>
                <a:cs typeface="Arial" pitchFamily="34" charset="-120"/>
              </a:rPr>
              <a:t>Benefits of exercise for teenagers
</a:t>
            </a:r>
            <a:endParaRPr lang="en-US" sz="3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pic>
        <p:nvPicPr>
          <p:cNvPr id="7" name="Image 5" descr="preencoded.png">    </p:cNvPr>
          <p:cNvPicPr>
            <a:picLocks noChangeAspect="1"/>
          </p:cNvPicPr>
          <p:nvPr/>
        </p:nvPicPr>
        <p:blipFill>
          <a:blip r:embed="rId6"/>
          <a:stretch>
            <a:fillRect/>
          </a:stretch>
        </p:blipFill>
        <p:spPr>
          <a:xfrm>
            <a:off x="6097481" y="2243154"/>
            <a:ext cx="6093038" cy="4614845"/>
          </a:xfrm>
          <a:prstGeom prst="rect">
            <a:avLst/>
          </a:prstGeom>
        </p:spPr>
      </p:pic>
      <p:sp>
        <p:nvSpPr>
          <p:cNvPr id="8" name="Text 0"/>
          <p:cNvSpPr txBox="1"/>
          <p:nvPr/>
        </p:nvSpPr>
        <p:spPr>
          <a:xfrm>
            <a:off x="222075" y="355600"/>
            <a:ext cx="11652425" cy="1604882"/>
          </a:xfrm>
          <a:prstGeom prst="rect">
            <a:avLst/>
          </a:prstGeom>
          <a:noFill/>
          <a:ln/>
        </p:spPr>
        <p:txBody>
          <a:bodyPr wrap="square" lIns="0" tIns="0" rIns="0" bIns="0" rtlCol="0" anchor="ctr"/>
          <a:lstStyle/>
          <a:p>
            <a:pPr algn="l" indent="0" marL="0">
              <a:lnSpc>
                <a:spcPct val="90000"/>
              </a:lnSpc>
              <a:buNone/>
            </a:pPr>
            <a:r>
              <a:rPr lang="en-US" sz="3200" b="1" dirty="0">
                <a:solidFill>
                  <a:srgbClr val="2A3E5C"/>
                </a:solidFill>
                <a:latin typeface="Arial" pitchFamily="34" charset="0"/>
                <a:ea typeface="Arial" pitchFamily="34" charset="-122"/>
                <a:cs typeface="Arial" pitchFamily="34" charset="-120"/>
              </a:rPr>
              <a:t>Screen time and its influence on health
</a:t>
            </a:r>
            <a:endParaRPr lang="en-US" sz="3200" dirty="0"/>
          </a:p>
        </p:txBody>
      </p:sp>
      <p:sp>
        <p:nvSpPr>
          <p:cNvPr id="9" name="Text 1"/>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11</a:t>
            </a:r>
            <a:endParaRPr lang="en-US" sz="2300" dirty="0"/>
          </a:p>
        </p:txBody>
      </p:sp>
      <p:sp>
        <p:nvSpPr>
          <p:cNvPr id="10" name="Text 2"/>
          <p:cNvSpPr txBox="1"/>
          <p:nvPr/>
        </p:nvSpPr>
        <p:spPr>
          <a:xfrm>
            <a:off x="222075" y="2973525"/>
            <a:ext cx="2539500" cy="1143600"/>
          </a:xfrm>
          <a:prstGeom prst="rect">
            <a:avLst/>
          </a:prstGeom>
          <a:noFill/>
          <a:ln/>
        </p:spPr>
        <p:txBody>
          <a:bodyPr wrap="square" lIns="0" tIns="0" rIns="0" bIns="0" rtlCol="0" anchor="t"/>
          <a:lstStyle/>
          <a:p>
            <a:pPr algn="l" indent="0" marL="0">
              <a:lnSpc>
                <a:spcPct val="100000"/>
              </a:lnSpc>
              <a:buNone/>
            </a:pPr>
            <a:r>
              <a:rPr lang="en-US" sz="1263" b="1" dirty="0">
                <a:solidFill>
                  <a:srgbClr val="000000"/>
                </a:solidFill>
                <a:latin typeface="Arial" pitchFamily="34" charset="0"/>
                <a:ea typeface="Arial" pitchFamily="34" charset="-122"/>
                <a:cs typeface="Arial" pitchFamily="34" charset="-120"/>
              </a:rPr>
              <a:t>Усталость глаз
</a:t>
            </a:r>
            <a:pPr algn="l" indent="0" marL="0">
              <a:lnSpc>
                <a:spcPct val="100000"/>
              </a:lnSpc>
              <a:buNone/>
            </a:pPr>
            <a:r>
              <a:rPr lang="en-US" sz="875"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923" dirty="0">
                <a:solidFill>
                  <a:srgbClr val="000000"/>
                </a:solidFill>
                <a:latin typeface="Arial" pitchFamily="34" charset="0"/>
                <a:ea typeface="Arial" pitchFamily="34" charset="-122"/>
                <a:cs typeface="Arial" pitchFamily="34" charset="-120"/>
              </a:rPr>
              <a:t>Долгая работа с телефоном или компьютером утомляет глаза и делает чтение, письмо и просмотр учебных материалов менее комфортными. Короткие паузы помогают снизить напряжение и сохранить внимание.
</a:t>
            </a:r>
            <a:endParaRPr lang="en-US" sz="1263" dirty="0"/>
          </a:p>
        </p:txBody>
      </p:sp>
      <p:sp>
        <p:nvSpPr>
          <p:cNvPr id="11" name="Text 3"/>
          <p:cNvSpPr txBox="1"/>
          <p:nvPr/>
        </p:nvSpPr>
        <p:spPr>
          <a:xfrm>
            <a:off x="3172058" y="2973525"/>
            <a:ext cx="2539500" cy="11436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Меньше движения
</a:t>
            </a:r>
            <a:pPr algn="l" indent="0" marL="0">
              <a:lnSpc>
                <a:spcPct val="100000"/>
              </a:lnSpc>
              <a:buNone/>
            </a:pPr>
            <a:r>
              <a:rPr lang="en-US" sz="9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950" dirty="0">
                <a:solidFill>
                  <a:srgbClr val="000000"/>
                </a:solidFill>
                <a:latin typeface="Arial" pitchFamily="34" charset="0"/>
                <a:ea typeface="Arial" pitchFamily="34" charset="-122"/>
                <a:cs typeface="Arial" pitchFamily="34" charset="-120"/>
              </a:rPr>
              <a:t>Когда экран занимает слишком много времени, подросток меньше ходит, реже делает перерывы и дольше сидит в одной позе. Это снижает активность и ухудшает общее самочувствие.
</a:t>
            </a:r>
            <a:endParaRPr lang="en-US" sz="1300" dirty="0"/>
          </a:p>
        </p:txBody>
      </p:sp>
      <p:sp>
        <p:nvSpPr>
          <p:cNvPr id="12" name="Text 4"/>
          <p:cNvSpPr txBox="1"/>
          <p:nvPr/>
        </p:nvSpPr>
        <p:spPr>
          <a:xfrm>
            <a:off x="222075" y="5094450"/>
            <a:ext cx="2539500" cy="11436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Нарушение осанки
</a:t>
            </a:r>
            <a:pPr algn="l" indent="0" marL="0">
              <a:lnSpc>
                <a:spcPct val="100000"/>
              </a:lnSpc>
              <a:buNone/>
            </a:pPr>
            <a:r>
              <a:rPr lang="en-US" sz="9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950" dirty="0">
                <a:solidFill>
                  <a:srgbClr val="000000"/>
                </a:solidFill>
                <a:latin typeface="Arial" pitchFamily="34" charset="0"/>
                <a:ea typeface="Arial" pitchFamily="34" charset="-122"/>
                <a:cs typeface="Arial" pitchFamily="34" charset="-120"/>
              </a:rPr>
              <a:t>Неправильное положение тела во время просмотра телефона или игры может вызывать сутулость и боль в спине. Важно сидеть ровно, держать экран на безопасном расстоянии и менять позу.
</a:t>
            </a:r>
            <a:endParaRPr lang="en-US" sz="1300" dirty="0"/>
          </a:p>
        </p:txBody>
      </p:sp>
      <p:sp>
        <p:nvSpPr>
          <p:cNvPr id="13" name="Text 5"/>
          <p:cNvSpPr txBox="1"/>
          <p:nvPr/>
        </p:nvSpPr>
        <p:spPr>
          <a:xfrm>
            <a:off x="3172058" y="5094450"/>
            <a:ext cx="2539500" cy="11436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Поздний сон
</a:t>
            </a:r>
            <a:pPr algn="l" indent="0" marL="0">
              <a:lnSpc>
                <a:spcPct val="100000"/>
              </a:lnSpc>
              <a:buNone/>
            </a:pPr>
            <a:r>
              <a:rPr lang="en-US" sz="9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950" dirty="0">
                <a:solidFill>
                  <a:srgbClr val="000000"/>
                </a:solidFill>
                <a:latin typeface="Arial" pitchFamily="34" charset="0"/>
                <a:ea typeface="Arial" pitchFamily="34" charset="-122"/>
                <a:cs typeface="Arial" pitchFamily="34" charset="-120"/>
              </a:rPr>
              <a:t>Экран перед сном часто мешает расслабиться и откладывает отход ко сну. Если ограничить телефон вечером, будет легче заснуть вовремя и проснуться более отдохнувшим.
</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218250" y="3011005"/>
            <a:ext cx="6463500" cy="1967565"/>
          </a:xfrm>
          <a:prstGeom prst="rect">
            <a:avLst/>
          </a:prstGeom>
        </p:spPr>
      </p:pic>
      <p:sp>
        <p:nvSpPr>
          <p:cNvPr id="4" name="Text 0"/>
          <p:cNvSpPr txBox="1"/>
          <p:nvPr/>
        </p:nvSpPr>
        <p:spPr>
          <a:xfrm>
            <a:off x="11558958" y="635508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12</a:t>
            </a:r>
            <a:endParaRPr lang="en-US" sz="2300" dirty="0"/>
          </a:p>
        </p:txBody>
      </p:sp>
      <p:sp>
        <p:nvSpPr>
          <p:cNvPr id="5" name="Text 1"/>
          <p:cNvSpPr txBox="1"/>
          <p:nvPr/>
        </p:nvSpPr>
        <p:spPr>
          <a:xfrm>
            <a:off x="6958475" y="1928850"/>
            <a:ext cx="5025000" cy="4131900"/>
          </a:xfrm>
          <a:prstGeom prst="rect">
            <a:avLst/>
          </a:prstGeom>
          <a:noFill/>
          <a:ln/>
        </p:spPr>
        <p:txBody>
          <a:bodyPr wrap="square" lIns="0" tIns="0" rIns="0" bIns="0" rtlCol="0" anchor="ctr"/>
          <a:lstStyle/>
          <a:p>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Эти привычки помогают школьнику чувствовать себя собраннее и спокойнее в течение дня.
</a:t>
            </a:r>
            <a:pPr algn="l" indent="0" marL="0">
              <a:lnSpc>
                <a:spcPct val="150041"/>
              </a:lnSpc>
              <a:buNone/>
            </a:pPr>
            <a:r>
              <a:rPr lang="en-US" sz="2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Простые ежедневные действия уменьшают спешку, поддерживают концентрацию и помогают лучше организовать учебный день.
</a:t>
            </a:r>
            <a:endParaRPr lang="en-US" sz="1600" dirty="0"/>
          </a:p>
        </p:txBody>
      </p:sp>
      <p:sp>
        <p:nvSpPr>
          <p:cNvPr id="6" name="Text 2"/>
          <p:cNvSpPr txBox="1"/>
          <p:nvPr/>
        </p:nvSpPr>
        <p:spPr>
          <a:xfrm>
            <a:off x="367549" y="6492325"/>
            <a:ext cx="5649300" cy="184800"/>
          </a:xfrm>
          <a:prstGeom prst="rect">
            <a:avLst/>
          </a:prstGeom>
          <a:noFill/>
          <a:ln/>
        </p:spPr>
        <p:txBody>
          <a:bodyPr wrap="square" lIns="0" tIns="0" rIns="0" bIns="0" rtlCol="0" anchor="b"/>
          <a:lstStyle/>
          <a:p>
            <a:pPr algn="l" indent="0" marL="0">
              <a:lnSpc>
                <a:spcPct val="100000"/>
              </a:lnSpc>
              <a:buNone/>
            </a:pPr>
            <a:r>
              <a:rPr lang="en-US" sz="1200" i="1" dirty="0">
                <a:solidFill>
                  <a:srgbClr val="2A3E5C"/>
                </a:solidFill>
                <a:latin typeface="Arial" pitchFamily="34" charset="0"/>
                <a:ea typeface="Arial" pitchFamily="34" charset="-122"/>
                <a:cs typeface="Arial" pitchFamily="34" charset="-120"/>
              </a:rPr>
              <a:t>School routine vocabulary from Unit 3
</a:t>
            </a:r>
            <a:endParaRPr lang="en-US" sz="1200" dirty="0"/>
          </a:p>
        </p:txBody>
      </p:sp>
      <p:sp>
        <p:nvSpPr>
          <p:cNvPr id="7" name="Text 3"/>
          <p:cNvSpPr txBox="1"/>
          <p:nvPr/>
        </p:nvSpPr>
        <p:spPr>
          <a:xfrm>
            <a:off x="367550" y="290525"/>
            <a:ext cx="11456700" cy="928200"/>
          </a:xfrm>
          <a:prstGeom prst="rect">
            <a:avLst/>
          </a:prstGeom>
          <a:noFill/>
          <a:ln/>
        </p:spPr>
        <p:txBody>
          <a:bodyPr wrap="square" lIns="0" tIns="0" rIns="0" bIns="0" rtlCol="0" anchor="ctr"/>
          <a:lstStyle/>
          <a:p>
            <a:pPr algn="ctr" indent="0" marL="0">
              <a:lnSpc>
                <a:spcPct val="90000"/>
              </a:lnSpc>
              <a:buNone/>
            </a:pPr>
            <a:r>
              <a:rPr lang="en-US" sz="3200" b="1" dirty="0">
                <a:solidFill>
                  <a:srgbClr val="2A3E5C"/>
                </a:solidFill>
                <a:latin typeface="Arial" pitchFamily="34" charset="0"/>
                <a:ea typeface="Arial" pitchFamily="34" charset="-122"/>
                <a:cs typeface="Arial" pitchFamily="34" charset="-120"/>
              </a:rPr>
              <a:t>Healthy habits at school
</a:t>
            </a:r>
            <a:endParaRPr lang="en-US" sz="3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731191" y="2754450"/>
            <a:ext cx="10689419" cy="2912700"/>
          </a:xfrm>
          <a:prstGeom prst="rect">
            <a:avLst/>
          </a:prstGeom>
        </p:spPr>
      </p:pic>
      <p:sp>
        <p:nvSpPr>
          <p:cNvPr id="5" name="Text 0"/>
          <p:cNvSpPr txBox="1"/>
          <p:nvPr/>
        </p:nvSpPr>
        <p:spPr>
          <a:xfrm>
            <a:off x="499050" y="428000"/>
            <a:ext cx="11153700" cy="1861800"/>
          </a:xfrm>
          <a:prstGeom prst="rect">
            <a:avLst/>
          </a:prstGeom>
          <a:noFill/>
          <a:ln/>
        </p:spPr>
        <p:txBody>
          <a:bodyPr wrap="square" lIns="0" tIns="0" rIns="0" bIns="0" rtlCol="0" anchor="ctr"/>
          <a:lstStyle/>
          <a:p>
            <a:pPr algn="l" indent="0" marL="0">
              <a:lnSpc>
                <a:spcPct val="100000"/>
              </a:lnSpc>
              <a:buNone/>
            </a:pPr>
            <a:r>
              <a:rPr lang="en-US" sz="3200" b="1" dirty="0">
                <a:solidFill>
                  <a:srgbClr val="1C3355"/>
                </a:solidFill>
                <a:latin typeface="Arial" pitchFamily="34" charset="0"/>
                <a:ea typeface="Arial" pitchFamily="34" charset="-122"/>
                <a:cs typeface="Arial" pitchFamily="34" charset="-120"/>
              </a:rPr>
              <a:t>Как сохранить спокойствие перед тестом
</a:t>
            </a:r>
            <a:pPr algn="l" indent="0" marL="0">
              <a:lnSpc>
                <a:spcPct val="100000"/>
              </a:lnSpc>
              <a:buNone/>
            </a:pPr>
            <a:r>
              <a:rPr lang="en-US" sz="2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000" dirty="0">
                <a:solidFill>
                  <a:srgbClr val="000000"/>
                </a:solidFill>
                <a:latin typeface="Arial" pitchFamily="34" charset="0"/>
                <a:ea typeface="Arial" pitchFamily="34" charset="-122"/>
                <a:cs typeface="Arial" pitchFamily="34" charset="-120"/>
              </a:rPr>
              <a:t>Схема показывает, как перейти от волнения к уверенной подготовке: от первого чувства тревоги до проверки ответов.
</a:t>
            </a:r>
            <a:endParaRPr lang="en-US" sz="3200" dirty="0"/>
          </a:p>
        </p:txBody>
      </p:sp>
      <p:sp>
        <p:nvSpPr>
          <p:cNvPr id="6" name="Text 1"/>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13</a:t>
            </a:r>
            <a:endParaRPr lang="en-US" sz="2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sp>
        <p:nvSpPr>
          <p:cNvPr id="7" name="Text 0"/>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14</a:t>
            </a:r>
            <a:endParaRPr lang="en-US" sz="2300" dirty="0"/>
          </a:p>
        </p:txBody>
      </p:sp>
      <p:sp>
        <p:nvSpPr>
          <p:cNvPr id="8" name="Text 1"/>
          <p:cNvSpPr txBox="1"/>
          <p:nvPr/>
        </p:nvSpPr>
        <p:spPr>
          <a:xfrm>
            <a:off x="222075" y="355600"/>
            <a:ext cx="11616558" cy="1306175"/>
          </a:xfrm>
          <a:prstGeom prst="rect">
            <a:avLst/>
          </a:prstGeom>
          <a:noFill/>
          <a:ln/>
        </p:spPr>
        <p:txBody>
          <a:bodyPr wrap="square" lIns="0" tIns="0" rIns="0" bIns="0" rtlCol="0" anchor="ctr"/>
          <a:lstStyle/>
          <a:p>
            <a:pPr algn="l" indent="0" marL="0">
              <a:lnSpc>
                <a:spcPct val="90000"/>
              </a:lnSpc>
              <a:buNone/>
            </a:pPr>
            <a:r>
              <a:rPr lang="en-US" sz="3200" b="1" dirty="0">
                <a:solidFill>
                  <a:srgbClr val="2A3E5C"/>
                </a:solidFill>
                <a:latin typeface="Arial" pitchFamily="34" charset="0"/>
                <a:ea typeface="Arial" pitchFamily="34" charset="-122"/>
                <a:cs typeface="Arial" pitchFamily="34" charset="-120"/>
              </a:rPr>
              <a:t>Bad habits and their consequences
</a:t>
            </a:r>
            <a:endParaRPr lang="en-US" sz="3200" dirty="0"/>
          </a:p>
        </p:txBody>
      </p:sp>
      <p:sp>
        <p:nvSpPr>
          <p:cNvPr id="9" name="Text 2"/>
          <p:cNvSpPr txBox="1"/>
          <p:nvPr/>
        </p:nvSpPr>
        <p:spPr>
          <a:xfrm>
            <a:off x="339005" y="2406651"/>
            <a:ext cx="1991406" cy="3660774"/>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Курение и вейпинг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50" dirty="0">
                <a:solidFill>
                  <a:srgbClr val="000000"/>
                </a:solidFill>
                <a:latin typeface="Arial" pitchFamily="34" charset="0"/>
                <a:ea typeface="Arial" pitchFamily="34" charset="-122"/>
                <a:cs typeface="Arial" pitchFamily="34" charset="-120"/>
              </a:rPr>
              <a:t>Smoking and vaping can harm the lungs and make breathing harder. For teenagers, these habits are especially dangerous because the body is still developing and needs clean air and steady energy.
</a:t>
            </a:r>
            <a:endParaRPr lang="en-US" sz="1400" dirty="0"/>
          </a:p>
        </p:txBody>
      </p:sp>
      <p:sp>
        <p:nvSpPr>
          <p:cNvPr id="10" name="Text 3"/>
          <p:cNvSpPr txBox="1"/>
          <p:nvPr/>
        </p:nvSpPr>
        <p:spPr>
          <a:xfrm>
            <a:off x="2693655" y="2406651"/>
            <a:ext cx="1991406" cy="3660774"/>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Алкоголь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50" dirty="0">
                <a:solidFill>
                  <a:srgbClr val="000000"/>
                </a:solidFill>
                <a:latin typeface="Arial" pitchFamily="34" charset="0"/>
                <a:ea typeface="Arial" pitchFamily="34" charset="-122"/>
                <a:cs typeface="Arial" pitchFamily="34" charset="-120"/>
              </a:rPr>
              <a:t>Drinking alcohol too early can affect the nervous system, judgment and coordination. It may also lead to risky decisions, poor sleep and weaker concentration at school.
</a:t>
            </a:r>
            <a:endParaRPr lang="en-US" sz="1400" dirty="0"/>
          </a:p>
        </p:txBody>
      </p:sp>
      <p:sp>
        <p:nvSpPr>
          <p:cNvPr id="11" name="Text 4"/>
          <p:cNvSpPr txBox="1"/>
          <p:nvPr/>
        </p:nvSpPr>
        <p:spPr>
          <a:xfrm>
            <a:off x="5048307" y="2406651"/>
            <a:ext cx="1991406" cy="3660774"/>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Энергетики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50" dirty="0">
                <a:solidFill>
                  <a:srgbClr val="000000"/>
                </a:solidFill>
                <a:latin typeface="Arial" pitchFamily="34" charset="0"/>
                <a:ea typeface="Arial" pitchFamily="34" charset="-122"/>
                <a:cs typeface="Arial" pitchFamily="34" charset="-120"/>
              </a:rPr>
              <a:t>Too many energy drinks can overload the heart and make a person feel nervous or restless. They often hide tiredness instead of solving it, so the body gets no real rest.
</a:t>
            </a:r>
            <a:endParaRPr lang="en-US" sz="1400" dirty="0"/>
          </a:p>
        </p:txBody>
      </p:sp>
      <p:sp>
        <p:nvSpPr>
          <p:cNvPr id="12" name="Text 5"/>
          <p:cNvSpPr txBox="1"/>
          <p:nvPr/>
        </p:nvSpPr>
        <p:spPr>
          <a:xfrm>
            <a:off x="7402957" y="2406651"/>
            <a:ext cx="1991406" cy="3660774"/>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Слишком много экрана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50" dirty="0">
                <a:solidFill>
                  <a:srgbClr val="000000"/>
                </a:solidFill>
                <a:latin typeface="Arial" pitchFamily="34" charset="0"/>
                <a:ea typeface="Arial" pitchFamily="34" charset="-122"/>
                <a:cs typeface="Arial" pitchFamily="34" charset="-120"/>
              </a:rPr>
              <a:t>Long hours of unhealthy screen activity reduce movement and can disturb sleep. As a result, teenagers may feel tired, less active and less ready to study the next day.
</a:t>
            </a:r>
            <a:endParaRPr lang="en-US" sz="1400" dirty="0"/>
          </a:p>
        </p:txBody>
      </p:sp>
      <p:sp>
        <p:nvSpPr>
          <p:cNvPr id="13" name="Text 6"/>
          <p:cNvSpPr txBox="1"/>
          <p:nvPr/>
        </p:nvSpPr>
        <p:spPr>
          <a:xfrm>
            <a:off x="9757607" y="2406651"/>
            <a:ext cx="1991406" cy="3660774"/>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Общий риск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50" dirty="0">
                <a:solidFill>
                  <a:srgbClr val="000000"/>
                </a:solidFill>
                <a:latin typeface="Arial" pitchFamily="34" charset="0"/>
                <a:ea typeface="Arial" pitchFamily="34" charset="-122"/>
                <a:cs typeface="Arial" pitchFamily="34" charset="-120"/>
              </a:rPr>
              <a:t>Bad habits are harder to control during adolescence because routines are not always stable. Choosing healthier alternatives helps protect the body, mood and everyday school performance.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6096000" y="2408833"/>
            <a:ext cx="6096000" cy="4446984"/>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pic>
        <p:nvPicPr>
          <p:cNvPr id="7" name="Image 5" descr="preencoded.png">    </p:cNvPr>
          <p:cNvPicPr>
            <a:picLocks noChangeAspect="1"/>
          </p:cNvPicPr>
          <p:nvPr/>
        </p:nvPicPr>
        <p:blipFill>
          <a:blip r:embed="rId6"/>
          <a:stretch>
            <a:fillRect/>
          </a:stretch>
        </p:blipFill>
        <p:spPr>
          <a:xfrm>
            <a:off x="0" y="0"/>
            <a:ext cx="12192000" cy="6858000"/>
          </a:xfrm>
          <a:prstGeom prst="rect">
            <a:avLst/>
          </a:prstGeom>
        </p:spPr>
      </p:pic>
      <p:sp>
        <p:nvSpPr>
          <p:cNvPr id="8" name="Text 0"/>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15</a:t>
            </a:r>
            <a:endParaRPr lang="en-US" sz="2300" dirty="0"/>
          </a:p>
        </p:txBody>
      </p:sp>
      <p:sp>
        <p:nvSpPr>
          <p:cNvPr id="9" name="Text 1"/>
          <p:cNvSpPr txBox="1"/>
          <p:nvPr/>
        </p:nvSpPr>
        <p:spPr>
          <a:xfrm>
            <a:off x="222075" y="355600"/>
            <a:ext cx="11616558" cy="1306175"/>
          </a:xfrm>
          <a:prstGeom prst="rect">
            <a:avLst/>
          </a:prstGeom>
          <a:noFill/>
          <a:ln/>
        </p:spPr>
        <p:txBody>
          <a:bodyPr wrap="square" lIns="0" tIns="0" rIns="0" bIns="0" rtlCol="0" anchor="ctr"/>
          <a:lstStyle/>
          <a:p>
            <a:pPr algn="l" indent="0" marL="0">
              <a:lnSpc>
                <a:spcPct val="90000"/>
              </a:lnSpc>
              <a:buNone/>
            </a:pPr>
            <a:r>
              <a:rPr lang="en-US" sz="3200" b="1" dirty="0">
                <a:solidFill>
                  <a:srgbClr val="2A3E5C"/>
                </a:solidFill>
                <a:latin typeface="Arial" pitchFamily="34" charset="0"/>
                <a:ea typeface="Arial" pitchFamily="34" charset="-122"/>
                <a:cs typeface="Arial" pitchFamily="34" charset="-120"/>
              </a:rPr>
              <a:t>Advice language in English: should and shouldn’t
</a:t>
            </a:r>
            <a:endParaRPr lang="en-US" sz="3200" dirty="0"/>
          </a:p>
        </p:txBody>
      </p:sp>
      <p:sp>
        <p:nvSpPr>
          <p:cNvPr id="10" name="Text 2"/>
          <p:cNvSpPr txBox="1"/>
          <p:nvPr/>
        </p:nvSpPr>
        <p:spPr>
          <a:xfrm>
            <a:off x="352427" y="2406651"/>
            <a:ext cx="5457822" cy="890266"/>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Совет и запрет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Для рекомендации чаще всего используют should и shouldn’t. Эти слова помогают сказать, что полезно делать, а чего лучше избегать, не звуча слишком резко или категорично.
</a:t>
            </a:r>
            <a:endParaRPr lang="en-US" sz="1600" dirty="0"/>
          </a:p>
        </p:txBody>
      </p:sp>
      <p:sp>
        <p:nvSpPr>
          <p:cNvPr id="11" name="Text 3"/>
          <p:cNvSpPr txBox="1"/>
          <p:nvPr/>
        </p:nvSpPr>
        <p:spPr>
          <a:xfrm>
            <a:off x="352427" y="3388839"/>
            <a:ext cx="5457822" cy="890266"/>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Важность привычки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Конструкция it is important to показывает, что действие имеет значение для здоровья и самочувствия. Она подходит для коротких советов о сне, питании, движении и режиме дня.
</a:t>
            </a:r>
            <a:endParaRPr lang="en-US" sz="1600" dirty="0"/>
          </a:p>
        </p:txBody>
      </p:sp>
      <p:sp>
        <p:nvSpPr>
          <p:cNvPr id="12" name="Text 4"/>
          <p:cNvSpPr txBox="1"/>
          <p:nvPr/>
        </p:nvSpPr>
        <p:spPr>
          <a:xfrm>
            <a:off x="352427" y="4371028"/>
            <a:ext cx="5457822" cy="890266"/>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Более мягкий выбор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Фраза it is better to помогает предложить более полезный вариант. Её удобно использовать, когда нужно сравнить два действия и выбрать то, что приносит больше пользы.
</a:t>
            </a:r>
            <a:endParaRPr lang="en-US" sz="1600" dirty="0"/>
          </a:p>
        </p:txBody>
      </p:sp>
      <p:sp>
        <p:nvSpPr>
          <p:cNvPr id="13" name="Text 5"/>
          <p:cNvSpPr txBox="1"/>
          <p:nvPr/>
        </p:nvSpPr>
        <p:spPr>
          <a:xfrm>
            <a:off x="352427" y="5353218"/>
            <a:ext cx="5457822" cy="890266"/>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Примеры для темы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You should eat breakfast every day. You shouldn’t drink too many fizzy drinks. It is important to sleep at least eight hours. Такие фразы легко применять в классе.
</a:t>
            </a:r>
            <a:endParaRPr lang="en-US"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5541998" y="1834950"/>
            <a:ext cx="6486754" cy="4248300"/>
          </a:xfrm>
          <a:prstGeom prst="rect">
            <a:avLst/>
          </a:prstGeom>
        </p:spPr>
      </p:pic>
      <p:sp>
        <p:nvSpPr>
          <p:cNvPr id="4" name="Text 0"/>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16</a:t>
            </a:r>
            <a:endParaRPr lang="en-US" sz="2300" dirty="0"/>
          </a:p>
        </p:txBody>
      </p:sp>
      <p:sp>
        <p:nvSpPr>
          <p:cNvPr id="5" name="Text 1"/>
          <p:cNvSpPr txBox="1"/>
          <p:nvPr/>
        </p:nvSpPr>
        <p:spPr>
          <a:xfrm>
            <a:off x="367550" y="2004739"/>
            <a:ext cx="4634100" cy="3846300"/>
          </a:xfrm>
          <a:prstGeom prst="rect">
            <a:avLst/>
          </a:prstGeom>
          <a:noFill/>
          <a:ln/>
        </p:spPr>
        <p:txBody>
          <a:bodyPr wrap="square" lIns="0" tIns="0" rIns="0" bIns="0" rtlCol="0" anchor="ctr"/>
          <a:lstStyle/>
          <a:p>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Сравнение показывает, что полезные привычки поддерживают устойчивый ритм дня, а вредные — усиливают усталость и мешают учебе.
</a:t>
            </a:r>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600" dirty="0">
                <a:solidFill>
                  <a:srgbClr val="000000"/>
                </a:solidFill>
                <a:latin typeface="Arial" pitchFamily="34" charset="0"/>
                <a:ea typeface="Arial" pitchFamily="34" charset="-122"/>
                <a:cs typeface="Arial" pitchFamily="34" charset="-120"/>
              </a:rPr>
              <a:t>Чем больше сна, движения и сбалансированного питания, тем выше энергия и концентрация; избыток экрана даёт противоположный эффект.
</a:t>
            </a:r>
            <a:endParaRPr lang="en-US" sz="1600" dirty="0"/>
          </a:p>
        </p:txBody>
      </p:sp>
      <p:sp>
        <p:nvSpPr>
          <p:cNvPr id="6" name="Text 2"/>
          <p:cNvSpPr txBox="1"/>
          <p:nvPr/>
        </p:nvSpPr>
        <p:spPr>
          <a:xfrm>
            <a:off x="5541167" y="6358508"/>
            <a:ext cx="6488400" cy="184800"/>
          </a:xfrm>
          <a:prstGeom prst="rect">
            <a:avLst/>
          </a:prstGeom>
          <a:noFill/>
          <a:ln/>
        </p:spPr>
        <p:txBody>
          <a:bodyPr wrap="square" lIns="0" tIns="0" rIns="0" bIns="0" rtlCol="0" anchor="b"/>
          <a:lstStyle/>
          <a:p>
            <a:pPr algn="r" indent="0" marL="0">
              <a:lnSpc>
                <a:spcPct val="100000"/>
              </a:lnSpc>
              <a:buNone/>
            </a:pPr>
            <a:r>
              <a:rPr lang="en-US" sz="1200" i="1" dirty="0">
                <a:solidFill>
                  <a:srgbClr val="2A3E5C"/>
                </a:solidFill>
                <a:latin typeface="Arial" pitchFamily="34" charset="0"/>
                <a:ea typeface="Arial" pitchFamily="34" charset="-122"/>
                <a:cs typeface="Arial" pitchFamily="34" charset="-120"/>
              </a:rPr>
              <a:t>Unit 3 conceptual comparison
</a:t>
            </a:r>
            <a:endParaRPr lang="en-US" sz="1200" dirty="0"/>
          </a:p>
        </p:txBody>
      </p:sp>
      <p:sp>
        <p:nvSpPr>
          <p:cNvPr id="7" name="Text 3"/>
          <p:cNvSpPr txBox="1"/>
          <p:nvPr/>
        </p:nvSpPr>
        <p:spPr>
          <a:xfrm>
            <a:off x="367550" y="290525"/>
            <a:ext cx="11456700" cy="928200"/>
          </a:xfrm>
          <a:prstGeom prst="rect">
            <a:avLst/>
          </a:prstGeom>
          <a:noFill/>
          <a:ln/>
        </p:spPr>
        <p:txBody>
          <a:bodyPr wrap="square" lIns="0" tIns="0" rIns="0" bIns="0" rtlCol="0" anchor="ctr"/>
          <a:lstStyle/>
          <a:p>
            <a:pPr algn="ctr" indent="0" marL="0">
              <a:lnSpc>
                <a:spcPct val="90000"/>
              </a:lnSpc>
              <a:buNone/>
            </a:pPr>
            <a:r>
              <a:rPr lang="en-US" sz="3200" b="1" dirty="0">
                <a:solidFill>
                  <a:srgbClr val="2A3E5C"/>
                </a:solidFill>
                <a:latin typeface="Arial" pitchFamily="34" charset="0"/>
                <a:ea typeface="Arial" pitchFamily="34" charset="-122"/>
                <a:cs typeface="Arial" pitchFamily="34" charset="-120"/>
              </a:rPr>
              <a:t>Healthy lifestyle vs unhealthy lifestyle
</a:t>
            </a:r>
            <a:endParaRPr lang="en-US" sz="3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pic>
        <p:nvPicPr>
          <p:cNvPr id="7" name="Image 5" descr="preencoded.png">    </p:cNvPr>
          <p:cNvPicPr>
            <a:picLocks noChangeAspect="1"/>
          </p:cNvPicPr>
          <p:nvPr/>
        </p:nvPicPr>
        <p:blipFill>
          <a:blip r:embed="rId6"/>
          <a:stretch>
            <a:fillRect/>
          </a:stretch>
        </p:blipFill>
        <p:spPr>
          <a:xfrm>
            <a:off x="0" y="0"/>
            <a:ext cx="12192000" cy="6858000"/>
          </a:xfrm>
          <a:prstGeom prst="rect">
            <a:avLst/>
          </a:prstGeom>
        </p:spPr>
      </p:pic>
      <p:sp>
        <p:nvSpPr>
          <p:cNvPr id="8" name="Text 0"/>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17</a:t>
            </a:r>
            <a:endParaRPr lang="en-US" sz="2300" dirty="0"/>
          </a:p>
        </p:txBody>
      </p:sp>
      <p:sp>
        <p:nvSpPr>
          <p:cNvPr id="9" name="Text 1"/>
          <p:cNvSpPr txBox="1"/>
          <p:nvPr/>
        </p:nvSpPr>
        <p:spPr>
          <a:xfrm>
            <a:off x="717640" y="2120899"/>
            <a:ext cx="3191856" cy="1568451"/>
          </a:xfrm>
          <a:prstGeom prst="rect">
            <a:avLst/>
          </a:prstGeom>
          <a:noFill/>
          <a:ln/>
        </p:spPr>
        <p:txBody>
          <a:bodyPr wrap="square" lIns="0" tIns="0" rIns="0" bIns="0" rtlCol="0" anchor="t"/>
          <a:lstStyle/>
          <a:p>
            <a:pPr algn="l" indent="0" marL="0">
              <a:lnSpc>
                <a:spcPct val="100000"/>
              </a:lnSpc>
              <a:buNone/>
            </a:pPr>
            <a:r>
              <a:rPr lang="en-US" sz="1800" b="1" dirty="0">
                <a:solidFill>
                  <a:srgbClr val="000000"/>
                </a:solidFill>
                <a:latin typeface="Arial" pitchFamily="34" charset="0"/>
                <a:ea typeface="Arial" pitchFamily="34" charset="-122"/>
                <a:cs typeface="Arial" pitchFamily="34" charset="-120"/>
              </a:rPr>
              <a:t>Используйте частотность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200" dirty="0">
                <a:solidFill>
                  <a:srgbClr val="000000"/>
                </a:solidFill>
                <a:latin typeface="Arial" pitchFamily="34" charset="0"/>
                <a:ea typeface="Arial" pitchFamily="34" charset="-122"/>
                <a:cs typeface="Arial" pitchFamily="34" charset="-120"/>
              </a:rPr>
              <a:t>Начинайте с простых слов вроде usually, often, rarely и always. Они помогают показать, как часто вы делаете что-то, и делают рассказ о привычках понятным и естественным.
</a:t>
            </a:r>
            <a:endParaRPr lang="en-US" sz="1800" dirty="0"/>
          </a:p>
        </p:txBody>
      </p:sp>
      <p:sp>
        <p:nvSpPr>
          <p:cNvPr id="10" name="Text 2"/>
          <p:cNvSpPr txBox="1"/>
          <p:nvPr/>
        </p:nvSpPr>
        <p:spPr>
          <a:xfrm>
            <a:off x="4673503" y="2120899"/>
            <a:ext cx="3191856" cy="1568451"/>
          </a:xfrm>
          <a:prstGeom prst="rect">
            <a:avLst/>
          </a:prstGeom>
          <a:noFill/>
          <a:ln/>
        </p:spPr>
        <p:txBody>
          <a:bodyPr wrap="square" lIns="0" tIns="0" rIns="0" bIns="0" rtlCol="0" anchor="t"/>
          <a:lstStyle/>
          <a:p>
            <a:pPr algn="l" indent="0" marL="0">
              <a:lnSpc>
                <a:spcPct val="100000"/>
              </a:lnSpc>
              <a:buNone/>
            </a:pPr>
            <a:r>
              <a:rPr lang="en-US" sz="1800" b="1" dirty="0">
                <a:solidFill>
                  <a:srgbClr val="000000"/>
                </a:solidFill>
                <a:latin typeface="Arial" pitchFamily="34" charset="0"/>
                <a:ea typeface="Arial" pitchFamily="34" charset="-122"/>
                <a:cs typeface="Arial" pitchFamily="34" charset="-120"/>
              </a:rPr>
              <a:t>Описывайте распорядок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200" dirty="0">
                <a:solidFill>
                  <a:srgbClr val="000000"/>
                </a:solidFill>
                <a:latin typeface="Arial" pitchFamily="34" charset="0"/>
                <a:ea typeface="Arial" pitchFamily="34" charset="-122"/>
                <a:cs typeface="Arial" pitchFamily="34" charset="-120"/>
              </a:rPr>
              <a:t>Фраза My routine includes… удобна для описания школьного дня. С её помощью можно кратко рассказать о подъёме, завтраке, уроках, домашних заданиях и отдыхе после школы.
</a:t>
            </a:r>
            <a:endParaRPr lang="en-US" sz="1800" dirty="0"/>
          </a:p>
        </p:txBody>
      </p:sp>
      <p:sp>
        <p:nvSpPr>
          <p:cNvPr id="11" name="Text 3"/>
          <p:cNvSpPr txBox="1"/>
          <p:nvPr/>
        </p:nvSpPr>
        <p:spPr>
          <a:xfrm>
            <a:off x="8629367" y="2120899"/>
            <a:ext cx="3191856" cy="1568451"/>
          </a:xfrm>
          <a:prstGeom prst="rect">
            <a:avLst/>
          </a:prstGeom>
          <a:noFill/>
          <a:ln/>
        </p:spPr>
        <p:txBody>
          <a:bodyPr wrap="square" lIns="0" tIns="0" rIns="0" bIns="0" rtlCol="0" anchor="t"/>
          <a:lstStyle/>
          <a:p>
            <a:pPr algn="l" indent="0" marL="0">
              <a:lnSpc>
                <a:spcPct val="100000"/>
              </a:lnSpc>
              <a:buNone/>
            </a:pPr>
            <a:r>
              <a:rPr lang="en-US" sz="1709" b="1" dirty="0">
                <a:solidFill>
                  <a:srgbClr val="000000"/>
                </a:solidFill>
                <a:latin typeface="Arial" pitchFamily="34" charset="0"/>
                <a:ea typeface="Arial" pitchFamily="34" charset="-122"/>
                <a:cs typeface="Arial" pitchFamily="34" charset="-120"/>
              </a:rPr>
              <a:t>Добавляйте личные примеры
</a:t>
            </a:r>
            <a:pPr algn="l" indent="0" marL="0">
              <a:lnSpc>
                <a:spcPct val="100000"/>
              </a:lnSpc>
              <a:buNone/>
            </a:pPr>
            <a:r>
              <a:rPr lang="en-US" sz="949"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139" dirty="0">
                <a:solidFill>
                  <a:srgbClr val="000000"/>
                </a:solidFill>
                <a:latin typeface="Arial" pitchFamily="34" charset="0"/>
                <a:ea typeface="Arial" pitchFamily="34" charset="-122"/>
                <a:cs typeface="Arial" pitchFamily="34" charset="-120"/>
              </a:rPr>
              <a:t>Старайтесь упоминать конкретные детали: любимый вид спорта, привычный завтрак или способ отдыха. Личный пример делает ответ живым и помогает лучше запомнить новые слова.
</a:t>
            </a:r>
            <a:endParaRPr lang="en-US" sz="1709" dirty="0"/>
          </a:p>
        </p:txBody>
      </p:sp>
      <p:sp>
        <p:nvSpPr>
          <p:cNvPr id="12" name="Text 4"/>
          <p:cNvSpPr txBox="1"/>
          <p:nvPr/>
        </p:nvSpPr>
        <p:spPr>
          <a:xfrm>
            <a:off x="2708274" y="4160925"/>
            <a:ext cx="3191856" cy="1568451"/>
          </a:xfrm>
          <a:prstGeom prst="rect">
            <a:avLst/>
          </a:prstGeom>
          <a:noFill/>
          <a:ln/>
        </p:spPr>
        <p:txBody>
          <a:bodyPr wrap="square" lIns="0" tIns="0" rIns="0" bIns="0" rtlCol="0" anchor="t"/>
          <a:lstStyle/>
          <a:p>
            <a:pPr algn="l" indent="0" marL="0">
              <a:lnSpc>
                <a:spcPct val="100000"/>
              </a:lnSpc>
              <a:buNone/>
            </a:pPr>
            <a:r>
              <a:rPr lang="en-US" sz="1800" b="1" dirty="0">
                <a:solidFill>
                  <a:srgbClr val="000000"/>
                </a:solidFill>
                <a:latin typeface="Arial" pitchFamily="34" charset="0"/>
                <a:ea typeface="Arial" pitchFamily="34" charset="-122"/>
                <a:cs typeface="Arial" pitchFamily="34" charset="-120"/>
              </a:rPr>
              <a:t>Говорите коротко и ясно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200" dirty="0">
                <a:solidFill>
                  <a:srgbClr val="000000"/>
                </a:solidFill>
                <a:latin typeface="Arial" pitchFamily="34" charset="0"/>
                <a:ea typeface="Arial" pitchFamily="34" charset="-122"/>
                <a:cs typeface="Arial" pitchFamily="34" charset="-120"/>
              </a:rPr>
              <a:t>Для девятиклассника важно строить простые, логичные фразы без лишних деталей. Лучше сказать несколько точных предложений, чем пытаться использовать слишком сложные конструкции.
</a:t>
            </a:r>
            <a:endParaRPr lang="en-US" sz="1800" dirty="0"/>
          </a:p>
        </p:txBody>
      </p:sp>
      <p:sp>
        <p:nvSpPr>
          <p:cNvPr id="13" name="Text 5"/>
          <p:cNvSpPr txBox="1"/>
          <p:nvPr/>
        </p:nvSpPr>
        <p:spPr>
          <a:xfrm>
            <a:off x="6664138" y="4160925"/>
            <a:ext cx="3191856" cy="1568451"/>
          </a:xfrm>
          <a:prstGeom prst="rect">
            <a:avLst/>
          </a:prstGeom>
          <a:noFill/>
          <a:ln/>
        </p:spPr>
        <p:txBody>
          <a:bodyPr wrap="square" lIns="0" tIns="0" rIns="0" bIns="0" rtlCol="0" anchor="t"/>
          <a:lstStyle/>
          <a:p>
            <a:pPr algn="l" indent="0" marL="0">
              <a:lnSpc>
                <a:spcPct val="100000"/>
              </a:lnSpc>
              <a:buNone/>
            </a:pPr>
            <a:r>
              <a:rPr lang="en-US" sz="1800" b="1" dirty="0">
                <a:solidFill>
                  <a:srgbClr val="000000"/>
                </a:solidFill>
                <a:latin typeface="Arial" pitchFamily="34" charset="0"/>
                <a:ea typeface="Arial" pitchFamily="34" charset="-122"/>
                <a:cs typeface="Arial" pitchFamily="34" charset="-120"/>
              </a:rPr>
              <a:t>Покажите цель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40000"/>
              </a:lnSpc>
              <a:buNone/>
            </a:pPr>
            <a:r>
              <a:rPr lang="en-US" sz="1200" dirty="0">
                <a:solidFill>
                  <a:srgbClr val="000000"/>
                </a:solidFill>
                <a:latin typeface="Arial" pitchFamily="34" charset="0"/>
                <a:ea typeface="Arial" pitchFamily="34" charset="-122"/>
                <a:cs typeface="Arial" pitchFamily="34" charset="-120"/>
              </a:rPr>
              <a:t>Фразы I try to… и I need to… помогают объяснить, зачем вы меняете привычки. Так можно связать повседневные действия со здоровьем, учёбой и хорошим самочувствием.
</a:t>
            </a:r>
            <a:endParaRPr lang="en-US" sz="1800" dirty="0"/>
          </a:p>
        </p:txBody>
      </p:sp>
      <p:sp>
        <p:nvSpPr>
          <p:cNvPr id="14" name="Text 6"/>
          <p:cNvSpPr txBox="1"/>
          <p:nvPr/>
        </p:nvSpPr>
        <p:spPr>
          <a:xfrm>
            <a:off x="222075" y="355600"/>
            <a:ext cx="11616558" cy="1306175"/>
          </a:xfrm>
          <a:prstGeom prst="rect">
            <a:avLst/>
          </a:prstGeom>
          <a:noFill/>
          <a:ln/>
        </p:spPr>
        <p:txBody>
          <a:bodyPr wrap="square" lIns="0" tIns="0" rIns="0" bIns="0" rtlCol="0" anchor="ctr"/>
          <a:lstStyle/>
          <a:p>
            <a:pPr algn="l" indent="0" marL="0">
              <a:lnSpc>
                <a:spcPct val="90000"/>
              </a:lnSpc>
              <a:buNone/>
            </a:pPr>
            <a:r>
              <a:rPr lang="en-US" sz="3200" b="1" dirty="0">
                <a:solidFill>
                  <a:srgbClr val="2A3E5C"/>
                </a:solidFill>
                <a:latin typeface="Arial" pitchFamily="34" charset="0"/>
                <a:ea typeface="Arial" pitchFamily="34" charset="-122"/>
                <a:cs typeface="Arial" pitchFamily="34" charset="-120"/>
              </a:rPr>
              <a:t>Speaking about personal habits in English
</a:t>
            </a:r>
            <a:endParaRPr lang="en-US" sz="3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4707275" y="2348140"/>
            <a:ext cx="7101300" cy="2161719"/>
          </a:xfrm>
          <a:prstGeom prst="rect">
            <a:avLst/>
          </a:prstGeom>
        </p:spPr>
      </p:pic>
      <p:sp>
        <p:nvSpPr>
          <p:cNvPr id="4" name="Text 0"/>
          <p:cNvSpPr txBox="1"/>
          <p:nvPr/>
        </p:nvSpPr>
        <p:spPr>
          <a:xfrm>
            <a:off x="196850" y="778500"/>
            <a:ext cx="3979500" cy="5301000"/>
          </a:xfrm>
          <a:prstGeom prst="rect">
            <a:avLst/>
          </a:prstGeom>
          <a:noFill/>
          <a:ln/>
        </p:spPr>
        <p:txBody>
          <a:bodyPr wrap="square" lIns="0" tIns="0" rIns="0" bIns="0" rtlCol="0" anchor="ctr"/>
          <a:lstStyle/>
          <a:p>
            <a:pPr algn="l" indent="0" marL="0">
              <a:lnSpc>
                <a:spcPct val="115000"/>
              </a:lnSpc>
              <a:buNone/>
            </a:pPr>
            <a:r>
              <a:rPr lang="en-US" sz="2500" b="1" dirty="0">
                <a:solidFill>
                  <a:srgbClr val="2A3E5C"/>
                </a:solidFill>
                <a:latin typeface="Arial" pitchFamily="34" charset="0"/>
                <a:ea typeface="Arial" pitchFamily="34" charset="-122"/>
                <a:cs typeface="Arial" pitchFamily="34" charset="-120"/>
              </a:rPr>
              <a:t>Useful phrases for discussion and mini-dialogues
</a:t>
            </a:r>
            <a:pPr algn="l" indent="0" marL="0">
              <a:lnSpc>
                <a:spcPct val="115000"/>
              </a:lnSpc>
              <a:buNone/>
            </a:pPr>
            <a:r>
              <a:rPr lang="en-US" sz="2500" b="1" dirty="0">
                <a:solidFill>
                  <a:srgbClr val="2A3E5C"/>
                </a:solidFill>
                <a:latin typeface="Arial" pitchFamily="34" charset="0"/>
                <a:ea typeface="Arial" pitchFamily="34" charset="-122"/>
                <a:cs typeface="Arial" pitchFamily="34" charset="-120"/>
              </a:rPr>
              <a:t>
</a:t>
            </a:r>
            <a:pPr algn="l" indent="0" marL="0">
              <a:lnSpc>
                <a:spcPct val="115000"/>
              </a:lnSpc>
              <a:buNone/>
            </a:pPr>
            <a:r>
              <a:rPr lang="en-US" sz="1600" dirty="0">
                <a:solidFill>
                  <a:srgbClr val="000000"/>
                </a:solidFill>
                <a:latin typeface="Arial" pitchFamily="34" charset="0"/>
                <a:ea typeface="Arial" pitchFamily="34" charset="-122"/>
                <a:cs typeface="Arial" pitchFamily="34" charset="-120"/>
              </a:rPr>
              <a:t>Эти выражения помогают задавать вопросы, отвечать коротко и поддерживать разговор в паре или группе.
</a:t>
            </a:r>
            <a:pPr algn="l" indent="0" marL="0">
              <a:lnSpc>
                <a:spcPct val="115000"/>
              </a:lnSpc>
              <a:buNone/>
            </a:pPr>
            <a:r>
              <a:rPr lang="en-US" sz="1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600" dirty="0">
                <a:solidFill>
                  <a:srgbClr val="000000"/>
                </a:solidFill>
                <a:latin typeface="Arial" pitchFamily="34" charset="0"/>
                <a:ea typeface="Arial" pitchFamily="34" charset="-122"/>
                <a:cs typeface="Arial" pitchFamily="34" charset="-120"/>
              </a:rPr>
              <a:t>Фразы покрывают основные речевые действия: вопрос, ответ, мнение и реакцию, поэтому они удобны для коротких диалогов и интервью.
</a:t>
            </a:r>
            <a:endParaRPr lang="en-US" sz="2500" dirty="0"/>
          </a:p>
        </p:txBody>
      </p:sp>
      <p:sp>
        <p:nvSpPr>
          <p:cNvPr id="5" name="Text 1"/>
          <p:cNvSpPr txBox="1"/>
          <p:nvPr/>
        </p:nvSpPr>
        <p:spPr>
          <a:xfrm>
            <a:off x="0"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18</a:t>
            </a:r>
            <a:endParaRPr lang="en-US" sz="2300" dirty="0"/>
          </a:p>
        </p:txBody>
      </p:sp>
      <p:sp>
        <p:nvSpPr>
          <p:cNvPr id="6" name="Text 2"/>
          <p:cNvSpPr txBox="1"/>
          <p:nvPr/>
        </p:nvSpPr>
        <p:spPr>
          <a:xfrm>
            <a:off x="5320167" y="6420933"/>
            <a:ext cx="6488400" cy="184800"/>
          </a:xfrm>
          <a:prstGeom prst="rect">
            <a:avLst/>
          </a:prstGeom>
          <a:noFill/>
          <a:ln/>
        </p:spPr>
        <p:txBody>
          <a:bodyPr wrap="square" lIns="0" tIns="0" rIns="0" bIns="0" rtlCol="0" anchor="ctr"/>
          <a:lstStyle/>
          <a:p>
            <a:pPr algn="r" indent="0" marL="0">
              <a:lnSpc>
                <a:spcPct val="100000"/>
              </a:lnSpc>
              <a:buNone/>
            </a:pPr>
            <a:r>
              <a:rPr lang="en-US" sz="1200" i="1" dirty="0">
                <a:solidFill>
                  <a:srgbClr val="2A3E5C"/>
                </a:solidFill>
                <a:latin typeface="Arial" pitchFamily="34" charset="0"/>
                <a:ea typeface="Arial" pitchFamily="34" charset="-122"/>
                <a:cs typeface="Arial" pitchFamily="34" charset="-120"/>
              </a:rPr>
              <a:t>Speaking practice for Unit 3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5415824" y="2003550"/>
            <a:ext cx="420300" cy="4203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10935899" y="2003550"/>
            <a:ext cx="420300" cy="420300"/>
          </a:xfrm>
          <a:prstGeom prst="rect">
            <a:avLst/>
          </a:prstGeom>
        </p:spPr>
      </p:pic>
      <p:pic>
        <p:nvPicPr>
          <p:cNvPr id="7" name="Image 5" descr="preencoded.png">    </p:cNvPr>
          <p:cNvPicPr>
            <a:picLocks noChangeAspect="1"/>
          </p:cNvPicPr>
          <p:nvPr/>
        </p:nvPicPr>
        <p:blipFill>
          <a:blip r:embed="rId6"/>
          <a:stretch>
            <a:fillRect/>
          </a:stretch>
        </p:blipFill>
        <p:spPr>
          <a:xfrm>
            <a:off x="0" y="0"/>
            <a:ext cx="12192000" cy="6858000"/>
          </a:xfrm>
          <a:prstGeom prst="rect">
            <a:avLst/>
          </a:prstGeom>
        </p:spPr>
      </p:pic>
      <p:pic>
        <p:nvPicPr>
          <p:cNvPr id="8" name="Image 6" descr="preencoded.png">    </p:cNvPr>
          <p:cNvPicPr>
            <a:picLocks noChangeAspect="1"/>
          </p:cNvPicPr>
          <p:nvPr/>
        </p:nvPicPr>
        <p:blipFill>
          <a:blip r:embed="rId7"/>
          <a:stretch>
            <a:fillRect/>
          </a:stretch>
        </p:blipFill>
        <p:spPr>
          <a:xfrm>
            <a:off x="5494630" y="4185750"/>
            <a:ext cx="262688" cy="420300"/>
          </a:xfrm>
          <a:prstGeom prst="rect">
            <a:avLst/>
          </a:prstGeom>
        </p:spPr>
      </p:pic>
      <p:pic>
        <p:nvPicPr>
          <p:cNvPr id="9" name="Image 7" descr="preencoded.png">    </p:cNvPr>
          <p:cNvPicPr>
            <a:picLocks noChangeAspect="1"/>
          </p:cNvPicPr>
          <p:nvPr/>
        </p:nvPicPr>
        <p:blipFill>
          <a:blip r:embed="rId8"/>
          <a:stretch>
            <a:fillRect/>
          </a:stretch>
        </p:blipFill>
        <p:spPr>
          <a:xfrm>
            <a:off x="0" y="0"/>
            <a:ext cx="12192000" cy="6858000"/>
          </a:xfrm>
          <a:prstGeom prst="rect">
            <a:avLst/>
          </a:prstGeom>
        </p:spPr>
      </p:pic>
      <p:pic>
        <p:nvPicPr>
          <p:cNvPr id="10" name="Image 8" descr="preencoded.png">    </p:cNvPr>
          <p:cNvPicPr>
            <a:picLocks noChangeAspect="1"/>
          </p:cNvPicPr>
          <p:nvPr/>
        </p:nvPicPr>
        <p:blipFill>
          <a:blip r:embed="rId9"/>
          <a:stretch>
            <a:fillRect/>
          </a:stretch>
        </p:blipFill>
        <p:spPr>
          <a:xfrm>
            <a:off x="10935899" y="4185750"/>
            <a:ext cx="420300" cy="420300"/>
          </a:xfrm>
          <a:prstGeom prst="rect">
            <a:avLst/>
          </a:prstGeom>
        </p:spPr>
      </p:pic>
      <p:sp>
        <p:nvSpPr>
          <p:cNvPr id="11" name="Text 0"/>
          <p:cNvSpPr txBox="1"/>
          <p:nvPr/>
        </p:nvSpPr>
        <p:spPr>
          <a:xfrm>
            <a:off x="11558958" y="6358500"/>
            <a:ext cx="632100" cy="1485300"/>
          </a:xfrm>
          <a:prstGeom prst="rect">
            <a:avLst/>
          </a:prstGeom>
          <a:noFill/>
          <a:ln/>
        </p:spPr>
        <p:txBody>
          <a:bodyPr wrap="square" lIns="0" tIns="0" rIns="0" bIns="0" rtlCol="0" anchor="t"/>
          <a:lstStyle/>
          <a:p>
            <a:pPr algn="ctr" indent="0" marL="0">
              <a:lnSpc>
                <a:spcPct val="100000"/>
              </a:lnSpc>
              <a:buNone/>
            </a:pPr>
            <a:r>
              <a:rPr lang="en-US" sz="2300" b="1" dirty="0">
                <a:solidFill>
                  <a:srgbClr val="D9D9D9"/>
                </a:solidFill>
                <a:latin typeface="Arial" pitchFamily="34" charset="0"/>
                <a:ea typeface="Arial" pitchFamily="34" charset="-122"/>
                <a:cs typeface="Arial" pitchFamily="34" charset="-120"/>
              </a:rPr>
              <a:t>19</a:t>
            </a:r>
            <a:endParaRPr lang="en-US" sz="2300" dirty="0"/>
          </a:p>
        </p:txBody>
      </p:sp>
      <p:sp>
        <p:nvSpPr>
          <p:cNvPr id="12" name="Text 1"/>
          <p:cNvSpPr txBox="1"/>
          <p:nvPr/>
        </p:nvSpPr>
        <p:spPr>
          <a:xfrm>
            <a:off x="594450" y="558982"/>
            <a:ext cx="11003100" cy="627900"/>
          </a:xfrm>
          <a:prstGeom prst="rect">
            <a:avLst/>
          </a:prstGeom>
          <a:noFill/>
          <a:ln/>
        </p:spPr>
        <p:txBody>
          <a:bodyPr wrap="square" lIns="0" tIns="0" rIns="0" bIns="0" rtlCol="0" anchor="ctr"/>
          <a:lstStyle/>
          <a:p>
            <a:pPr algn="ctr" indent="0" marL="0">
              <a:lnSpc>
                <a:spcPct val="90000"/>
              </a:lnSpc>
              <a:buNone/>
            </a:pPr>
            <a:r>
              <a:rPr lang="en-US" sz="3200" b="1" dirty="0">
                <a:solidFill>
                  <a:srgbClr val="2A3E5C"/>
                </a:solidFill>
                <a:latin typeface="Arial" pitchFamily="34" charset="0"/>
                <a:ea typeface="Arial" pitchFamily="34" charset="-122"/>
                <a:cs typeface="Arial" pitchFamily="34" charset="-120"/>
              </a:rPr>
              <a:t>Why healthy lifestyle matters for learning
</a:t>
            </a:r>
            <a:endParaRPr lang="en-US" sz="3200" dirty="0"/>
          </a:p>
        </p:txBody>
      </p:sp>
      <p:sp>
        <p:nvSpPr>
          <p:cNvPr id="13" name="Text 2"/>
          <p:cNvSpPr txBox="1"/>
          <p:nvPr/>
        </p:nvSpPr>
        <p:spPr>
          <a:xfrm>
            <a:off x="893550" y="1935225"/>
            <a:ext cx="4262400" cy="1813200"/>
          </a:xfrm>
          <a:prstGeom prst="rect">
            <a:avLst/>
          </a:prstGeom>
          <a:noFill/>
          <a:ln/>
        </p:spPr>
        <p:txBody>
          <a:bodyPr wrap="square" lIns="0" tIns="0" rIns="0" bIns="0" rtlCol="0" anchor="ctr"/>
          <a:lstStyle/>
          <a:p>
            <a:pPr algn="l" indent="0" marL="0">
              <a:lnSpc>
                <a:spcPct val="100000"/>
              </a:lnSpc>
              <a:buNone/>
            </a:pPr>
            <a:r>
              <a:rPr lang="en-US" sz="1700" b="1" dirty="0">
                <a:solidFill>
                  <a:srgbClr val="2A3E5C"/>
                </a:solidFill>
                <a:latin typeface="Arial" pitchFamily="34" charset="0"/>
                <a:ea typeface="Arial" pitchFamily="34" charset="-122"/>
                <a:cs typeface="Arial" pitchFamily="34" charset="-120"/>
              </a:rPr>
              <a:t>Память
</a:t>
            </a:r>
            <a:pPr algn="l" indent="0" marL="0">
              <a:lnSpc>
                <a:spcPct val="100000"/>
              </a:lnSpc>
              <a:buNone/>
            </a:pPr>
            <a:r>
              <a:rPr lang="en-US" sz="1800" b="1" dirty="0">
                <a:solidFill>
                  <a:srgbClr val="2A3E5C"/>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Good sleep gives the brain time to rest and organise information. When students sleep enough, they usually remember new words and rules more easily during lessons and revision.
</a:t>
            </a:r>
            <a:endParaRPr lang="en-US" sz="1700" dirty="0"/>
          </a:p>
        </p:txBody>
      </p:sp>
      <p:sp>
        <p:nvSpPr>
          <p:cNvPr id="14" name="Text 3"/>
          <p:cNvSpPr txBox="1"/>
          <p:nvPr/>
        </p:nvSpPr>
        <p:spPr>
          <a:xfrm>
            <a:off x="6342000" y="1942563"/>
            <a:ext cx="4262400" cy="1813200"/>
          </a:xfrm>
          <a:prstGeom prst="rect">
            <a:avLst/>
          </a:prstGeom>
          <a:noFill/>
          <a:ln/>
        </p:spPr>
        <p:txBody>
          <a:bodyPr wrap="square" lIns="0" tIns="0" rIns="0" bIns="0" rtlCol="0" anchor="ctr"/>
          <a:lstStyle/>
          <a:p>
            <a:pPr algn="l" indent="0" marL="0">
              <a:lnSpc>
                <a:spcPct val="100000"/>
              </a:lnSpc>
              <a:buNone/>
            </a:pPr>
            <a:r>
              <a:rPr lang="en-US" sz="1700" b="1" dirty="0">
                <a:solidFill>
                  <a:srgbClr val="2A3E5C"/>
                </a:solidFill>
                <a:latin typeface="Arial" pitchFamily="34" charset="0"/>
                <a:ea typeface="Arial" pitchFamily="34" charset="-122"/>
                <a:cs typeface="Arial" pitchFamily="34" charset="-120"/>
              </a:rPr>
              <a:t>Концентрация
</a:t>
            </a:r>
            <a:pPr algn="l" indent="0" marL="0">
              <a:lnSpc>
                <a:spcPct val="100000"/>
              </a:lnSpc>
              <a:buNone/>
            </a:pPr>
            <a:r>
              <a:rPr lang="en-US" sz="1800" b="1" dirty="0">
                <a:solidFill>
                  <a:srgbClr val="2A3E5C"/>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Balanced food helps maintain steady energy, so it is easier to stay focused in class. A healthy breakfast and regular meals reduce distraction and improve attention during the day.
</a:t>
            </a:r>
            <a:endParaRPr lang="en-US" sz="1700" dirty="0"/>
          </a:p>
        </p:txBody>
      </p:sp>
      <p:sp>
        <p:nvSpPr>
          <p:cNvPr id="15" name="Text 4"/>
          <p:cNvSpPr txBox="1"/>
          <p:nvPr/>
        </p:nvSpPr>
        <p:spPr>
          <a:xfrm>
            <a:off x="893550" y="4124775"/>
            <a:ext cx="4262400" cy="1813200"/>
          </a:xfrm>
          <a:prstGeom prst="rect">
            <a:avLst/>
          </a:prstGeom>
          <a:noFill/>
          <a:ln/>
        </p:spPr>
        <p:txBody>
          <a:bodyPr wrap="square" lIns="0" tIns="0" rIns="0" bIns="0" rtlCol="0" anchor="ctr"/>
          <a:lstStyle/>
          <a:p>
            <a:pPr algn="l" indent="0" marL="0">
              <a:lnSpc>
                <a:spcPct val="100000"/>
              </a:lnSpc>
              <a:buNone/>
            </a:pPr>
            <a:r>
              <a:rPr lang="en-US" sz="1700" b="1" dirty="0">
                <a:solidFill>
                  <a:srgbClr val="2A3E5C"/>
                </a:solidFill>
                <a:latin typeface="Arial" pitchFamily="34" charset="0"/>
                <a:ea typeface="Arial" pitchFamily="34" charset="-122"/>
                <a:cs typeface="Arial" pitchFamily="34" charset="-120"/>
              </a:rPr>
              <a:t>Меньше усталости
</a:t>
            </a:r>
            <a:pPr algn="l" indent="0" marL="0">
              <a:lnSpc>
                <a:spcPct val="100000"/>
              </a:lnSpc>
              <a:buNone/>
            </a:pPr>
            <a:r>
              <a:rPr lang="en-US" sz="1800" b="1" dirty="0">
                <a:solidFill>
                  <a:srgbClr val="2A3E5C"/>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Regular movement breaks long periods of sitting and helps the body recover. Even simple activity can reduce tiredness after lessons and make homework time feel less heavy.
</a:t>
            </a:r>
            <a:endParaRPr lang="en-US" sz="1700" dirty="0"/>
          </a:p>
        </p:txBody>
      </p:sp>
      <p:sp>
        <p:nvSpPr>
          <p:cNvPr id="16" name="Text 5"/>
          <p:cNvSpPr txBox="1"/>
          <p:nvPr/>
        </p:nvSpPr>
        <p:spPr>
          <a:xfrm>
            <a:off x="6342000" y="4117425"/>
            <a:ext cx="4262400" cy="1813200"/>
          </a:xfrm>
          <a:prstGeom prst="rect">
            <a:avLst/>
          </a:prstGeom>
          <a:noFill/>
          <a:ln/>
        </p:spPr>
        <p:txBody>
          <a:bodyPr wrap="square" lIns="0" tIns="0" rIns="0" bIns="0" rtlCol="0" anchor="ctr"/>
          <a:lstStyle/>
          <a:p>
            <a:pPr algn="l" indent="0" marL="0">
              <a:lnSpc>
                <a:spcPct val="100000"/>
              </a:lnSpc>
              <a:buNone/>
            </a:pPr>
            <a:r>
              <a:rPr lang="en-US" sz="1700" b="1" dirty="0">
                <a:solidFill>
                  <a:srgbClr val="2A3E5C"/>
                </a:solidFill>
                <a:latin typeface="Arial" pitchFamily="34" charset="0"/>
                <a:ea typeface="Arial" pitchFamily="34" charset="-122"/>
                <a:cs typeface="Arial" pitchFamily="34" charset="-120"/>
              </a:rPr>
              <a:t>Лучшие результаты
</a:t>
            </a:r>
            <a:pPr algn="l" indent="0" marL="0">
              <a:lnSpc>
                <a:spcPct val="100000"/>
              </a:lnSpc>
              <a:buNone/>
            </a:pPr>
            <a:r>
              <a:rPr lang="en-US" sz="1800" b="1" dirty="0">
                <a:solidFill>
                  <a:srgbClr val="2A3E5C"/>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When sleep, food and movement are in balance, students usually feel more motivated and organised. This support often leads to more stable performance and better learning habits.
</a:t>
            </a:r>
            <a:endParaRPr lang="en-US" sz="1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595959"/>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sp>
        <p:nvSpPr>
          <p:cNvPr id="3" name="Text 0"/>
          <p:cNvSpPr txBox="1"/>
          <p:nvPr/>
        </p:nvSpPr>
        <p:spPr>
          <a:xfrm>
            <a:off x="740400" y="932250"/>
            <a:ext cx="9940500" cy="4993500"/>
          </a:xfrm>
          <a:prstGeom prst="rect">
            <a:avLst/>
          </a:prstGeom>
          <a:noFill/>
          <a:ln/>
        </p:spPr>
        <p:txBody>
          <a:bodyPr wrap="square" lIns="0" tIns="0" rIns="0" bIns="0" rtlCol="0" anchor="ctr"/>
          <a:lstStyle/>
          <a:p>
            <a:pPr algn="l" indent="0" marL="0">
              <a:lnSpc>
                <a:spcPct val="100000"/>
              </a:lnSpc>
              <a:buNone/>
            </a:pPr>
            <a:r>
              <a:rPr lang="en-US" sz="4000" b="1" dirty="0">
                <a:solidFill>
                  <a:srgbClr val="FFFFFF"/>
                </a:solidFill>
                <a:latin typeface="Arial" pitchFamily="34" charset="0"/>
                <a:ea typeface="Arial" pitchFamily="34" charset="-122"/>
                <a:cs typeface="Arial" pitchFamily="34" charset="-120"/>
              </a:rPr>
              <a:t>Unit 3: здоровые привычки как часть повседневной жизни
</a:t>
            </a:r>
            <a:pPr algn="l" indent="0" marL="0">
              <a:lnSpc>
                <a:spcPct val="100000"/>
              </a:lnSpc>
              <a:buNone/>
            </a:pPr>
            <a:r>
              <a:rPr lang="en-US" sz="4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000" dirty="0">
                <a:solidFill>
                  <a:srgbClr val="FFFFFF"/>
                </a:solidFill>
                <a:latin typeface="Arial" pitchFamily="34" charset="0"/>
                <a:ea typeface="Arial" pitchFamily="34" charset="-122"/>
                <a:cs typeface="Arial" pitchFamily="34" charset="-120"/>
              </a:rPr>
              <a:t>Unit 3 помогает говорить о здоровье простыми, но точными словами: от питания и сна до стресса и привычек. Эта тема особенно полезна, потому что связана с реальной жизнью подростка.
</a:t>
            </a:r>
            <a:endParaRPr lang="en-US" sz="4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2026-05-31T13:09:31Z</dcterms:created>
  <dcterms:modified xsi:type="dcterms:W3CDTF">2026-05-31T13:09:31Z</dcterms:modified>
</cp:coreProperties>
</file>