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jpe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jpe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jpe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jpe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jpeg"/><Relationship Id="rId2" Type="http://schemas.openxmlformats.org/officeDocument/2006/relationships/image" Target="../media/image-13-2.jpeg"/><Relationship Id="rId3" Type="http://schemas.openxmlformats.org/officeDocument/2006/relationships/image" Target="../media/image-13-3.jpe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jpeg"/><Relationship Id="rId2" Type="http://schemas.openxmlformats.org/officeDocument/2006/relationships/image" Target="../media/image-15-2.jpe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jpe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2684218"/>
            <a:ext cx="9144000" cy="2455664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61600" y="578625"/>
            <a:ext cx="6468300" cy="81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Размножение и половая система
</a:t>
            </a:r>
            <a:endParaRPr lang="en-US" sz="2212" dirty="0"/>
          </a:p>
        </p:txBody>
      </p:sp>
      <p:sp>
        <p:nvSpPr>
          <p:cNvPr id="4" name="Text 1"/>
          <p:cNvSpPr txBox="1"/>
          <p:nvPr/>
        </p:nvSpPr>
        <p:spPr>
          <a:xfrm>
            <a:off x="261600" y="1789455"/>
            <a:ext cx="4638600" cy="531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8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жизнь продолжается и сохраняет разнообразие
</a:t>
            </a:r>
            <a:endParaRPr lang="en-US" sz="886" dirty="0"/>
          </a:p>
        </p:txBody>
      </p:sp>
      <p:sp>
        <p:nvSpPr>
          <p:cNvPr id="5" name="Text 2"/>
          <p:cNvSpPr txBox="1"/>
          <p:nvPr/>
        </p:nvSpPr>
        <p:spPr>
          <a:xfrm>
            <a:off x="261600" y="258888"/>
            <a:ext cx="3246300" cy="19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4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746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078091" y="75"/>
            <a:ext cx="4063566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61600" y="258900"/>
            <a:ext cx="4562400" cy="1298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размножение важно для живых организмов
</a:t>
            </a:r>
            <a:endParaRPr lang="en-US" sz="2212" dirty="0"/>
          </a:p>
        </p:txBody>
      </p:sp>
      <p:sp>
        <p:nvSpPr>
          <p:cNvPr id="4" name="Text 1"/>
          <p:cNvSpPr txBox="1"/>
          <p:nvPr/>
        </p:nvSpPr>
        <p:spPr>
          <a:xfrm>
            <a:off x="261600" y="1824550"/>
            <a:ext cx="3509100" cy="196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Размножение — одно из главных свойств жизни. Оно помогает видам сохраняться, а потомству — наследовать признаки родителей и приспосабливаться к условиям среды у растений, животных и человека.
</a:t>
            </a:r>
            <a:endParaRPr lang="en-US" sz="986" dirty="0"/>
          </a:p>
        </p:txBody>
      </p:sp>
      <p:sp>
        <p:nvSpPr>
          <p:cNvPr id="5" name="Text 2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622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62030" y="1258050"/>
            <a:ext cx="4408541" cy="28167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61600" y="258900"/>
            <a:ext cx="8616600" cy="54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Бесполое и половое размножение
</a:t>
            </a:r>
            <a:endParaRPr lang="en-US" sz="2212" dirty="0"/>
          </a:p>
        </p:txBody>
      </p:sp>
      <p:sp>
        <p:nvSpPr>
          <p:cNvPr id="4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622" dirty="0"/>
          </a:p>
        </p:txBody>
      </p:sp>
      <p:sp>
        <p:nvSpPr>
          <p:cNvPr id="5" name="Text 2"/>
          <p:cNvSpPr txBox="1"/>
          <p:nvPr/>
        </p:nvSpPr>
        <p:spPr>
          <a:xfrm>
            <a:off x="4953725" y="1257999"/>
            <a:ext cx="3589200" cy="1328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Оба способа обеспечивают продолжение жизни, но по-разному передают наследственные признаки и влияют на изменчивость потомства.
</a:t>
            </a:r>
            <a:endParaRPr lang="en-US" sz="1022" dirty="0"/>
          </a:p>
        </p:txBody>
      </p:sp>
      <p:sp>
        <p:nvSpPr>
          <p:cNvPr id="6" name="Text 3"/>
          <p:cNvSpPr txBox="1"/>
          <p:nvPr/>
        </p:nvSpPr>
        <p:spPr>
          <a:xfrm>
            <a:off x="4953725" y="2746103"/>
            <a:ext cx="3589200" cy="132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Бесполое размножение быстрее и проще, а половое сильнее увеличивает разнообразие и устойчивость вида.
</a:t>
            </a:r>
            <a:endParaRPr lang="en-US" sz="1022" dirty="0"/>
          </a:p>
        </p:txBody>
      </p:sp>
      <p:sp>
        <p:nvSpPr>
          <p:cNvPr id="7" name="Text 4"/>
          <p:cNvSpPr txBox="1"/>
          <p:nvPr/>
        </p:nvSpPr>
        <p:spPr>
          <a:xfrm>
            <a:off x="261600" y="4138275"/>
            <a:ext cx="4409400" cy="21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22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Учебная схема по биологии, обобщение базовых признаков способов размножения.
</a:t>
            </a:r>
            <a:endParaRPr lang="en-US" sz="722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008875" y="2045151"/>
            <a:ext cx="4873500" cy="1376047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65800" y="258900"/>
            <a:ext cx="8612400" cy="54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Плюсы и минусы способов размножения
</a:t>
            </a:r>
            <a:endParaRPr lang="en-US" sz="2212" dirty="0"/>
          </a:p>
        </p:txBody>
      </p:sp>
      <p:sp>
        <p:nvSpPr>
          <p:cNvPr id="4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622" dirty="0"/>
          </a:p>
        </p:txBody>
      </p:sp>
      <p:sp>
        <p:nvSpPr>
          <p:cNvPr id="5" name="Text 2"/>
          <p:cNvSpPr txBox="1"/>
          <p:nvPr/>
        </p:nvSpPr>
        <p:spPr>
          <a:xfrm>
            <a:off x="261600" y="1324825"/>
            <a:ext cx="3465000" cy="1328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показывает, чем бесполое и половое размножение отличаются по условиям, скорости и устойчивости потомства.
</a:t>
            </a:r>
            <a:endParaRPr lang="en-US" sz="1022" dirty="0"/>
          </a:p>
        </p:txBody>
      </p:sp>
      <p:sp>
        <p:nvSpPr>
          <p:cNvPr id="6" name="Text 3"/>
          <p:cNvSpPr txBox="1"/>
          <p:nvPr/>
        </p:nvSpPr>
        <p:spPr>
          <a:xfrm>
            <a:off x="261600" y="2812936"/>
            <a:ext cx="3465000" cy="132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Бесполое удобно в стабильных условиях, а половое полезнее, когда среда часто меняется.
</a:t>
            </a:r>
            <a:endParaRPr lang="en-US" sz="1022" dirty="0"/>
          </a:p>
        </p:txBody>
      </p:sp>
      <p:sp>
        <p:nvSpPr>
          <p:cNvPr id="7" name="Text 4"/>
          <p:cNvSpPr txBox="1"/>
          <p:nvPr/>
        </p:nvSpPr>
        <p:spPr>
          <a:xfrm>
            <a:off x="4008875" y="4268400"/>
            <a:ext cx="4873500" cy="21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22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Учебное сравнение по материалам школьного курса биологии.
</a:t>
            </a:r>
            <a:endParaRPr lang="en-US" sz="722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261600" y="528950"/>
            <a:ext cx="8620800" cy="85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Наружное и внутреннее оплодотворение
</a:t>
            </a:r>
            <a:endParaRPr lang="en-US" sz="2212" dirty="0"/>
          </a:p>
        </p:txBody>
      </p:sp>
      <p:sp>
        <p:nvSpPr>
          <p:cNvPr id="3" name="Text 1"/>
          <p:cNvSpPr txBox="1"/>
          <p:nvPr/>
        </p:nvSpPr>
        <p:spPr>
          <a:xfrm>
            <a:off x="261600" y="1884856"/>
            <a:ext cx="2014800" cy="2025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Наружное оплодотворение происходит в воде: сперматозоиды и яйцеклетки выходят в окружающую среду, поэтому их должно быть очень много, чтобы шанс встречи оставался высоким.
</a:t>
            </a:r>
            <a:endParaRPr lang="en-US" sz="986" dirty="0"/>
          </a:p>
        </p:txBody>
      </p:sp>
      <p:sp>
        <p:nvSpPr>
          <p:cNvPr id="4" name="Text 2"/>
          <p:cNvSpPr txBox="1"/>
          <p:nvPr/>
        </p:nvSpPr>
        <p:spPr>
          <a:xfrm>
            <a:off x="2463596" y="1884856"/>
            <a:ext cx="2014800" cy="2025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 размножаются многие рыбы и земноводные. Вода защищает гаметы от высыхания и помогает им сближаться, но условия среды сильно влияют на успех оплодотворения.
</a:t>
            </a:r>
            <a:endParaRPr lang="en-US" sz="986" dirty="0"/>
          </a:p>
        </p:txBody>
      </p:sp>
      <p:sp>
        <p:nvSpPr>
          <p:cNvPr id="5" name="Text 3"/>
          <p:cNvSpPr txBox="1"/>
          <p:nvPr/>
        </p:nvSpPr>
        <p:spPr>
          <a:xfrm>
            <a:off x="4665597" y="1884856"/>
            <a:ext cx="2014800" cy="2025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 внутреннем оплодотворении встреча гамет происходит в организме самки. Это надёжнее на суше, потому что зародыш лучше защищён от высыхания и внешних опасностей.
</a:t>
            </a:r>
            <a:endParaRPr lang="en-US" sz="986" dirty="0"/>
          </a:p>
        </p:txBody>
      </p:sp>
      <p:sp>
        <p:nvSpPr>
          <p:cNvPr id="6" name="Text 4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622" dirty="0"/>
          </a:p>
        </p:txBody>
      </p:sp>
      <p:sp>
        <p:nvSpPr>
          <p:cNvPr id="7" name="Text 5"/>
          <p:cNvSpPr txBox="1"/>
          <p:nvPr/>
        </p:nvSpPr>
        <p:spPr>
          <a:xfrm>
            <a:off x="6867599" y="1884856"/>
            <a:ext cx="2014800" cy="2025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человека оплодотворение всегда внутреннее. Сперматозоид проходит через половые пути женщины и соединяется с яйцеклеткой в маточной трубе, где начинается развитие нового организма.
</a:t>
            </a:r>
            <a:endParaRPr lang="en-US" sz="986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329547" y="75"/>
            <a:ext cx="4811985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61600" y="258900"/>
            <a:ext cx="3800400" cy="1298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Строение и различия половых клеток
</a:t>
            </a:r>
            <a:endParaRPr lang="en-US" sz="1812" dirty="0"/>
          </a:p>
        </p:txBody>
      </p:sp>
      <p:sp>
        <p:nvSpPr>
          <p:cNvPr id="4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622" dirty="0"/>
          </a:p>
        </p:txBody>
      </p:sp>
      <p:sp>
        <p:nvSpPr>
          <p:cNvPr id="5" name="Text 2"/>
          <p:cNvSpPr txBox="1"/>
          <p:nvPr/>
        </p:nvSpPr>
        <p:spPr>
          <a:xfrm>
            <a:off x="261600" y="1927648"/>
            <a:ext cx="3800400" cy="117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Яйцеклетка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Яйцеклетка крупная, округлая и неподвижная. В ней есть запас питательных веществ, который помогает первым этапам развития зародыша. Обычно за цикл созревает одна клетка.
</a:t>
            </a:r>
            <a:endParaRPr lang="en-US" sz="1100" dirty="0"/>
          </a:p>
        </p:txBody>
      </p:sp>
      <p:sp>
        <p:nvSpPr>
          <p:cNvPr id="6" name="Text 3"/>
          <p:cNvSpPr txBox="1"/>
          <p:nvPr/>
        </p:nvSpPr>
        <p:spPr>
          <a:xfrm>
            <a:off x="261600" y="3481426"/>
            <a:ext cx="3800400" cy="117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Сперматозоид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Сперматозоид маленький и вытянутый. У него есть жгутик, поэтому он активно движется. За одно выделение образуются миллионы сперматозоидов, что повышает шанс оплодотворения.
</a:t>
            </a:r>
            <a:endParaRPr lang="en-US" sz="11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070" y="62"/>
            <a:ext cx="3651684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3940575" y="258900"/>
            <a:ext cx="4941900" cy="1298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Мужская половая система: строение и функции
</a:t>
            </a:r>
            <a:endParaRPr lang="en-US" sz="2212" dirty="0"/>
          </a:p>
        </p:txBody>
      </p:sp>
      <p:sp>
        <p:nvSpPr>
          <p:cNvPr id="4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622" dirty="0"/>
          </a:p>
        </p:txBody>
      </p:sp>
      <p:sp>
        <p:nvSpPr>
          <p:cNvPr id="5" name="Text 2"/>
          <p:cNvSpPr txBox="1"/>
          <p:nvPr/>
        </p:nvSpPr>
        <p:spPr>
          <a:xfrm>
            <a:off x="3940575" y="1920523"/>
            <a:ext cx="3986400" cy="117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Путь сперматозоидов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Сперматозоиды образуются в семенниках, затем попадают в придатки и семявыносящие протоки. По пути к выходу к ним добавляются вещества предстательной железы, образуя семенную жидкость.
</a:t>
            </a:r>
            <a:endParaRPr lang="en-US" sz="1200" dirty="0"/>
          </a:p>
        </p:txBody>
      </p:sp>
      <p:sp>
        <p:nvSpPr>
          <p:cNvPr id="6" name="Text 3"/>
          <p:cNvSpPr txBox="1"/>
          <p:nvPr/>
        </p:nvSpPr>
        <p:spPr>
          <a:xfrm>
            <a:off x="3940575" y="3474300"/>
            <a:ext cx="3986400" cy="117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задачи системы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Главная роль мужской половой системы — образование и выведение половых клеток. Кроме того, семенники вырабатывают мужские гормоны, которые влияют на рост, развитие и половое созревание.
</a:t>
            </a:r>
            <a:endParaRPr lang="en-US" sz="12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329547" y="75"/>
            <a:ext cx="4811985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61600" y="258900"/>
            <a:ext cx="3800400" cy="1298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Женская половая система: анатомия и основные задачи
</a:t>
            </a:r>
            <a:endParaRPr lang="en-US" sz="1812" dirty="0"/>
          </a:p>
        </p:txBody>
      </p:sp>
      <p:sp>
        <p:nvSpPr>
          <p:cNvPr id="4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622" dirty="0"/>
          </a:p>
        </p:txBody>
      </p:sp>
      <p:sp>
        <p:nvSpPr>
          <p:cNvPr id="5" name="Text 2"/>
          <p:cNvSpPr txBox="1"/>
          <p:nvPr/>
        </p:nvSpPr>
        <p:spPr>
          <a:xfrm>
            <a:off x="261600" y="1927648"/>
            <a:ext cx="3800400" cy="117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созревают яйцеклетки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яичниках созревают яйцеклетки и вырабатываются женские гормоны. Маточные трубы подхватывают яйцеклетку и помогают ей двигаться к матке, где может начаться развитие зародыша.
</a:t>
            </a:r>
            <a:endParaRPr lang="en-US" sz="1100" dirty="0"/>
          </a:p>
        </p:txBody>
      </p:sp>
      <p:sp>
        <p:nvSpPr>
          <p:cNvPr id="6" name="Text 3"/>
          <p:cNvSpPr txBox="1"/>
          <p:nvPr/>
        </p:nvSpPr>
        <p:spPr>
          <a:xfrm>
            <a:off x="261600" y="3481426"/>
            <a:ext cx="3800400" cy="117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органы работают вместе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Матка предназначена для вынашивания плода, а влагалище участвует в половом акте и родах. Наружные органы защищают внутренние структуры и помогают поддерживать их работу.
</a:t>
            </a:r>
            <a:endParaRPr lang="en-US" sz="11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59525" y="1042040"/>
            <a:ext cx="8625000" cy="2435294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65813" y="258900"/>
            <a:ext cx="8612400" cy="54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Яйцеклетка и сперматозоид: сравнение
</a:t>
            </a:r>
            <a:endParaRPr lang="en-US" sz="2212" dirty="0"/>
          </a:p>
        </p:txBody>
      </p:sp>
      <p:sp>
        <p:nvSpPr>
          <p:cNvPr id="4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622" dirty="0"/>
          </a:p>
        </p:txBody>
      </p:sp>
      <p:sp>
        <p:nvSpPr>
          <p:cNvPr id="5" name="Text 2"/>
          <p:cNvSpPr txBox="1"/>
          <p:nvPr/>
        </p:nvSpPr>
        <p:spPr>
          <a:xfrm>
            <a:off x="265825" y="4000500"/>
            <a:ext cx="4201200" cy="88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помогает увидеть, почему обе гаметы по-разному устроены и по-разному выполняют свою роль.
</a:t>
            </a:r>
            <a:endParaRPr lang="en-US" sz="1022" dirty="0"/>
          </a:p>
        </p:txBody>
      </p:sp>
      <p:sp>
        <p:nvSpPr>
          <p:cNvPr id="6" name="Text 3"/>
          <p:cNvSpPr txBox="1"/>
          <p:nvPr/>
        </p:nvSpPr>
        <p:spPr>
          <a:xfrm>
            <a:off x="4689510" y="4000500"/>
            <a:ext cx="4201200" cy="88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Яйцеклетка рассчитана на питание будущего зародыша, а сперматозоид — на быстрое достижение и оплодотворение клетки.
</a:t>
            </a:r>
            <a:endParaRPr lang="en-US" sz="1022" dirty="0"/>
          </a:p>
        </p:txBody>
      </p:sp>
      <p:sp>
        <p:nvSpPr>
          <p:cNvPr id="7" name="Text 4"/>
          <p:cNvSpPr txBox="1"/>
          <p:nvPr/>
        </p:nvSpPr>
        <p:spPr>
          <a:xfrm>
            <a:off x="259525" y="3715950"/>
            <a:ext cx="4405200" cy="16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22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курс биологии; типичные справочные значения для гамет человека.
</a:t>
            </a:r>
            <a:endParaRPr lang="en-US" sz="722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261600" y="258900"/>
            <a:ext cx="7316700" cy="90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Мочеполовая система и её связь с другими системами
</a:t>
            </a:r>
            <a:endParaRPr lang="en-US" sz="2212" dirty="0"/>
          </a:p>
        </p:txBody>
      </p:sp>
      <p:sp>
        <p:nvSpPr>
          <p:cNvPr id="3" name="Text 1"/>
          <p:cNvSpPr txBox="1"/>
          <p:nvPr/>
        </p:nvSpPr>
        <p:spPr>
          <a:xfrm>
            <a:off x="261600" y="1903038"/>
            <a:ext cx="2704200" cy="196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мужчин мочеиспускательный канал служит сразу двум путям: через него выводится моча и проходит семенная жидкость. Поэтому строение мочеполовой системы требует точного разделения функций.
</a:t>
            </a:r>
            <a:endParaRPr lang="en-US" sz="1000" dirty="0"/>
          </a:p>
        </p:txBody>
      </p:sp>
      <p:sp>
        <p:nvSpPr>
          <p:cNvPr id="4" name="Text 2"/>
          <p:cNvSpPr txBox="1"/>
          <p:nvPr/>
        </p:nvSpPr>
        <p:spPr>
          <a:xfrm>
            <a:off x="3225588" y="1903038"/>
            <a:ext cx="2704200" cy="196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женщин мочевые и половые пути расположены рядом, но не совпадают. Это делает систему более раздельной, хотя обе части работают согласованно и зависят от общего состояния организма.
</a:t>
            </a:r>
            <a:endParaRPr lang="en-US" sz="1000" dirty="0"/>
          </a:p>
        </p:txBody>
      </p:sp>
      <p:sp>
        <p:nvSpPr>
          <p:cNvPr id="5" name="Text 3"/>
          <p:cNvSpPr txBox="1"/>
          <p:nvPr/>
        </p:nvSpPr>
        <p:spPr>
          <a:xfrm>
            <a:off x="6189600" y="1903038"/>
            <a:ext cx="2704200" cy="196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Мочеполовая система связана с выделительной: почки очищают кровь и образуют мочу, а половые органы обеспечивают размножение. Их здоровье влияет на самочувствие, развитие и будущую репродуктивную функцию.
</a:t>
            </a:r>
            <a:endParaRPr lang="en-US" sz="1000" dirty="0"/>
          </a:p>
        </p:txBody>
      </p:sp>
      <p:sp>
        <p:nvSpPr>
          <p:cNvPr id="6" name="Text 4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622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622" dirty="0"/>
          </a:p>
        </p:txBody>
      </p:sp>
      <p:sp>
        <p:nvSpPr>
          <p:cNvPr id="3" name="Text 1"/>
          <p:cNvSpPr txBox="1"/>
          <p:nvPr/>
        </p:nvSpPr>
        <p:spPr>
          <a:xfrm>
            <a:off x="261600" y="258900"/>
            <a:ext cx="8620800" cy="60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Половое созревание: основные изменения и возрастные особенности
</a:t>
            </a:r>
            <a:endParaRPr lang="en-US" sz="2212" dirty="0"/>
          </a:p>
        </p:txBody>
      </p:sp>
      <p:sp>
        <p:nvSpPr>
          <p:cNvPr id="4" name="Text 2"/>
          <p:cNvSpPr txBox="1"/>
          <p:nvPr/>
        </p:nvSpPr>
        <p:spPr>
          <a:xfrm>
            <a:off x="261600" y="1141075"/>
            <a:ext cx="5507700" cy="86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Половое созревание обычно начинается не одновременно у всех: у девочек чаще в 10–13 лет, у мальчиков — в 11–15 лет. Это нормальный этап взросления, связанный с перестройкой организма.
</a:t>
            </a:r>
            <a:endParaRPr lang="en-US" sz="986" dirty="0"/>
          </a:p>
        </p:txBody>
      </p:sp>
      <p:sp>
        <p:nvSpPr>
          <p:cNvPr id="5" name="Text 3"/>
          <p:cNvSpPr txBox="1"/>
          <p:nvPr/>
        </p:nvSpPr>
        <p:spPr>
          <a:xfrm>
            <a:off x="261600" y="2089875"/>
            <a:ext cx="5507700" cy="86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это время появляются вторичные половые признаки: меняется фигура, растут волосы в подмышках и на лобке, у мальчиков ломается голос. Органы размножения постепенно начинают работать активнее.
</a:t>
            </a:r>
            <a:endParaRPr lang="en-US" sz="986" dirty="0"/>
          </a:p>
        </p:txBody>
      </p:sp>
      <p:sp>
        <p:nvSpPr>
          <p:cNvPr id="6" name="Text 4"/>
          <p:cNvSpPr txBox="1"/>
          <p:nvPr/>
        </p:nvSpPr>
        <p:spPr>
          <a:xfrm>
            <a:off x="261600" y="3038675"/>
            <a:ext cx="5507700" cy="86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Подростки часто растут быстрее обычного, могут заметить изменения кожи, потливости и общего самочувствия. Такие процессы вызваны усиленной работой гормонов и не требуют паники.
</a:t>
            </a:r>
            <a:endParaRPr lang="en-US" sz="986" dirty="0"/>
          </a:p>
        </p:txBody>
      </p:sp>
      <p:sp>
        <p:nvSpPr>
          <p:cNvPr id="7" name="Text 5"/>
          <p:cNvSpPr txBox="1"/>
          <p:nvPr/>
        </p:nvSpPr>
        <p:spPr>
          <a:xfrm>
            <a:off x="261600" y="3987475"/>
            <a:ext cx="5507700" cy="86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Темпы развития зависят от наследственности, питания, физической активности и условий жизни. У разных детей изменения происходят с разной скоростью, но важнее их последовательность, а не точная дата начала.
</a:t>
            </a:r>
            <a:endParaRPr lang="en-US" sz="986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070" y="62"/>
            <a:ext cx="3651684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3940575" y="258900"/>
            <a:ext cx="4941900" cy="1298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Гормоны запускают и направляют развитие
</a:t>
            </a:r>
            <a:endParaRPr lang="en-US" sz="2212" dirty="0"/>
          </a:p>
        </p:txBody>
      </p:sp>
      <p:sp>
        <p:nvSpPr>
          <p:cNvPr id="4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622" dirty="0"/>
          </a:p>
        </p:txBody>
      </p:sp>
      <p:sp>
        <p:nvSpPr>
          <p:cNvPr id="5" name="Text 2"/>
          <p:cNvSpPr txBox="1"/>
          <p:nvPr/>
        </p:nvSpPr>
        <p:spPr>
          <a:xfrm>
            <a:off x="3940575" y="1920523"/>
            <a:ext cx="3986400" cy="117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работают сигналы организма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Гормоны действуют как химические сигналы, которые помогают половым органам развиваться и работать согласованно. Они влияют не только на рост, но и на появление признаков взросления.
</a:t>
            </a:r>
            <a:endParaRPr lang="en-US" sz="1200" dirty="0"/>
          </a:p>
        </p:txBody>
      </p:sp>
      <p:sp>
        <p:nvSpPr>
          <p:cNvPr id="6" name="Text 3"/>
          <p:cNvSpPr txBox="1"/>
          <p:nvPr/>
        </p:nvSpPr>
        <p:spPr>
          <a:xfrm>
            <a:off x="3940575" y="3474300"/>
            <a:ext cx="3986400" cy="117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Кто управляет изменениями в подростковом возрасте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Гипоталамус и гипофиз запускают выработку гонадотропинов, а затем усиливается образование тестостерона, эстрогенов и прогестерона. Именно поэтому в подростковом возрасте организм быстро меняется.
</a:t>
            </a:r>
            <a:endParaRPr lang="en-US" sz="12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901160" y="1097437"/>
            <a:ext cx="4981200" cy="1186927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01198" y="2396601"/>
            <a:ext cx="4981200" cy="118692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901173" y="3695752"/>
            <a:ext cx="4981200" cy="1186927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61600" y="258900"/>
            <a:ext cx="8620800" cy="52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Три шага к началу новой жизни
</a:t>
            </a:r>
            <a:endParaRPr lang="en-US" sz="2012" dirty="0"/>
          </a:p>
        </p:txBody>
      </p:sp>
      <p:sp>
        <p:nvSpPr>
          <p:cNvPr id="6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622" dirty="0"/>
          </a:p>
        </p:txBody>
      </p:sp>
      <p:sp>
        <p:nvSpPr>
          <p:cNvPr id="7" name="Text 2"/>
          <p:cNvSpPr txBox="1"/>
          <p:nvPr/>
        </p:nvSpPr>
        <p:spPr>
          <a:xfrm>
            <a:off x="261600" y="1095400"/>
            <a:ext cx="3493200" cy="119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Встреча клеток
</a:t>
            </a:r>
            <a:pPr algn="l" indent="0" marL="0">
              <a:lnSpc>
                <a:spcPct val="115000"/>
              </a:lnSpc>
              <a:buNone/>
            </a:pPr>
            <a:r>
              <a:rPr lang="en-US" sz="60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полового акта сперматозоиды оказываются в половых путях женщины и начинают движение к яйцеклетке. Их путь очень длинный, если сравнить размеры: сперматозоид около 0,06 мм, яйцеклетка — около 0,12 мм. Но именно эта встреча открывает начало развития нового организма.
</a:t>
            </a:r>
            <a:endParaRPr lang="en-US" sz="1002" dirty="0"/>
          </a:p>
        </p:txBody>
      </p:sp>
      <p:sp>
        <p:nvSpPr>
          <p:cNvPr id="8" name="Text 3"/>
          <p:cNvSpPr txBox="1"/>
          <p:nvPr/>
        </p:nvSpPr>
        <p:spPr>
          <a:xfrm>
            <a:off x="261638" y="2394564"/>
            <a:ext cx="3493200" cy="119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Оплодотворение в маточной трубе
</a:t>
            </a:r>
            <a:pPr algn="l" indent="0" marL="0">
              <a:lnSpc>
                <a:spcPct val="115000"/>
              </a:lnSpc>
              <a:buNone/>
            </a:pPr>
            <a:r>
              <a:rPr lang="en-US" sz="60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Чаще всего оплодотворение происходит в маточной трубе, а не в самой матке. К яйцеклетке подходят многие сперматозоиды, но внутрь проникает только один. После этого образуется зигота — первая клетка будущего человека.
</a:t>
            </a:r>
            <a:endParaRPr lang="en-US" sz="1002" dirty="0"/>
          </a:p>
        </p:txBody>
      </p:sp>
      <p:sp>
        <p:nvSpPr>
          <p:cNvPr id="9" name="Text 4"/>
          <p:cNvSpPr txBox="1"/>
          <p:nvPr/>
        </p:nvSpPr>
        <p:spPr>
          <a:xfrm>
            <a:off x="261613" y="3693715"/>
            <a:ext cx="3493200" cy="119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Первый миг новой жизни
</a:t>
            </a:r>
            <a:pPr algn="l" indent="0" marL="0">
              <a:lnSpc>
                <a:spcPct val="115000"/>
              </a:lnSpc>
              <a:buNone/>
            </a:pPr>
            <a:r>
              <a:rPr lang="en-US" sz="60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Зигота уже несёт наследственную информацию от обоих родителей. Затем она начинает делиться и постепенно продвигается к матке. Так одиночная клетка превращается в основу будущего организма, который будет расти и развиваться дальше.
</a:t>
            </a:r>
            <a:endParaRPr lang="en-US" sz="1002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62030" y="1258050"/>
            <a:ext cx="4408541" cy="28167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61600" y="258900"/>
            <a:ext cx="8616600" cy="54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Менструальный цикл и его этапы
</a:t>
            </a:r>
            <a:endParaRPr lang="en-US" sz="2212" dirty="0"/>
          </a:p>
        </p:txBody>
      </p:sp>
      <p:sp>
        <p:nvSpPr>
          <p:cNvPr id="4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622" dirty="0"/>
          </a:p>
        </p:txBody>
      </p:sp>
      <p:sp>
        <p:nvSpPr>
          <p:cNvPr id="5" name="Text 2"/>
          <p:cNvSpPr txBox="1"/>
          <p:nvPr/>
        </p:nvSpPr>
        <p:spPr>
          <a:xfrm>
            <a:off x="4953725" y="1257999"/>
            <a:ext cx="3589200" cy="1328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Овуляция обычно приходится на середину цикла, а её признаки заметны не у всех одинаково.
</a:t>
            </a:r>
            <a:endParaRPr lang="en-US" sz="1022" dirty="0"/>
          </a:p>
        </p:txBody>
      </p:sp>
      <p:sp>
        <p:nvSpPr>
          <p:cNvPr id="6" name="Text 3"/>
          <p:cNvSpPr txBox="1"/>
          <p:nvPr/>
        </p:nvSpPr>
        <p:spPr>
          <a:xfrm>
            <a:off x="4953725" y="2746103"/>
            <a:ext cx="3589200" cy="132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показывает, что цикл состоит из разных по длительности фаз, а его продолжительность может отличаться у подростков и взрослых.
</a:t>
            </a:r>
            <a:endParaRPr lang="en-US" sz="1022" dirty="0"/>
          </a:p>
        </p:txBody>
      </p:sp>
      <p:sp>
        <p:nvSpPr>
          <p:cNvPr id="7" name="Text 4"/>
          <p:cNvSpPr txBox="1"/>
          <p:nvPr/>
        </p:nvSpPr>
        <p:spPr>
          <a:xfrm>
            <a:off x="261600" y="4138275"/>
            <a:ext cx="4409400" cy="21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22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курс биологии; условная схема для 28-дневного менструального цикла.
</a:t>
            </a:r>
            <a:endParaRPr lang="en-US" sz="722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61600" y="2634646"/>
            <a:ext cx="4264500" cy="2248857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17900" y="2634646"/>
            <a:ext cx="4264500" cy="2248857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61600" y="258900"/>
            <a:ext cx="8620800" cy="54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сохранить здоровье репродуктивной системы
</a:t>
            </a:r>
            <a:endParaRPr lang="en-US" sz="2012" dirty="0"/>
          </a:p>
        </p:txBody>
      </p:sp>
      <p:sp>
        <p:nvSpPr>
          <p:cNvPr id="5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622" dirty="0"/>
          </a:p>
        </p:txBody>
      </p:sp>
      <p:sp>
        <p:nvSpPr>
          <p:cNvPr id="6" name="Text 2"/>
          <p:cNvSpPr txBox="1"/>
          <p:nvPr/>
        </p:nvSpPr>
        <p:spPr>
          <a:xfrm>
            <a:off x="261600" y="1095400"/>
            <a:ext cx="3377400" cy="139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Инфекции и воспаления: почему важно не игнорировать симптомы
</a:t>
            </a:r>
            <a:pPr algn="l" indent="0" marL="0">
              <a:lnSpc>
                <a:spcPct val="115000"/>
              </a:lnSpc>
              <a:buNone/>
            </a:pPr>
            <a:r>
              <a:rPr lang="en-US" sz="70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4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Инфекции, передаваемые половым путём, могут долго развиваться почти незаметно, а затем вызвать серьёзные осложнения. Воспалительные заболевания, такие как эндометрит, тоже требуют внимания врача. Раннее обращение помогает избежать последствий для здоровья.
</a:t>
            </a:r>
            <a:endParaRPr lang="en-US" sz="1102" dirty="0"/>
          </a:p>
        </p:txBody>
      </p:sp>
      <p:sp>
        <p:nvSpPr>
          <p:cNvPr id="7" name="Text 3"/>
          <p:cNvSpPr txBox="1"/>
          <p:nvPr/>
        </p:nvSpPr>
        <p:spPr>
          <a:xfrm>
            <a:off x="4617900" y="1095400"/>
            <a:ext cx="3377400" cy="139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Профилактика начинается с привычек и знаний
</a:t>
            </a:r>
            <a:pPr algn="l" indent="0" marL="0">
              <a:lnSpc>
                <a:spcPct val="115000"/>
              </a:lnSpc>
              <a:buNone/>
            </a:pPr>
            <a:r>
              <a:rPr lang="en-US" sz="70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4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Личная гигиена, вакцинация против ВПЧ, регулярные осмотры и достоверная информация для подростков снижают риск заболеваний. Чем раньше человек узнаёт о способах защиты и тревожных признаках, тем легче сохранить репродуктивное здоровье.
</a:t>
            </a:r>
            <a:endParaRPr lang="en-US" sz="1102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81688" y="1789450"/>
            <a:ext cx="209475" cy="2394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22810" y="1789450"/>
            <a:ext cx="209475" cy="2394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748970" y="1789450"/>
            <a:ext cx="239400" cy="2394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90093" y="1789450"/>
            <a:ext cx="239400" cy="2394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226118" y="1798217"/>
            <a:ext cx="249600" cy="221867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622" dirty="0"/>
          </a:p>
        </p:txBody>
      </p:sp>
      <p:sp>
        <p:nvSpPr>
          <p:cNvPr id="8" name="Text 1"/>
          <p:cNvSpPr txBox="1"/>
          <p:nvPr/>
        </p:nvSpPr>
        <p:spPr>
          <a:xfrm>
            <a:off x="261625" y="258900"/>
            <a:ext cx="8620800" cy="54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помогает сохранить здоровье подростка
</a:t>
            </a:r>
            <a:endParaRPr lang="en-US" sz="2012" dirty="0"/>
          </a:p>
        </p:txBody>
      </p:sp>
      <p:sp>
        <p:nvSpPr>
          <p:cNvPr id="9" name="Text 2"/>
          <p:cNvSpPr txBox="1"/>
          <p:nvPr/>
        </p:nvSpPr>
        <p:spPr>
          <a:xfrm>
            <a:off x="261625" y="2348150"/>
            <a:ext cx="1656300" cy="192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Полноценное питание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Разнообразный рацион поддерживает рост, гормональный баланс и общее самочувствие. Организму подростка особенно нужны белки, витамины, железо и достаточное количество воды.
</a:t>
            </a:r>
            <a:endParaRPr lang="en-US" sz="900" dirty="0"/>
          </a:p>
        </p:txBody>
      </p:sp>
      <p:sp>
        <p:nvSpPr>
          <p:cNvPr id="10" name="Text 3"/>
          <p:cNvSpPr txBox="1"/>
          <p:nvPr/>
        </p:nvSpPr>
        <p:spPr>
          <a:xfrm>
            <a:off x="2002750" y="2348150"/>
            <a:ext cx="1656300" cy="192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Движение каждый день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Регулярная физическая активность улучшает кровообращение, укрепляет мышцы и помогает легче переносить возрастные изменения. Умеренные нагрузки полезнее, чем редкое перенапряжение.
</a:t>
            </a:r>
            <a:endParaRPr lang="en-US" sz="900" dirty="0"/>
          </a:p>
        </p:txBody>
      </p:sp>
      <p:sp>
        <p:nvSpPr>
          <p:cNvPr id="11" name="Text 4"/>
          <p:cNvSpPr txBox="1"/>
          <p:nvPr/>
        </p:nvSpPr>
        <p:spPr>
          <a:xfrm>
            <a:off x="3743875" y="2348150"/>
            <a:ext cx="1656300" cy="192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Отказ от вредных привычек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Курение и алкоголь мешают нормальному развитию организма и могут навредить будущему репродуктивному здоровью. В подростковом возрасте такие риски особенно опасны.
</a:t>
            </a:r>
            <a:endParaRPr lang="en-US" sz="900" dirty="0"/>
          </a:p>
        </p:txBody>
      </p:sp>
      <p:sp>
        <p:nvSpPr>
          <p:cNvPr id="12" name="Text 5"/>
          <p:cNvSpPr txBox="1"/>
          <p:nvPr/>
        </p:nvSpPr>
        <p:spPr>
          <a:xfrm>
            <a:off x="5484999" y="2348150"/>
            <a:ext cx="1656300" cy="192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Спокойствие и поддержка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Хронический стресс влияет на сон, настроение и работу гормональной системы. Поддержка семьи и доверительное общение помогают подростку чувствовать себя увереннее.
</a:t>
            </a:r>
            <a:endParaRPr lang="en-US" sz="900" dirty="0"/>
          </a:p>
        </p:txBody>
      </p:sp>
      <p:sp>
        <p:nvSpPr>
          <p:cNvPr id="13" name="Text 6"/>
          <p:cNvSpPr txBox="1"/>
          <p:nvPr/>
        </p:nvSpPr>
        <p:spPr>
          <a:xfrm>
            <a:off x="7226134" y="2348150"/>
            <a:ext cx="1656300" cy="192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Профилактические осмотры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Регулярные визиты к врачу позволяют заметить нарушения на раннем этапе. Это важно, даже если жалоб почти нет, потому что многие проблемы развиваются постепенно.
</a:t>
            </a:r>
            <a:endParaRPr lang="en-US" sz="9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622" dirty="0"/>
          </a:p>
        </p:txBody>
      </p:sp>
      <p:sp>
        <p:nvSpPr>
          <p:cNvPr id="3" name="Text 1"/>
          <p:cNvSpPr txBox="1"/>
          <p:nvPr/>
        </p:nvSpPr>
        <p:spPr>
          <a:xfrm>
            <a:off x="261600" y="258900"/>
            <a:ext cx="8620800" cy="60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Генетическое разнообразие: зачем оно нужно
</a:t>
            </a:r>
            <a:endParaRPr lang="en-US" sz="2212" dirty="0"/>
          </a:p>
        </p:txBody>
      </p:sp>
      <p:sp>
        <p:nvSpPr>
          <p:cNvPr id="4" name="Text 2"/>
          <p:cNvSpPr txBox="1"/>
          <p:nvPr/>
        </p:nvSpPr>
        <p:spPr>
          <a:xfrm>
            <a:off x="261600" y="1525150"/>
            <a:ext cx="5514900" cy="84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гены родителей соединяются случайным образом, каждый ребёнок получает свой набор признаков. Поэтому в одном классе дети могут быть похожими внешне, но всё же остаются разными по множеству деталей.
</a:t>
            </a:r>
            <a:endParaRPr lang="en-US" sz="986" dirty="0"/>
          </a:p>
        </p:txBody>
      </p:sp>
      <p:sp>
        <p:nvSpPr>
          <p:cNvPr id="5" name="Text 3"/>
          <p:cNvSpPr txBox="1"/>
          <p:nvPr/>
        </p:nvSpPr>
        <p:spPr>
          <a:xfrm>
            <a:off x="261600" y="2481075"/>
            <a:ext cx="5514900" cy="84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Разнообразие помогает виду выживать: если в среде появляется болезнь или меняется климат, не все особи окажутся одинаково уязвимыми. Это повышает шансы на сохранение популяции.
</a:t>
            </a:r>
            <a:endParaRPr lang="en-US" sz="986" dirty="0"/>
          </a:p>
        </p:txBody>
      </p:sp>
      <p:sp>
        <p:nvSpPr>
          <p:cNvPr id="6" name="Text 4"/>
          <p:cNvSpPr txBox="1"/>
          <p:nvPr/>
        </p:nvSpPr>
        <p:spPr>
          <a:xfrm>
            <a:off x="261600" y="3437000"/>
            <a:ext cx="5514900" cy="84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Сочетание цвета глаз, волос и группы крови у людей — наглядный пример работы наследственности. Такие различия не случайны, а возникают благодаря передаче генов от обоих родителей.
</a:t>
            </a:r>
            <a:endParaRPr lang="en-US" sz="986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261600" y="528950"/>
            <a:ext cx="8620800" cy="85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Технологии, которые помогают современной медицине
</a:t>
            </a:r>
            <a:endParaRPr lang="en-US" sz="2212" dirty="0"/>
          </a:p>
        </p:txBody>
      </p:sp>
      <p:sp>
        <p:nvSpPr>
          <p:cNvPr id="3" name="Text 1"/>
          <p:cNvSpPr txBox="1"/>
          <p:nvPr/>
        </p:nvSpPr>
        <p:spPr>
          <a:xfrm>
            <a:off x="261600" y="1884856"/>
            <a:ext cx="2014800" cy="2025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Экстракорпоральное оплодотворение помогает соединить яйцеклетку и сперматозоид вне организма, а затем перенести эмбрион в матку. Этот метод поддерживает пары, столкнувшиеся с бесплодием.
</a:t>
            </a:r>
            <a:endParaRPr lang="en-US" sz="986" dirty="0"/>
          </a:p>
        </p:txBody>
      </p:sp>
      <p:sp>
        <p:nvSpPr>
          <p:cNvPr id="4" name="Text 2"/>
          <p:cNvSpPr txBox="1"/>
          <p:nvPr/>
        </p:nvSpPr>
        <p:spPr>
          <a:xfrm>
            <a:off x="2463596" y="1884856"/>
            <a:ext cx="2014800" cy="2025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Генетический скрининг эмбрионов помогает заранее оценить некоторые наследственные риски. Такое обследование используется только по медицинским показаниям и требует осторожного, ответственного подхода.
</a:t>
            </a:r>
            <a:endParaRPr lang="en-US" sz="986" dirty="0"/>
          </a:p>
        </p:txBody>
      </p:sp>
      <p:sp>
        <p:nvSpPr>
          <p:cNvPr id="5" name="Text 3"/>
          <p:cNvSpPr txBox="1"/>
          <p:nvPr/>
        </p:nvSpPr>
        <p:spPr>
          <a:xfrm>
            <a:off x="4665597" y="1884856"/>
            <a:ext cx="2014800" cy="2025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Криоконсервация позволяет сохранять гаметы при очень низких температурах. Это важно для лечения, планирования семьи и сохранения биологического материала на будущее.
</a:t>
            </a:r>
            <a:endParaRPr lang="en-US" sz="986" dirty="0"/>
          </a:p>
        </p:txBody>
      </p:sp>
      <p:sp>
        <p:nvSpPr>
          <p:cNvPr id="6" name="Text 4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622" dirty="0"/>
          </a:p>
        </p:txBody>
      </p:sp>
      <p:sp>
        <p:nvSpPr>
          <p:cNvPr id="7" name="Text 5"/>
          <p:cNvSpPr txBox="1"/>
          <p:nvPr/>
        </p:nvSpPr>
        <p:spPr>
          <a:xfrm>
            <a:off x="6867599" y="1884856"/>
            <a:ext cx="2014800" cy="2025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Любые репродуктивные технологии требуют безопасности и этического контроля. Врачебные решения здесь связаны не только с наукой, но и с уважением к человеку и будущей жизни.
</a:t>
            </a:r>
            <a:endParaRPr lang="en-US" sz="986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75700" y="1405400"/>
            <a:ext cx="205500" cy="205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1600" y="3066545"/>
            <a:ext cx="233700" cy="18696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384650" y="1414670"/>
            <a:ext cx="233700" cy="18696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384650" y="3066545"/>
            <a:ext cx="233700" cy="18696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622" dirty="0"/>
          </a:p>
        </p:txBody>
      </p:sp>
      <p:sp>
        <p:nvSpPr>
          <p:cNvPr id="7" name="Text 1"/>
          <p:cNvSpPr txBox="1"/>
          <p:nvPr/>
        </p:nvSpPr>
        <p:spPr>
          <a:xfrm>
            <a:off x="261600" y="258900"/>
            <a:ext cx="8620800" cy="52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Период взросления: чувства, общение и выбор
</a:t>
            </a:r>
            <a:endParaRPr lang="en-US" sz="2012" dirty="0"/>
          </a:p>
        </p:txBody>
      </p:sp>
      <p:sp>
        <p:nvSpPr>
          <p:cNvPr id="8" name="Text 2"/>
          <p:cNvSpPr txBox="1"/>
          <p:nvPr/>
        </p:nvSpPr>
        <p:spPr>
          <a:xfrm>
            <a:off x="660800" y="1405250"/>
            <a:ext cx="3452100" cy="147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3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Новые эмоции
</a:t>
            </a:r>
            <a:pPr algn="l" indent="0" marL="0">
              <a:lnSpc>
                <a:spcPct val="115000"/>
              </a:lnSpc>
              <a:buNone/>
            </a:pPr>
            <a:r>
              <a:rPr lang="en-US" sz="46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подростковом возрасте чувства становятся ярче и меняются быстрее. Это нормально, потому что организм и психика приспосабливаются к взрослению.
</a:t>
            </a:r>
            <a:endParaRPr lang="en-US" sz="1137" dirty="0"/>
          </a:p>
        </p:txBody>
      </p:sp>
      <p:sp>
        <p:nvSpPr>
          <p:cNvPr id="9" name="Text 3"/>
          <p:cNvSpPr txBox="1"/>
          <p:nvPr/>
        </p:nvSpPr>
        <p:spPr>
          <a:xfrm>
            <a:off x="660800" y="3057125"/>
            <a:ext cx="3452100" cy="147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3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Разговоры с взрослыми
</a:t>
            </a:r>
            <a:pPr algn="l" indent="0" marL="0">
              <a:lnSpc>
                <a:spcPct val="115000"/>
              </a:lnSpc>
              <a:buNone/>
            </a:pPr>
            <a:r>
              <a:rPr lang="en-US" sz="56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Доверительное общение с родителями, учителями и врачом помогает разобраться в изменениях без стыда и тревоги. Достоверная информация защищает от ошибок и мифов.
</a:t>
            </a:r>
            <a:endParaRPr lang="en-US" sz="1137" dirty="0"/>
          </a:p>
        </p:txBody>
      </p:sp>
      <p:sp>
        <p:nvSpPr>
          <p:cNvPr id="10" name="Text 4"/>
          <p:cNvSpPr txBox="1"/>
          <p:nvPr/>
        </p:nvSpPr>
        <p:spPr>
          <a:xfrm>
            <a:off x="4783850" y="1405250"/>
            <a:ext cx="3452100" cy="147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3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Отношение к себе
</a:t>
            </a:r>
            <a:pPr algn="l" indent="0" marL="0">
              <a:lnSpc>
                <a:spcPct val="115000"/>
              </a:lnSpc>
              <a:buNone/>
            </a:pPr>
            <a:r>
              <a:rPr lang="en-US" sz="46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Подросток начинает внимательнее смотреть на свою внешность, характер и поступки. Поддержка близких помогает сохранить уверенность и не сравнивать себя с другими слишком строго.
</a:t>
            </a:r>
            <a:endParaRPr lang="en-US" sz="1137" dirty="0"/>
          </a:p>
        </p:txBody>
      </p:sp>
      <p:sp>
        <p:nvSpPr>
          <p:cNvPr id="11" name="Text 5"/>
          <p:cNvSpPr txBox="1"/>
          <p:nvPr/>
        </p:nvSpPr>
        <p:spPr>
          <a:xfrm>
            <a:off x="4783850" y="3057125"/>
            <a:ext cx="3452100" cy="147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3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Общение со сверстниками
</a:t>
            </a:r>
            <a:pPr algn="l" indent="0" marL="0">
              <a:lnSpc>
                <a:spcPct val="115000"/>
              </a:lnSpc>
              <a:buNone/>
            </a:pPr>
            <a:r>
              <a:rPr lang="en-US" sz="56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этот период особенно важны дружба, уважение и умение слушать друг друга. Здоровые отношения помогают легче переживать перемены и принимать ответственность за поведение.
</a:t>
            </a:r>
            <a:endParaRPr lang="en-US" sz="1137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254119" y="75"/>
            <a:ext cx="3887763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61600" y="1100350"/>
            <a:ext cx="4718100" cy="12984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эта тема важна каждому
</a:t>
            </a:r>
            <a:endParaRPr lang="en-US" sz="2412" dirty="0"/>
          </a:p>
        </p:txBody>
      </p:sp>
      <p:sp>
        <p:nvSpPr>
          <p:cNvPr id="4" name="Text 1"/>
          <p:cNvSpPr txBox="1"/>
          <p:nvPr/>
        </p:nvSpPr>
        <p:spPr>
          <a:xfrm>
            <a:off x="261600" y="2615925"/>
            <a:ext cx="4551300" cy="118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Знания о размножении и половой системе помогают понимать развитие организма, беречь здоровье и принимать ответственные решения. Это основа благополучия человека и будущих поколений.
</a:t>
            </a:r>
            <a:endParaRPr lang="en-US" sz="986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2026-05-09T16:41:44Z</dcterms:created>
  <dcterms:modified xsi:type="dcterms:W3CDTF">2026-05-09T16:41:44Z</dcterms:modified>
</cp:coreProperties>
</file>