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jpe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image" Target="../media/image-2-2.png"/><Relationship Id="rId3" Type="http://schemas.openxmlformats.org/officeDocument/2006/relationships/slideLayout" Target="../slideLayouts/slideLayout1.xm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image" Target="../media/image-3-7.png"/><Relationship Id="rId8" Type="http://schemas.openxmlformats.org/officeDocument/2006/relationships/image" Target="../media/image-3-8.png"/><Relationship Id="rId9" Type="http://schemas.openxmlformats.org/officeDocument/2006/relationships/image" Target="../media/image-3-9.png"/><Relationship Id="rId10" Type="http://schemas.openxmlformats.org/officeDocument/2006/relationships/image" Target="../media/image-3-10.png"/><Relationship Id="rId11" Type="http://schemas.openxmlformats.org/officeDocument/2006/relationships/image" Target="../media/image-3-11.png"/><Relationship Id="rId12" Type="http://schemas.openxmlformats.org/officeDocument/2006/relationships/slideLayout" Target="../slideLayouts/slideLayout1.xml"/><Relationship Id="rId1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slideLayout" Target="../slideLayouts/slideLayout1.xml"/><Relationship Id="rId5"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jpeg"/><Relationship Id="rId4" Type="http://schemas.openxmlformats.org/officeDocument/2006/relationships/image" Target="../media/image-5-4.jpeg"/><Relationship Id="rId5" Type="http://schemas.openxmlformats.org/officeDocument/2006/relationships/image" Target="../media/image-5-5.jpeg"/><Relationship Id="rId6" Type="http://schemas.openxmlformats.org/officeDocument/2006/relationships/image" Target="../media/image-5-6.png"/><Relationship Id="rId7" Type="http://schemas.openxmlformats.org/officeDocument/2006/relationships/slideLayout" Target="../slideLayouts/slideLayout1.xml"/><Relationship Id="rId8"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slideLayout" Target="../slideLayouts/slideLayout1.xml"/><Relationship Id="rId6"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slideLayout" Target="../slideLayouts/slideLayout1.xml"/><Relationship Id="rId7"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slideLayout" Target="../slideLayouts/slideLayout1.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image" Target="../media/image-9-6.png"/><Relationship Id="rId7" Type="http://schemas.openxmlformats.org/officeDocument/2006/relationships/slideLayout" Target="../slideLayouts/slideLayout1.xml"/><Relationship Id="rId8"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image" Target="../media/image-10-6.png"/><Relationship Id="rId7" Type="http://schemas.openxmlformats.org/officeDocument/2006/relationships/slideLayout" Target="../slideLayouts/slideLayout1.xml"/><Relationship Id="rId8"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slideLayout" Target="../slideLayouts/slideLayout1.xml"/><Relationship Id="rId5"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image" Target="../media/image-12-5.png"/><Relationship Id="rId6" Type="http://schemas.openxmlformats.org/officeDocument/2006/relationships/image" Target="../media/image-12-6.png"/><Relationship Id="rId7" Type="http://schemas.openxmlformats.org/officeDocument/2006/relationships/image" Target="../media/image-12-7.png"/><Relationship Id="rId8" Type="http://schemas.openxmlformats.org/officeDocument/2006/relationships/image" Target="../media/image-12-8.png"/><Relationship Id="rId9" Type="http://schemas.openxmlformats.org/officeDocument/2006/relationships/image" Target="../media/image-12-9.png"/><Relationship Id="rId10" Type="http://schemas.openxmlformats.org/officeDocument/2006/relationships/image" Target="../media/image-12-10.png"/><Relationship Id="rId11" Type="http://schemas.openxmlformats.org/officeDocument/2006/relationships/image" Target="../media/image-12-11.png"/><Relationship Id="rId12" Type="http://schemas.openxmlformats.org/officeDocument/2006/relationships/slideLayout" Target="../slideLayouts/slideLayout1.xml"/><Relationship Id="rId1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slideLayout" Target="../slideLayouts/slideLayout1.xml"/><Relationship Id="rId6"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jpe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image" Target="../media/image-14-5.png"/><Relationship Id="rId6" Type="http://schemas.openxmlformats.org/officeDocument/2006/relationships/image" Target="../media/image-14-6.png"/><Relationship Id="rId7" Type="http://schemas.openxmlformats.org/officeDocument/2006/relationships/slideLayout" Target="../slideLayouts/slideLayout1.xml"/><Relationship Id="rId8"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jpeg"/><Relationship Id="rId3" Type="http://schemas.openxmlformats.org/officeDocument/2006/relationships/image" Target="../media/image-15-3.jpeg"/><Relationship Id="rId4" Type="http://schemas.openxmlformats.org/officeDocument/2006/relationships/image" Target="../media/image-15-4.jpeg"/><Relationship Id="rId5" Type="http://schemas.openxmlformats.org/officeDocument/2006/relationships/image" Target="../media/image-15-5.png"/><Relationship Id="rId6" Type="http://schemas.openxmlformats.org/officeDocument/2006/relationships/slideLayout" Target="../slideLayouts/slideLayout1.xml"/><Relationship Id="rId7"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slideLayout" Target="../slideLayouts/slideLayout1.xml"/><Relationship Id="rId6"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image" Target="../media/image-17-4.png"/><Relationship Id="rId5" Type="http://schemas.openxmlformats.org/officeDocument/2006/relationships/image" Target="../media/image-17-5.png"/><Relationship Id="rId6" Type="http://schemas.openxmlformats.org/officeDocument/2006/relationships/image" Target="../media/image-17-6.png"/><Relationship Id="rId7" Type="http://schemas.openxmlformats.org/officeDocument/2006/relationships/slideLayout" Target="../slideLayouts/slideLayout1.xml"/><Relationship Id="rId8"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slideLayout" Target="../slideLayouts/slideLayout1.xml"/><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image" Target="../media/image-19-4.png"/><Relationship Id="rId5" Type="http://schemas.openxmlformats.org/officeDocument/2006/relationships/slideLayout" Target="../slideLayouts/slideLayout1.xml"/><Relationship Id="rId6"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42826"/>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06975" y="1727300"/>
            <a:ext cx="4326000" cy="2969900"/>
          </a:xfrm>
          <a:prstGeom prst="rect">
            <a:avLst/>
          </a:prstGeom>
        </p:spPr>
      </p:pic>
      <p:sp>
        <p:nvSpPr>
          <p:cNvPr id="4" name="Text 0"/>
          <p:cNvSpPr txBox="1"/>
          <p:nvPr/>
        </p:nvSpPr>
        <p:spPr>
          <a:xfrm>
            <a:off x="406975" y="606975"/>
            <a:ext cx="8352600" cy="830100"/>
          </a:xfrm>
          <a:prstGeom prst="rect">
            <a:avLst/>
          </a:prstGeom>
          <a:noFill/>
          <a:ln/>
        </p:spPr>
        <p:txBody>
          <a:bodyPr wrap="square" lIns="0" tIns="0" rIns="0" bIns="0" rtlCol="0" anchor="t"/>
          <a:lstStyle/>
          <a:p>
            <a:pPr algn="l" indent="0" marL="0">
              <a:lnSpc>
                <a:spcPct val="100000"/>
              </a:lnSpc>
              <a:buNone/>
            </a:pPr>
            <a:r>
              <a:rPr lang="en-US" sz="2500" dirty="0">
                <a:solidFill>
                  <a:srgbClr val="E7F9FF"/>
                </a:solidFill>
                <a:latin typeface="Arial" pitchFamily="34" charset="0"/>
                <a:ea typeface="Arial" pitchFamily="34" charset="-122"/>
                <a:cs typeface="Arial" pitchFamily="34" charset="-120"/>
              </a:rPr>
              <a:t>Words Denoting Colours in English: Vocabulary, Meaning, and Use
</a:t>
            </a:r>
            <a:endParaRPr lang="en-US" sz="2500" dirty="0"/>
          </a:p>
        </p:txBody>
      </p:sp>
      <p:sp>
        <p:nvSpPr>
          <p:cNvPr id="5" name="Text 1"/>
          <p:cNvSpPr txBox="1"/>
          <p:nvPr/>
        </p:nvSpPr>
        <p:spPr>
          <a:xfrm>
            <a:off x="5134950" y="1725900"/>
            <a:ext cx="3624300" cy="2972700"/>
          </a:xfrm>
          <a:prstGeom prst="rect">
            <a:avLst/>
          </a:prstGeom>
          <a:noFill/>
          <a:ln/>
        </p:spPr>
        <p:txBody>
          <a:bodyPr wrap="square" lIns="0" tIns="0" rIns="0" bIns="0" rtlCol="0" anchor="t"/>
          <a:lstStyle/>
          <a:p>
            <a:pPr algn="l" indent="0" marL="0">
              <a:lnSpc>
                <a:spcPct val="100000"/>
              </a:lnSpc>
              <a:buNone/>
            </a:pPr>
            <a:r>
              <a:rPr lang="en-US" sz="1400" dirty="0">
                <a:solidFill>
                  <a:srgbClr val="8EB0AF"/>
                </a:solidFill>
                <a:latin typeface="Arial" pitchFamily="34" charset="0"/>
                <a:ea typeface="Arial" pitchFamily="34" charset="-122"/>
                <a:cs typeface="Arial" pitchFamily="34" charset="-120"/>
              </a:rPr>
              <a:t>Цвет в английском: от базовой лексики до идиом и символики.
</a:t>
            </a:r>
            <a:pPr algn="l" indent="0" marL="0">
              <a:lnSpc>
                <a:spcPct val="100000"/>
              </a:lnSpc>
              <a:buNone/>
            </a:pPr>
            <a:r>
              <a:rPr lang="en-US" sz="1400" dirty="0">
                <a:solidFill>
                  <a:srgbClr val="8EB0AF"/>
                </a:solidFill>
                <a:latin typeface="Arial" pitchFamily="34" charset="0"/>
                <a:ea typeface="Arial" pitchFamily="34" charset="-122"/>
                <a:cs typeface="Arial" pitchFamily="34" charset="-120"/>
              </a:rPr>
              <a:t>
</a:t>
            </a:r>
            <a:pPr algn="l" indent="0" marL="0">
              <a:lnSpc>
                <a:spcPct val="100000"/>
              </a:lnSpc>
              <a:buNone/>
            </a:pPr>
            <a:r>
              <a:rPr lang="en-US" sz="1400" i="1" dirty="0">
                <a:solidFill>
                  <a:srgbClr val="8EB0AF"/>
                </a:solidFill>
                <a:latin typeface="Arial" pitchFamily="34" charset="0"/>
                <a:ea typeface="Arial" pitchFamily="34" charset="-122"/>
                <a:cs typeface="Arial" pitchFamily="34" charset="-120"/>
              </a:rPr>
              <a:t>
</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E7F9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361200" y="2514555"/>
            <a:ext cx="8421600" cy="194914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361200" y="1308338"/>
            <a:ext cx="8421600" cy="861600"/>
          </a:xfrm>
          <a:prstGeom prst="rect">
            <a:avLst/>
          </a:prstGeom>
          <a:noFill/>
          <a:ln/>
        </p:spPr>
        <p:txBody>
          <a:bodyPr wrap="square" lIns="0" tIns="0" rIns="0" bIns="0" rtlCol="0" anchor="ctr"/>
          <a:lstStyle/>
          <a:p>
            <a:pPr algn="l" indent="0" marL="0">
              <a:lnSpc>
                <a:spcPct val="115000"/>
              </a:lnSpc>
              <a:buNone/>
            </a:pPr>
            <a:r>
              <a:rPr lang="en-US" sz="1600" dirty="0">
                <a:solidFill>
                  <a:srgbClr val="042826"/>
                </a:solidFill>
                <a:latin typeface="Arial" pitchFamily="34" charset="0"/>
                <a:ea typeface="Arial" pitchFamily="34" charset="-122"/>
                <a:cs typeface="Arial" pitchFamily="34" charset="-120"/>
              </a:rPr>
              <a:t>Цветовые слова — одна из самых ранних и частотных групп лексики. Они помогают точно описывать предметы, людей и эмоции, а также открывают путь к пониманию идиом, текстов и скрытых смыслов в английской речи.
</a:t>
            </a:r>
            <a:endParaRPr lang="en-US" sz="1600" dirty="0"/>
          </a:p>
        </p:txBody>
      </p:sp>
      <p:sp>
        <p:nvSpPr>
          <p:cNvPr id="5" name="Text 1"/>
          <p:cNvSpPr txBox="1"/>
          <p:nvPr/>
        </p:nvSpPr>
        <p:spPr>
          <a:xfrm>
            <a:off x="361200" y="365375"/>
            <a:ext cx="8421600" cy="601200"/>
          </a:xfrm>
          <a:prstGeom prst="rect">
            <a:avLst/>
          </a:prstGeom>
          <a:noFill/>
          <a:ln/>
        </p:spPr>
        <p:txBody>
          <a:bodyPr wrap="square" lIns="0" tIns="0" rIns="0" bIns="0" rtlCol="0" anchor="ctr"/>
          <a:lstStyle/>
          <a:p>
            <a:pPr algn="l" indent="0" marL="0">
              <a:lnSpc>
                <a:spcPct val="90000"/>
              </a:lnSpc>
              <a:buNone/>
            </a:pPr>
            <a:r>
              <a:rPr lang="en-US" sz="2400" dirty="0">
                <a:solidFill>
                  <a:srgbClr val="042826"/>
                </a:solidFill>
                <a:latin typeface="Arial" pitchFamily="34" charset="0"/>
                <a:ea typeface="Arial" pitchFamily="34" charset="-122"/>
                <a:cs typeface="Arial" pitchFamily="34" charset="-120"/>
              </a:rPr>
              <a:t>Why colour words matter in English
</a:t>
            </a:r>
            <a:endParaRPr lang="en-US" sz="2400" dirty="0"/>
          </a:p>
        </p:txBody>
      </p:sp>
      <p:sp>
        <p:nvSpPr>
          <p:cNvPr id="6" name="Text 2"/>
          <p:cNvSpPr txBox="1"/>
          <p:nvPr/>
        </p:nvSpPr>
        <p:spPr>
          <a:xfrm>
            <a:off x="8702125" y="4766850"/>
            <a:ext cx="411300" cy="1108200"/>
          </a:xfrm>
          <a:prstGeom prst="rect">
            <a:avLst/>
          </a:prstGeom>
          <a:noFill/>
          <a:ln/>
        </p:spPr>
        <p:txBody>
          <a:bodyPr wrap="square" lIns="0" tIns="0" rIns="0" bIns="0" rtlCol="0" anchor="t"/>
          <a:lstStyle/>
          <a:p>
            <a:pPr algn="ctr" indent="0" marL="0">
              <a:lnSpc>
                <a:spcPct val="100000"/>
              </a:lnSpc>
              <a:buNone/>
            </a:pPr>
            <a:r>
              <a:rPr lang="en-US" sz="1100" dirty="0">
                <a:solidFill>
                  <a:srgbClr val="557F7E"/>
                </a:solidFill>
                <a:latin typeface="Arial" pitchFamily="34" charset="0"/>
                <a:ea typeface="Arial" pitchFamily="34" charset="-122"/>
                <a:cs typeface="Arial" pitchFamily="34" charset="-120"/>
              </a:rPr>
              <a:t>2</a:t>
            </a:r>
            <a:endParaRPr lang="en-US" sz="11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E7F9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475231" y="1502228"/>
            <a:ext cx="218400" cy="2184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2249394" y="1524068"/>
            <a:ext cx="218400" cy="17472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4023556" y="1524068"/>
            <a:ext cx="218400" cy="17472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pic>
        <p:nvPicPr>
          <p:cNvPr id="10" name="Image 8" descr="preencoded.png">    </p:cNvPr>
          <p:cNvPicPr>
            <a:picLocks noChangeAspect="1"/>
          </p:cNvPicPr>
          <p:nvPr/>
        </p:nvPicPr>
        <p:blipFill>
          <a:blip r:embed="rId9"/>
          <a:stretch>
            <a:fillRect/>
          </a:stretch>
        </p:blipFill>
        <p:spPr>
          <a:xfrm>
            <a:off x="5797719" y="1514361"/>
            <a:ext cx="218400" cy="194133"/>
          </a:xfrm>
          <a:prstGeom prst="rect">
            <a:avLst/>
          </a:prstGeom>
        </p:spPr>
      </p:pic>
      <p:pic>
        <p:nvPicPr>
          <p:cNvPr id="11" name="Image 9" descr="preencoded.png">    </p:cNvPr>
          <p:cNvPicPr>
            <a:picLocks noChangeAspect="1"/>
          </p:cNvPicPr>
          <p:nvPr/>
        </p:nvPicPr>
        <p:blipFill>
          <a:blip r:embed="rId10"/>
          <a:stretch>
            <a:fillRect/>
          </a:stretch>
        </p:blipFill>
        <p:spPr>
          <a:xfrm>
            <a:off x="0" y="0"/>
            <a:ext cx="9144000" cy="5143500"/>
          </a:xfrm>
          <a:prstGeom prst="rect">
            <a:avLst/>
          </a:prstGeom>
        </p:spPr>
      </p:pic>
      <p:pic>
        <p:nvPicPr>
          <p:cNvPr id="12" name="Image 10" descr="preencoded.png">    </p:cNvPr>
          <p:cNvPicPr>
            <a:picLocks noChangeAspect="1"/>
          </p:cNvPicPr>
          <p:nvPr/>
        </p:nvPicPr>
        <p:blipFill>
          <a:blip r:embed="rId11"/>
          <a:stretch>
            <a:fillRect/>
          </a:stretch>
        </p:blipFill>
        <p:spPr>
          <a:xfrm>
            <a:off x="7571881" y="1502228"/>
            <a:ext cx="218400" cy="218400"/>
          </a:xfrm>
          <a:prstGeom prst="rect">
            <a:avLst/>
          </a:prstGeom>
        </p:spPr>
      </p:pic>
      <p:sp>
        <p:nvSpPr>
          <p:cNvPr id="13" name="Text 0"/>
          <p:cNvSpPr txBox="1"/>
          <p:nvPr/>
        </p:nvSpPr>
        <p:spPr>
          <a:xfrm>
            <a:off x="8702125" y="4766850"/>
            <a:ext cx="411300" cy="1108200"/>
          </a:xfrm>
          <a:prstGeom prst="rect">
            <a:avLst/>
          </a:prstGeom>
          <a:noFill/>
          <a:ln/>
        </p:spPr>
        <p:txBody>
          <a:bodyPr wrap="square" lIns="0" tIns="0" rIns="0" bIns="0" rtlCol="0" anchor="t"/>
          <a:lstStyle/>
          <a:p>
            <a:pPr algn="ctr" indent="0" marL="0">
              <a:lnSpc>
                <a:spcPct val="100000"/>
              </a:lnSpc>
              <a:buNone/>
            </a:pPr>
            <a:r>
              <a:rPr lang="en-US" sz="1100" dirty="0">
                <a:solidFill>
                  <a:srgbClr val="557F7E"/>
                </a:solidFill>
                <a:latin typeface="Arial" pitchFamily="34" charset="0"/>
                <a:ea typeface="Arial" pitchFamily="34" charset="-122"/>
                <a:cs typeface="Arial" pitchFamily="34" charset="-120"/>
              </a:rPr>
              <a:t>3</a:t>
            </a:r>
            <a:endParaRPr lang="en-US" sz="1100" dirty="0"/>
          </a:p>
        </p:txBody>
      </p:sp>
      <p:sp>
        <p:nvSpPr>
          <p:cNvPr id="14" name="Text 1"/>
          <p:cNvSpPr txBox="1"/>
          <p:nvPr/>
        </p:nvSpPr>
        <p:spPr>
          <a:xfrm>
            <a:off x="407025" y="324475"/>
            <a:ext cx="8369700" cy="768300"/>
          </a:xfrm>
          <a:prstGeom prst="rect">
            <a:avLst/>
          </a:prstGeom>
          <a:noFill/>
          <a:ln/>
        </p:spPr>
        <p:txBody>
          <a:bodyPr wrap="square" lIns="0" tIns="0" rIns="0" bIns="0" rtlCol="0" anchor="ctr"/>
          <a:lstStyle/>
          <a:p>
            <a:pPr algn="l" indent="0" marL="0">
              <a:lnSpc>
                <a:spcPct val="90000"/>
              </a:lnSpc>
              <a:buNone/>
            </a:pPr>
            <a:r>
              <a:rPr lang="en-US" sz="2400" dirty="0">
                <a:solidFill>
                  <a:srgbClr val="042826"/>
                </a:solidFill>
                <a:latin typeface="Arial" pitchFamily="34" charset="0"/>
                <a:ea typeface="Arial" pitchFamily="34" charset="-122"/>
                <a:cs typeface="Arial" pitchFamily="34" charset="-120"/>
              </a:rPr>
              <a:t>Основные названия цветов в английском языке
</a:t>
            </a:r>
            <a:endParaRPr lang="en-US" sz="2400" dirty="0"/>
          </a:p>
        </p:txBody>
      </p:sp>
      <p:sp>
        <p:nvSpPr>
          <p:cNvPr id="15" name="Text 2"/>
          <p:cNvSpPr txBox="1"/>
          <p:nvPr/>
        </p:nvSpPr>
        <p:spPr>
          <a:xfrm>
            <a:off x="332575" y="1939400"/>
            <a:ext cx="1446900" cy="627600"/>
          </a:xfrm>
          <a:prstGeom prst="rect">
            <a:avLst/>
          </a:prstGeom>
          <a:noFill/>
          <a:ln/>
        </p:spPr>
        <p:txBody>
          <a:bodyPr wrap="square" lIns="0" tIns="0" rIns="0" bIns="0" rtlCol="0" anchor="t"/>
          <a:lstStyle/>
          <a:p>
            <a:pPr algn="l" indent="0" marL="0">
              <a:lnSpc>
                <a:spcPct val="115000"/>
              </a:lnSpc>
              <a:buNone/>
            </a:pPr>
            <a:r>
              <a:rPr lang="en-US" sz="1300" dirty="0">
                <a:solidFill>
                  <a:srgbClr val="042826"/>
                </a:solidFill>
                <a:latin typeface="Arial" pitchFamily="34" charset="0"/>
                <a:ea typeface="Arial" pitchFamily="34" charset="-122"/>
                <a:cs typeface="Arial" pitchFamily="34" charset="-120"/>
              </a:rPr>
              <a:t>Ядро лексики
</a:t>
            </a:r>
            <a:endParaRPr lang="en-US" sz="1300" dirty="0"/>
          </a:p>
        </p:txBody>
      </p:sp>
      <p:sp>
        <p:nvSpPr>
          <p:cNvPr id="16" name="Text 3"/>
          <p:cNvSpPr txBox="1"/>
          <p:nvPr/>
        </p:nvSpPr>
        <p:spPr>
          <a:xfrm>
            <a:off x="332475" y="2746675"/>
            <a:ext cx="1446900" cy="1586700"/>
          </a:xfrm>
          <a:prstGeom prst="rect">
            <a:avLst/>
          </a:prstGeom>
          <a:noFill/>
          <a:ln/>
        </p:spPr>
        <p:txBody>
          <a:bodyPr wrap="square" lIns="0" tIns="0" rIns="0" bIns="0" rtlCol="0" anchor="t"/>
          <a:lstStyle/>
          <a:p>
            <a:pPr algn="l" indent="0" marL="0">
              <a:lnSpc>
                <a:spcPct val="115000"/>
              </a:lnSpc>
              <a:buNone/>
            </a:pPr>
            <a:r>
              <a:rPr lang="en-US" sz="1086" dirty="0">
                <a:solidFill>
                  <a:srgbClr val="042826"/>
                </a:solidFill>
                <a:latin typeface="Arial" pitchFamily="34" charset="0"/>
                <a:ea typeface="Arial" pitchFamily="34" charset="-122"/>
                <a:cs typeface="Arial" pitchFamily="34" charset="-120"/>
              </a:rPr>
              <a:t>К базовым названиям относятся black, white, red, blue, green, yellow, brown, grey/gray, pink, purple и orange. Эти слова нужны для самых простых и точных описаний в повседневной речи.
</a:t>
            </a:r>
            <a:endParaRPr lang="en-US" sz="1086" dirty="0"/>
          </a:p>
        </p:txBody>
      </p:sp>
      <p:sp>
        <p:nvSpPr>
          <p:cNvPr id="17" name="Text 4"/>
          <p:cNvSpPr txBox="1"/>
          <p:nvPr/>
        </p:nvSpPr>
        <p:spPr>
          <a:xfrm>
            <a:off x="2106737" y="1939400"/>
            <a:ext cx="1446900" cy="627600"/>
          </a:xfrm>
          <a:prstGeom prst="rect">
            <a:avLst/>
          </a:prstGeom>
          <a:noFill/>
          <a:ln/>
        </p:spPr>
        <p:txBody>
          <a:bodyPr wrap="square" lIns="0" tIns="0" rIns="0" bIns="0" rtlCol="0" anchor="t"/>
          <a:lstStyle/>
          <a:p>
            <a:pPr algn="l" indent="0" marL="0">
              <a:lnSpc>
                <a:spcPct val="115000"/>
              </a:lnSpc>
              <a:buNone/>
            </a:pPr>
            <a:r>
              <a:rPr lang="en-US" sz="1300" dirty="0">
                <a:solidFill>
                  <a:srgbClr val="042826"/>
                </a:solidFill>
                <a:latin typeface="Arial" pitchFamily="34" charset="0"/>
                <a:ea typeface="Arial" pitchFamily="34" charset="-122"/>
                <a:cs typeface="Arial" pitchFamily="34" charset="-120"/>
              </a:rPr>
              <a:t>Обычные контексты
</a:t>
            </a:r>
            <a:endParaRPr lang="en-US" sz="1300" dirty="0"/>
          </a:p>
        </p:txBody>
      </p:sp>
      <p:sp>
        <p:nvSpPr>
          <p:cNvPr id="18" name="Text 5"/>
          <p:cNvSpPr txBox="1"/>
          <p:nvPr/>
        </p:nvSpPr>
        <p:spPr>
          <a:xfrm>
            <a:off x="2106638" y="2746675"/>
            <a:ext cx="1446900" cy="1586700"/>
          </a:xfrm>
          <a:prstGeom prst="rect">
            <a:avLst/>
          </a:prstGeom>
          <a:noFill/>
          <a:ln/>
        </p:spPr>
        <p:txBody>
          <a:bodyPr wrap="square" lIns="0" tIns="0" rIns="0" bIns="0" rtlCol="0" anchor="t"/>
          <a:lstStyle/>
          <a:p>
            <a:pPr algn="l" indent="0" marL="0">
              <a:lnSpc>
                <a:spcPct val="115000"/>
              </a:lnSpc>
              <a:buNone/>
            </a:pPr>
            <a:r>
              <a:rPr lang="en-US" sz="1100" dirty="0">
                <a:solidFill>
                  <a:srgbClr val="042826"/>
                </a:solidFill>
                <a:latin typeface="Arial" pitchFamily="34" charset="0"/>
                <a:ea typeface="Arial" pitchFamily="34" charset="-122"/>
                <a:cs typeface="Arial" pitchFamily="34" charset="-120"/>
              </a:rPr>
              <a:t>Чаще всего цветовые слова стоят перед существительным: a black coat, a white shirt, a red apple, a blue sky. Такое употребление делает описание предмета кратким и понятным.
</a:t>
            </a:r>
            <a:endParaRPr lang="en-US" sz="1100" dirty="0"/>
          </a:p>
        </p:txBody>
      </p:sp>
      <p:sp>
        <p:nvSpPr>
          <p:cNvPr id="19" name="Text 6"/>
          <p:cNvSpPr txBox="1"/>
          <p:nvPr/>
        </p:nvSpPr>
        <p:spPr>
          <a:xfrm>
            <a:off x="3880900" y="1939400"/>
            <a:ext cx="1446900" cy="627600"/>
          </a:xfrm>
          <a:prstGeom prst="rect">
            <a:avLst/>
          </a:prstGeom>
          <a:noFill/>
          <a:ln/>
        </p:spPr>
        <p:txBody>
          <a:bodyPr wrap="square" lIns="0" tIns="0" rIns="0" bIns="0" rtlCol="0" anchor="t"/>
          <a:lstStyle/>
          <a:p>
            <a:pPr algn="l" indent="0" marL="0">
              <a:lnSpc>
                <a:spcPct val="115000"/>
              </a:lnSpc>
              <a:buNone/>
            </a:pPr>
            <a:r>
              <a:rPr lang="en-US" sz="1300" dirty="0">
                <a:solidFill>
                  <a:srgbClr val="042826"/>
                </a:solidFill>
                <a:latin typeface="Arial" pitchFamily="34" charset="0"/>
                <a:ea typeface="Arial" pitchFamily="34" charset="-122"/>
                <a:cs typeface="Arial" pitchFamily="34" charset="-120"/>
              </a:rPr>
              <a:t>Часть речи и роль
</a:t>
            </a:r>
            <a:endParaRPr lang="en-US" sz="1300" dirty="0"/>
          </a:p>
        </p:txBody>
      </p:sp>
      <p:sp>
        <p:nvSpPr>
          <p:cNvPr id="20" name="Text 7"/>
          <p:cNvSpPr txBox="1"/>
          <p:nvPr/>
        </p:nvSpPr>
        <p:spPr>
          <a:xfrm>
            <a:off x="3880800" y="2746675"/>
            <a:ext cx="1446900" cy="1586700"/>
          </a:xfrm>
          <a:prstGeom prst="rect">
            <a:avLst/>
          </a:prstGeom>
          <a:noFill/>
          <a:ln/>
        </p:spPr>
        <p:txBody>
          <a:bodyPr wrap="square" lIns="0" tIns="0" rIns="0" bIns="0" rtlCol="0" anchor="t"/>
          <a:lstStyle/>
          <a:p>
            <a:pPr algn="l" indent="0" marL="0">
              <a:lnSpc>
                <a:spcPct val="115000"/>
              </a:lnSpc>
              <a:buNone/>
            </a:pPr>
            <a:r>
              <a:rPr lang="en-US" sz="1012" dirty="0">
                <a:solidFill>
                  <a:srgbClr val="042826"/>
                </a:solidFill>
                <a:latin typeface="Arial" pitchFamily="34" charset="0"/>
                <a:ea typeface="Arial" pitchFamily="34" charset="-122"/>
                <a:cs typeface="Arial" pitchFamily="34" charset="-120"/>
              </a:rPr>
              <a:t>Большинство этих слов выступает как прилагательные, но они также входят в устойчивые выражения, названия, заголовки и словосочетания, где значение может быть буквальным или переносным.
</a:t>
            </a:r>
            <a:endParaRPr lang="en-US" sz="1012" dirty="0"/>
          </a:p>
        </p:txBody>
      </p:sp>
      <p:sp>
        <p:nvSpPr>
          <p:cNvPr id="21" name="Text 8"/>
          <p:cNvSpPr txBox="1"/>
          <p:nvPr/>
        </p:nvSpPr>
        <p:spPr>
          <a:xfrm>
            <a:off x="5655063" y="1939400"/>
            <a:ext cx="1446900" cy="627600"/>
          </a:xfrm>
          <a:prstGeom prst="rect">
            <a:avLst/>
          </a:prstGeom>
          <a:noFill/>
          <a:ln/>
        </p:spPr>
        <p:txBody>
          <a:bodyPr wrap="square" lIns="0" tIns="0" rIns="0" bIns="0" rtlCol="0" anchor="t"/>
          <a:lstStyle/>
          <a:p>
            <a:pPr algn="l" indent="0" marL="0">
              <a:lnSpc>
                <a:spcPct val="115000"/>
              </a:lnSpc>
              <a:buNone/>
            </a:pPr>
            <a:r>
              <a:rPr lang="en-US" sz="1300" dirty="0">
                <a:solidFill>
                  <a:srgbClr val="042826"/>
                </a:solidFill>
                <a:latin typeface="Arial" pitchFamily="34" charset="0"/>
                <a:ea typeface="Arial" pitchFamily="34" charset="-122"/>
                <a:cs typeface="Arial" pitchFamily="34" charset="-120"/>
              </a:rPr>
              <a:t>Школьная значимость
</a:t>
            </a:r>
            <a:endParaRPr lang="en-US" sz="1300" dirty="0"/>
          </a:p>
        </p:txBody>
      </p:sp>
      <p:sp>
        <p:nvSpPr>
          <p:cNvPr id="22" name="Text 9"/>
          <p:cNvSpPr txBox="1"/>
          <p:nvPr/>
        </p:nvSpPr>
        <p:spPr>
          <a:xfrm>
            <a:off x="5654963" y="2746675"/>
            <a:ext cx="1446900" cy="1586700"/>
          </a:xfrm>
          <a:prstGeom prst="rect">
            <a:avLst/>
          </a:prstGeom>
          <a:noFill/>
          <a:ln/>
        </p:spPr>
        <p:txBody>
          <a:bodyPr wrap="square" lIns="0" tIns="0" rIns="0" bIns="0" rtlCol="0" anchor="t"/>
          <a:lstStyle/>
          <a:p>
            <a:pPr algn="l" indent="0" marL="0">
              <a:lnSpc>
                <a:spcPct val="115000"/>
              </a:lnSpc>
              <a:buNone/>
            </a:pPr>
            <a:r>
              <a:rPr lang="en-US" sz="1086" dirty="0">
                <a:solidFill>
                  <a:srgbClr val="042826"/>
                </a:solidFill>
                <a:latin typeface="Arial" pitchFamily="34" charset="0"/>
                <a:ea typeface="Arial" pitchFamily="34" charset="-122"/>
                <a:cs typeface="Arial" pitchFamily="34" charset="-120"/>
              </a:rPr>
              <a:t>Для старшеклассников эта тема важна как основа расширения словаря, тренировки чтения и подготовки к работе с текстами, где цвет обозначает не только признак, но и оценку.
</a:t>
            </a:r>
            <a:endParaRPr lang="en-US" sz="1086" dirty="0"/>
          </a:p>
        </p:txBody>
      </p:sp>
      <p:sp>
        <p:nvSpPr>
          <p:cNvPr id="23" name="Text 10"/>
          <p:cNvSpPr txBox="1"/>
          <p:nvPr/>
        </p:nvSpPr>
        <p:spPr>
          <a:xfrm>
            <a:off x="7429225" y="1939400"/>
            <a:ext cx="1446900" cy="627600"/>
          </a:xfrm>
          <a:prstGeom prst="rect">
            <a:avLst/>
          </a:prstGeom>
          <a:noFill/>
          <a:ln/>
        </p:spPr>
        <p:txBody>
          <a:bodyPr wrap="square" lIns="0" tIns="0" rIns="0" bIns="0" rtlCol="0" anchor="t"/>
          <a:lstStyle/>
          <a:p>
            <a:pPr algn="l" indent="0" marL="0">
              <a:lnSpc>
                <a:spcPct val="115000"/>
              </a:lnSpc>
              <a:buNone/>
            </a:pPr>
            <a:r>
              <a:rPr lang="en-US" sz="1300" dirty="0">
                <a:solidFill>
                  <a:srgbClr val="042826"/>
                </a:solidFill>
                <a:latin typeface="Arial" pitchFamily="34" charset="0"/>
                <a:ea typeface="Arial" pitchFamily="34" charset="-122"/>
                <a:cs typeface="Arial" pitchFamily="34" charset="-120"/>
              </a:rPr>
              <a:t>Выразительность
</a:t>
            </a:r>
            <a:endParaRPr lang="en-US" sz="1300" dirty="0"/>
          </a:p>
        </p:txBody>
      </p:sp>
      <p:sp>
        <p:nvSpPr>
          <p:cNvPr id="24" name="Text 11"/>
          <p:cNvSpPr txBox="1"/>
          <p:nvPr/>
        </p:nvSpPr>
        <p:spPr>
          <a:xfrm>
            <a:off x="7429125" y="2746675"/>
            <a:ext cx="1446900" cy="1586700"/>
          </a:xfrm>
          <a:prstGeom prst="rect">
            <a:avLst/>
          </a:prstGeom>
          <a:noFill/>
          <a:ln/>
        </p:spPr>
        <p:txBody>
          <a:bodyPr wrap="square" lIns="0" tIns="0" rIns="0" bIns="0" rtlCol="0" anchor="t"/>
          <a:lstStyle/>
          <a:p>
            <a:pPr algn="l" indent="0" marL="0">
              <a:lnSpc>
                <a:spcPct val="115000"/>
              </a:lnSpc>
              <a:buNone/>
            </a:pPr>
            <a:r>
              <a:rPr lang="en-US" sz="1086" dirty="0">
                <a:solidFill>
                  <a:srgbClr val="042826"/>
                </a:solidFill>
                <a:latin typeface="Arial" pitchFamily="34" charset="0"/>
                <a:ea typeface="Arial" pitchFamily="34" charset="-122"/>
                <a:cs typeface="Arial" pitchFamily="34" charset="-120"/>
              </a:rPr>
              <a:t>Цветовая лексика помогает делать речь точнее и живее: она описывает не только внешний вид, но и атмосферу, настроение, культурные ассоциации и авторский замысел.
</a:t>
            </a:r>
            <a:endParaRPr lang="en-US" sz="1086"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42826"/>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4394700" y="1677762"/>
            <a:ext cx="4365000" cy="1855125"/>
          </a:xfrm>
          <a:prstGeom prst="rect">
            <a:avLst/>
          </a:prstGeom>
        </p:spPr>
      </p:pic>
      <p:sp>
        <p:nvSpPr>
          <p:cNvPr id="5" name="Text 0"/>
          <p:cNvSpPr txBox="1"/>
          <p:nvPr/>
        </p:nvSpPr>
        <p:spPr>
          <a:xfrm>
            <a:off x="4394804" y="4092575"/>
            <a:ext cx="4365000" cy="261600"/>
          </a:xfrm>
          <a:prstGeom prst="rect">
            <a:avLst/>
          </a:prstGeom>
          <a:noFill/>
          <a:ln/>
        </p:spPr>
        <p:txBody>
          <a:bodyPr wrap="square" lIns="0" tIns="0" rIns="0" bIns="0" rtlCol="0" anchor="t"/>
          <a:lstStyle/>
          <a:p>
            <a:pPr algn="r" indent="0" marL="0">
              <a:lnSpc>
                <a:spcPct val="115000"/>
              </a:lnSpc>
              <a:buNone/>
            </a:pPr>
            <a:r>
              <a:rPr lang="en-US" sz="944" dirty="0">
                <a:solidFill>
                  <a:srgbClr val="8EB0AF"/>
                </a:solidFill>
                <a:latin typeface="Arial" pitchFamily="34" charset="0"/>
                <a:ea typeface="Arial" pitchFamily="34" charset="-122"/>
                <a:cs typeface="Arial" pitchFamily="34" charset="-120"/>
              </a:rPr>
              <a:t>Обобщение по базовой английской лексике цвета и типичным употреблениям
</a:t>
            </a:r>
            <a:endParaRPr lang="en-US" sz="944" dirty="0"/>
          </a:p>
        </p:txBody>
      </p:sp>
      <p:sp>
        <p:nvSpPr>
          <p:cNvPr id="6" name="Text 1"/>
          <p:cNvSpPr txBox="1"/>
          <p:nvPr/>
        </p:nvSpPr>
        <p:spPr>
          <a:xfrm>
            <a:off x="538075" y="1660975"/>
            <a:ext cx="3565200" cy="830100"/>
          </a:xfrm>
          <a:prstGeom prst="rect">
            <a:avLst/>
          </a:prstGeom>
          <a:noFill/>
          <a:ln/>
        </p:spPr>
        <p:txBody>
          <a:bodyPr wrap="square" lIns="0" tIns="0" rIns="0" bIns="0" rtlCol="0" anchor="t"/>
          <a:lstStyle/>
          <a:p>
            <a:pPr algn="l" indent="0" marL="0">
              <a:lnSpc>
                <a:spcPct val="150000"/>
              </a:lnSpc>
              <a:buNone/>
            </a:pPr>
            <a:r>
              <a:rPr lang="en-US" sz="1089" dirty="0">
                <a:solidFill>
                  <a:srgbClr val="8EB0AF"/>
                </a:solidFill>
                <a:latin typeface="Arial" pitchFamily="34" charset="0"/>
                <a:ea typeface="Arial" pitchFamily="34" charset="-122"/>
                <a:cs typeface="Arial" pitchFamily="34" charset="-120"/>
              </a:rPr>
              <a:t>Базовые цветовые слова часто имеют прямое и переносное значение. Таблица показывает, как одно слово работает в описании предметов и в устойчивых выражениях.
</a:t>
            </a:r>
            <a:endParaRPr lang="en-US" sz="1089" dirty="0"/>
          </a:p>
        </p:txBody>
      </p:sp>
      <p:sp>
        <p:nvSpPr>
          <p:cNvPr id="7" name="Text 2"/>
          <p:cNvSpPr txBox="1"/>
          <p:nvPr/>
        </p:nvSpPr>
        <p:spPr>
          <a:xfrm>
            <a:off x="538075" y="2930625"/>
            <a:ext cx="3565200" cy="830100"/>
          </a:xfrm>
          <a:prstGeom prst="rect">
            <a:avLst/>
          </a:prstGeom>
          <a:noFill/>
          <a:ln/>
        </p:spPr>
        <p:txBody>
          <a:bodyPr wrap="square" lIns="0" tIns="0" rIns="0" bIns="0" rtlCol="0" anchor="t"/>
          <a:lstStyle/>
          <a:p>
            <a:pPr algn="l" indent="0" marL="0">
              <a:lnSpc>
                <a:spcPct val="150000"/>
              </a:lnSpc>
              <a:buNone/>
            </a:pPr>
            <a:r>
              <a:rPr lang="en-US" sz="1167" dirty="0">
                <a:solidFill>
                  <a:srgbClr val="8EB0AF"/>
                </a:solidFill>
                <a:latin typeface="Arial" pitchFamily="34" charset="0"/>
                <a:ea typeface="Arial" pitchFamily="34" charset="-122"/>
                <a:cs typeface="Arial" pitchFamily="34" charset="-120"/>
              </a:rPr>
              <a:t>Самые частотные слова сочетают простое визуальное значение с устойчивыми переносами, поэтому их важно учить в контексте, а не отдельно.
</a:t>
            </a:r>
            <a:endParaRPr lang="en-US" sz="1167" dirty="0"/>
          </a:p>
        </p:txBody>
      </p:sp>
      <p:sp>
        <p:nvSpPr>
          <p:cNvPr id="8" name="Text 3"/>
          <p:cNvSpPr txBox="1"/>
          <p:nvPr/>
        </p:nvSpPr>
        <p:spPr>
          <a:xfrm>
            <a:off x="337925" y="313148"/>
            <a:ext cx="8438700" cy="830100"/>
          </a:xfrm>
          <a:prstGeom prst="rect">
            <a:avLst/>
          </a:prstGeom>
          <a:noFill/>
          <a:ln/>
        </p:spPr>
        <p:txBody>
          <a:bodyPr wrap="square" lIns="0" tIns="0" rIns="0" bIns="0" rtlCol="0" anchor="ctr"/>
          <a:lstStyle/>
          <a:p>
            <a:pPr algn="l" indent="0" marL="0">
              <a:lnSpc>
                <a:spcPct val="90000"/>
              </a:lnSpc>
              <a:buNone/>
            </a:pPr>
            <a:r>
              <a:rPr lang="en-US" sz="2400" dirty="0">
                <a:solidFill>
                  <a:srgbClr val="E7F9FF"/>
                </a:solidFill>
                <a:latin typeface="Arial" pitchFamily="34" charset="0"/>
                <a:ea typeface="Arial" pitchFamily="34" charset="-122"/>
                <a:cs typeface="Arial" pitchFamily="34" charset="-120"/>
              </a:rPr>
              <a:t>Core colour words in English: meaning and typical use
</a:t>
            </a:r>
            <a:endParaRPr lang="en-US" sz="2400" dirty="0"/>
          </a:p>
        </p:txBody>
      </p:sp>
      <p:sp>
        <p:nvSpPr>
          <p:cNvPr id="9" name="Text 4"/>
          <p:cNvSpPr txBox="1"/>
          <p:nvPr/>
        </p:nvSpPr>
        <p:spPr>
          <a:xfrm>
            <a:off x="8702125" y="4766850"/>
            <a:ext cx="411300" cy="1108200"/>
          </a:xfrm>
          <a:prstGeom prst="rect">
            <a:avLst/>
          </a:prstGeom>
          <a:noFill/>
          <a:ln/>
        </p:spPr>
        <p:txBody>
          <a:bodyPr wrap="square" lIns="0" tIns="0" rIns="0" bIns="0" rtlCol="0" anchor="t"/>
          <a:lstStyle/>
          <a:p>
            <a:pPr algn="ctr" indent="0" marL="0">
              <a:lnSpc>
                <a:spcPct val="100000"/>
              </a:lnSpc>
              <a:buNone/>
            </a:pPr>
            <a:r>
              <a:rPr lang="en-US" sz="1100" dirty="0">
                <a:solidFill>
                  <a:srgbClr val="557F7E"/>
                </a:solidFill>
                <a:latin typeface="Arial" pitchFamily="34" charset="0"/>
                <a:ea typeface="Arial" pitchFamily="34" charset="-122"/>
                <a:cs typeface="Arial" pitchFamily="34" charset="-120"/>
              </a:rPr>
              <a:t>4</a:t>
            </a:r>
            <a:endParaRPr lang="en-US" sz="11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42826"/>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407050" y="1159663"/>
            <a:ext cx="2586000" cy="1767773"/>
          </a:xfrm>
          <a:prstGeom prst="rect">
            <a:avLst/>
          </a:prstGeom>
        </p:spPr>
      </p:pic>
      <p:pic>
        <p:nvPicPr>
          <p:cNvPr id="5" name="Image 3" descr="preencoded.png">    </p:cNvPr>
          <p:cNvPicPr>
            <a:picLocks noChangeAspect="1"/>
          </p:cNvPicPr>
          <p:nvPr/>
        </p:nvPicPr>
        <p:blipFill>
          <a:blip r:embed="rId4"/>
          <a:stretch>
            <a:fillRect/>
          </a:stretch>
        </p:blipFill>
        <p:spPr>
          <a:xfrm>
            <a:off x="3298854" y="1159663"/>
            <a:ext cx="2586000" cy="1767773"/>
          </a:xfrm>
          <a:prstGeom prst="rect">
            <a:avLst/>
          </a:prstGeom>
        </p:spPr>
      </p:pic>
      <p:pic>
        <p:nvPicPr>
          <p:cNvPr id="6" name="Image 4" descr="preencoded.png">    </p:cNvPr>
          <p:cNvPicPr>
            <a:picLocks noChangeAspect="1"/>
          </p:cNvPicPr>
          <p:nvPr/>
        </p:nvPicPr>
        <p:blipFill>
          <a:blip r:embed="rId5"/>
          <a:stretch>
            <a:fillRect/>
          </a:stretch>
        </p:blipFill>
        <p:spPr>
          <a:xfrm>
            <a:off x="6190657" y="1159663"/>
            <a:ext cx="2586000" cy="1767773"/>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8702125" y="4766850"/>
            <a:ext cx="411300" cy="1108200"/>
          </a:xfrm>
          <a:prstGeom prst="rect">
            <a:avLst/>
          </a:prstGeom>
          <a:noFill/>
          <a:ln/>
        </p:spPr>
        <p:txBody>
          <a:bodyPr wrap="square" lIns="0" tIns="0" rIns="0" bIns="0" rtlCol="0" anchor="t"/>
          <a:lstStyle/>
          <a:p>
            <a:pPr algn="ctr" indent="0" marL="0">
              <a:lnSpc>
                <a:spcPct val="100000"/>
              </a:lnSpc>
              <a:buNone/>
            </a:pPr>
            <a:r>
              <a:rPr lang="en-US" sz="1100" dirty="0">
                <a:solidFill>
                  <a:srgbClr val="557F7E"/>
                </a:solidFill>
                <a:latin typeface="Arial" pitchFamily="34" charset="0"/>
                <a:ea typeface="Arial" pitchFamily="34" charset="-122"/>
                <a:cs typeface="Arial" pitchFamily="34" charset="-120"/>
              </a:rPr>
              <a:t>5</a:t>
            </a:r>
            <a:endParaRPr lang="en-US" sz="1100" dirty="0"/>
          </a:p>
        </p:txBody>
      </p:sp>
      <p:sp>
        <p:nvSpPr>
          <p:cNvPr id="9" name="Text 1"/>
          <p:cNvSpPr txBox="1"/>
          <p:nvPr/>
        </p:nvSpPr>
        <p:spPr>
          <a:xfrm>
            <a:off x="406975" y="220691"/>
            <a:ext cx="8369700" cy="722100"/>
          </a:xfrm>
          <a:prstGeom prst="rect">
            <a:avLst/>
          </a:prstGeom>
          <a:noFill/>
          <a:ln/>
        </p:spPr>
        <p:txBody>
          <a:bodyPr wrap="square" lIns="0" tIns="0" rIns="0" bIns="0" rtlCol="0" anchor="ctr"/>
          <a:lstStyle/>
          <a:p>
            <a:pPr algn="l" indent="0" marL="0">
              <a:lnSpc>
                <a:spcPct val="90000"/>
              </a:lnSpc>
              <a:buNone/>
            </a:pPr>
            <a:r>
              <a:rPr lang="en-US" sz="2400" dirty="0">
                <a:solidFill>
                  <a:srgbClr val="E7F9FF"/>
                </a:solidFill>
                <a:latin typeface="Arial" pitchFamily="34" charset="0"/>
                <a:ea typeface="Arial" pitchFamily="34" charset="-122"/>
                <a:cs typeface="Arial" pitchFamily="34" charset="-120"/>
              </a:rPr>
              <a:t>Shades and nuanced colour vocabulary
</a:t>
            </a:r>
            <a:endParaRPr lang="en-US" sz="2400" dirty="0"/>
          </a:p>
        </p:txBody>
      </p:sp>
      <p:sp>
        <p:nvSpPr>
          <p:cNvPr id="10" name="Text 2"/>
          <p:cNvSpPr txBox="1"/>
          <p:nvPr/>
        </p:nvSpPr>
        <p:spPr>
          <a:xfrm>
            <a:off x="406975" y="3695075"/>
            <a:ext cx="2586000" cy="999900"/>
          </a:xfrm>
          <a:prstGeom prst="rect">
            <a:avLst/>
          </a:prstGeom>
          <a:noFill/>
          <a:ln/>
        </p:spPr>
        <p:txBody>
          <a:bodyPr wrap="square" lIns="0" tIns="0" rIns="0" bIns="0" rtlCol="0" anchor="t"/>
          <a:lstStyle/>
          <a:p>
            <a:pPr algn="l" indent="0" marL="0">
              <a:lnSpc>
                <a:spcPct val="100000"/>
              </a:lnSpc>
              <a:buNone/>
            </a:pPr>
            <a:r>
              <a:rPr lang="en-US" sz="1089" dirty="0">
                <a:solidFill>
                  <a:srgbClr val="8EB0AF"/>
                </a:solidFill>
                <a:latin typeface="Arial" pitchFamily="34" charset="0"/>
                <a:ea typeface="Arial" pitchFamily="34" charset="-122"/>
                <a:cs typeface="Arial" pitchFamily="34" charset="-120"/>
              </a:rPr>
              <a:t>В английском языке базовый цвет часто уточняется словом-модификатором: light blue, dark green, pale pink. Такие сочетания делают описание предмета более точным и помогают передать тон, насыщенность и визуальное впечатление без длинных объяснений.
</a:t>
            </a:r>
            <a:endParaRPr lang="en-US" sz="1089" dirty="0"/>
          </a:p>
        </p:txBody>
      </p:sp>
      <p:sp>
        <p:nvSpPr>
          <p:cNvPr id="11" name="Text 3"/>
          <p:cNvSpPr txBox="1"/>
          <p:nvPr/>
        </p:nvSpPr>
        <p:spPr>
          <a:xfrm>
            <a:off x="406975" y="3155724"/>
            <a:ext cx="2586000" cy="402000"/>
          </a:xfrm>
          <a:prstGeom prst="rect">
            <a:avLst/>
          </a:prstGeom>
          <a:noFill/>
          <a:ln/>
        </p:spPr>
        <p:txBody>
          <a:bodyPr wrap="square" lIns="0" tIns="0" rIns="0" bIns="0" rtlCol="0" anchor="ctr"/>
          <a:lstStyle/>
          <a:p>
            <a:pPr algn="l" indent="0" marL="0">
              <a:lnSpc>
                <a:spcPct val="115000"/>
              </a:lnSpc>
              <a:buNone/>
            </a:pPr>
            <a:r>
              <a:rPr lang="en-US" sz="1600" dirty="0">
                <a:solidFill>
                  <a:srgbClr val="E7F9FF"/>
                </a:solidFill>
                <a:latin typeface="Arial" pitchFamily="34" charset="0"/>
                <a:ea typeface="Arial" pitchFamily="34" charset="-122"/>
                <a:cs typeface="Arial" pitchFamily="34" charset="-120"/>
              </a:rPr>
              <a:t>Оттенок как точность
</a:t>
            </a:r>
            <a:endParaRPr lang="en-US" sz="1600" dirty="0"/>
          </a:p>
        </p:txBody>
      </p:sp>
      <p:sp>
        <p:nvSpPr>
          <p:cNvPr id="12" name="Text 4"/>
          <p:cNvSpPr txBox="1"/>
          <p:nvPr/>
        </p:nvSpPr>
        <p:spPr>
          <a:xfrm>
            <a:off x="3298850" y="3155724"/>
            <a:ext cx="2586000" cy="402000"/>
          </a:xfrm>
          <a:prstGeom prst="rect">
            <a:avLst/>
          </a:prstGeom>
          <a:noFill/>
          <a:ln/>
        </p:spPr>
        <p:txBody>
          <a:bodyPr wrap="square" lIns="0" tIns="0" rIns="0" bIns="0" rtlCol="0" anchor="ctr"/>
          <a:lstStyle/>
          <a:p>
            <a:pPr algn="l" indent="0" marL="0">
              <a:lnSpc>
                <a:spcPct val="115000"/>
              </a:lnSpc>
              <a:buNone/>
            </a:pPr>
            <a:r>
              <a:rPr lang="en-US" sz="1375" dirty="0">
                <a:solidFill>
                  <a:srgbClr val="E7F9FF"/>
                </a:solidFill>
                <a:latin typeface="Arial" pitchFamily="34" charset="0"/>
                <a:ea typeface="Arial" pitchFamily="34" charset="-122"/>
                <a:cs typeface="Arial" pitchFamily="34" charset="-120"/>
              </a:rPr>
              <a:t>Слова с ярким образным эффектом
</a:t>
            </a:r>
            <a:endParaRPr lang="en-US" sz="1375" dirty="0"/>
          </a:p>
        </p:txBody>
      </p:sp>
      <p:sp>
        <p:nvSpPr>
          <p:cNvPr id="13" name="Text 5"/>
          <p:cNvSpPr txBox="1"/>
          <p:nvPr/>
        </p:nvSpPr>
        <p:spPr>
          <a:xfrm>
            <a:off x="3298850" y="3695075"/>
            <a:ext cx="2586000" cy="999900"/>
          </a:xfrm>
          <a:prstGeom prst="rect">
            <a:avLst/>
          </a:prstGeom>
          <a:noFill/>
          <a:ln/>
        </p:spPr>
        <p:txBody>
          <a:bodyPr wrap="square" lIns="0" tIns="0" rIns="0" bIns="0" rtlCol="0" anchor="t"/>
          <a:lstStyle/>
          <a:p>
            <a:pPr algn="l" indent="0" marL="0">
              <a:lnSpc>
                <a:spcPct val="100000"/>
              </a:lnSpc>
              <a:buNone/>
            </a:pPr>
            <a:r>
              <a:rPr lang="en-US" sz="1124" dirty="0">
                <a:solidFill>
                  <a:srgbClr val="8EB0AF"/>
                </a:solidFill>
                <a:latin typeface="Arial" pitchFamily="34" charset="0"/>
                <a:ea typeface="Arial" pitchFamily="34" charset="-122"/>
                <a:cs typeface="Arial" pitchFamily="34" charset="-120"/>
              </a:rPr>
              <a:t>Отдельные названия оттенков звучат особенно выразительно: scarlet, crimson, emerald, lilac, turquoise, beige. Они часто встречаются в моде, дизайне и художественном описании, где важна не только точность, но и эмоциональный образ.
</a:t>
            </a:r>
            <a:endParaRPr lang="en-US" sz="1124" dirty="0"/>
          </a:p>
        </p:txBody>
      </p:sp>
      <p:sp>
        <p:nvSpPr>
          <p:cNvPr id="14" name="Text 6"/>
          <p:cNvSpPr txBox="1"/>
          <p:nvPr/>
        </p:nvSpPr>
        <p:spPr>
          <a:xfrm>
            <a:off x="6190652" y="3155724"/>
            <a:ext cx="2586000" cy="402000"/>
          </a:xfrm>
          <a:prstGeom prst="rect">
            <a:avLst/>
          </a:prstGeom>
          <a:noFill/>
          <a:ln/>
        </p:spPr>
        <p:txBody>
          <a:bodyPr wrap="square" lIns="0" tIns="0" rIns="0" bIns="0" rtlCol="0" anchor="ctr"/>
          <a:lstStyle/>
          <a:p>
            <a:pPr algn="l" indent="0" marL="0">
              <a:lnSpc>
                <a:spcPct val="115000"/>
              </a:lnSpc>
              <a:buNone/>
            </a:pPr>
            <a:r>
              <a:rPr lang="en-US" sz="1600" dirty="0">
                <a:solidFill>
                  <a:srgbClr val="E7F9FF"/>
                </a:solidFill>
                <a:latin typeface="Arial" pitchFamily="34" charset="0"/>
                <a:ea typeface="Arial" pitchFamily="34" charset="-122"/>
                <a:cs typeface="Arial" pitchFamily="34" charset="-120"/>
              </a:rPr>
              <a:t>Цвет как часть картины
</a:t>
            </a:r>
            <a:endParaRPr lang="en-US" sz="1600" dirty="0"/>
          </a:p>
        </p:txBody>
      </p:sp>
      <p:sp>
        <p:nvSpPr>
          <p:cNvPr id="15" name="Text 7"/>
          <p:cNvSpPr txBox="1"/>
          <p:nvPr/>
        </p:nvSpPr>
        <p:spPr>
          <a:xfrm>
            <a:off x="6190652" y="3695075"/>
            <a:ext cx="2586000" cy="999900"/>
          </a:xfrm>
          <a:prstGeom prst="rect">
            <a:avLst/>
          </a:prstGeom>
          <a:noFill/>
          <a:ln/>
        </p:spPr>
        <p:txBody>
          <a:bodyPr wrap="square" lIns="0" tIns="0" rIns="0" bIns="0" rtlCol="0" anchor="t"/>
          <a:lstStyle/>
          <a:p>
            <a:pPr algn="l" indent="0" marL="0">
              <a:lnSpc>
                <a:spcPct val="100000"/>
              </a:lnSpc>
              <a:buNone/>
            </a:pPr>
            <a:r>
              <a:rPr lang="en-US" sz="1129" dirty="0">
                <a:solidFill>
                  <a:srgbClr val="8EB0AF"/>
                </a:solidFill>
                <a:latin typeface="Arial" pitchFamily="34" charset="0"/>
                <a:ea typeface="Arial" pitchFamily="34" charset="-122"/>
                <a:cs typeface="Arial" pitchFamily="34" charset="-120"/>
              </a:rPr>
              <a:t>Слова вроде silver и golden соединяют цвет и ассоциацию с блеском, ценностью или праздничностью. В тексте они помогают быстро создать зрительный образ: a pale blue shirt, a deep green forest, emerald eyes.
</a:t>
            </a:r>
            <a:endParaRPr lang="en-US" sz="1129"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42826"/>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06975" y="1299508"/>
            <a:ext cx="4158300" cy="2748384"/>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5124117" y="1877039"/>
            <a:ext cx="3502800" cy="820800"/>
          </a:xfrm>
          <a:prstGeom prst="rect">
            <a:avLst/>
          </a:prstGeom>
          <a:noFill/>
          <a:ln/>
        </p:spPr>
        <p:txBody>
          <a:bodyPr wrap="square" lIns="0" tIns="0" rIns="0" bIns="0" rtlCol="0" anchor="t"/>
          <a:lstStyle/>
          <a:p>
            <a:pPr algn="l" indent="0" marL="0">
              <a:lnSpc>
                <a:spcPct val="150000"/>
              </a:lnSpc>
              <a:buNone/>
            </a:pPr>
            <a:r>
              <a:rPr lang="en-US" sz="1077" dirty="0">
                <a:solidFill>
                  <a:srgbClr val="8EB0AF"/>
                </a:solidFill>
                <a:latin typeface="Arial" pitchFamily="34" charset="0"/>
                <a:ea typeface="Arial" pitchFamily="34" charset="-122"/>
                <a:cs typeface="Arial" pitchFamily="34" charset="-120"/>
              </a:rPr>
              <a:t>Базовые цвета легче сочетаются с предметной лексикой, поэтому чаще появляются в учебных и повседневных текстах, чем редкие оттеночные названия.
</a:t>
            </a:r>
            <a:endParaRPr lang="en-US" sz="1077" dirty="0"/>
          </a:p>
        </p:txBody>
      </p:sp>
      <p:sp>
        <p:nvSpPr>
          <p:cNvPr id="7" name="Text 1"/>
          <p:cNvSpPr txBox="1"/>
          <p:nvPr/>
        </p:nvSpPr>
        <p:spPr>
          <a:xfrm>
            <a:off x="406962" y="4149213"/>
            <a:ext cx="4158300" cy="261600"/>
          </a:xfrm>
          <a:prstGeom prst="rect">
            <a:avLst/>
          </a:prstGeom>
          <a:noFill/>
          <a:ln/>
        </p:spPr>
        <p:txBody>
          <a:bodyPr wrap="square" lIns="0" tIns="0" rIns="0" bIns="0" rtlCol="0" anchor="t"/>
          <a:lstStyle/>
          <a:p>
            <a:pPr algn="l" indent="0" marL="0">
              <a:lnSpc>
                <a:spcPct val="115000"/>
              </a:lnSpc>
              <a:buNone/>
            </a:pPr>
            <a:r>
              <a:rPr lang="en-US" sz="895" dirty="0">
                <a:solidFill>
                  <a:srgbClr val="8EB0AF"/>
                </a:solidFill>
                <a:latin typeface="Arial" pitchFamily="34" charset="0"/>
                <a:ea typeface="Arial" pitchFamily="34" charset="-122"/>
                <a:cs typeface="Arial" pitchFamily="34" charset="-120"/>
              </a:rPr>
              <a:t>Сравнительная учебная оценка частотности базовых и оттеночных цветовых слов в повседневных текстах
</a:t>
            </a:r>
            <a:endParaRPr lang="en-US" sz="895" dirty="0"/>
          </a:p>
        </p:txBody>
      </p:sp>
      <p:sp>
        <p:nvSpPr>
          <p:cNvPr id="8" name="Text 2"/>
          <p:cNvSpPr txBox="1"/>
          <p:nvPr/>
        </p:nvSpPr>
        <p:spPr>
          <a:xfrm>
            <a:off x="5124117" y="3170989"/>
            <a:ext cx="3502800" cy="820800"/>
          </a:xfrm>
          <a:prstGeom prst="rect">
            <a:avLst/>
          </a:prstGeom>
          <a:noFill/>
          <a:ln/>
        </p:spPr>
        <p:txBody>
          <a:bodyPr wrap="square" lIns="0" tIns="0" rIns="0" bIns="0" rtlCol="0" anchor="t"/>
          <a:lstStyle/>
          <a:p>
            <a:pPr algn="l" indent="0" marL="0">
              <a:lnSpc>
                <a:spcPct val="150000"/>
              </a:lnSpc>
              <a:buNone/>
            </a:pPr>
            <a:r>
              <a:rPr lang="en-US" sz="1207" dirty="0">
                <a:solidFill>
                  <a:srgbClr val="8EB0AF"/>
                </a:solidFill>
                <a:latin typeface="Arial" pitchFamily="34" charset="0"/>
                <a:ea typeface="Arial" pitchFamily="34" charset="-122"/>
                <a:cs typeface="Arial" pitchFamily="34" charset="-120"/>
              </a:rPr>
              <a:t>Чем шире слово используется в описаниях и идиомах, тем выше его частотность; редкие оттенки ограничены специальными контекстами.
</a:t>
            </a:r>
            <a:endParaRPr lang="en-US" sz="1207" dirty="0"/>
          </a:p>
        </p:txBody>
      </p:sp>
      <p:sp>
        <p:nvSpPr>
          <p:cNvPr id="9" name="Text 3"/>
          <p:cNvSpPr txBox="1"/>
          <p:nvPr/>
        </p:nvSpPr>
        <p:spPr>
          <a:xfrm>
            <a:off x="337925" y="368223"/>
            <a:ext cx="8438700" cy="754500"/>
          </a:xfrm>
          <a:prstGeom prst="rect">
            <a:avLst/>
          </a:prstGeom>
          <a:noFill/>
          <a:ln/>
        </p:spPr>
        <p:txBody>
          <a:bodyPr wrap="square" lIns="0" tIns="0" rIns="0" bIns="0" rtlCol="0" anchor="ctr"/>
          <a:lstStyle/>
          <a:p>
            <a:pPr algn="l" indent="0" marL="0">
              <a:lnSpc>
                <a:spcPct val="90000"/>
              </a:lnSpc>
              <a:buNone/>
            </a:pPr>
            <a:r>
              <a:rPr lang="en-US" sz="2400" dirty="0">
                <a:solidFill>
                  <a:srgbClr val="E7F9FF"/>
                </a:solidFill>
                <a:latin typeface="Arial" pitchFamily="34" charset="0"/>
                <a:ea typeface="Arial" pitchFamily="34" charset="-122"/>
                <a:cs typeface="Arial" pitchFamily="34" charset="-120"/>
              </a:rPr>
              <a:t>How often colour words appear in English usage
</a:t>
            </a:r>
            <a:endParaRPr lang="en-US" sz="2400" dirty="0"/>
          </a:p>
        </p:txBody>
      </p:sp>
      <p:sp>
        <p:nvSpPr>
          <p:cNvPr id="10" name="Text 4"/>
          <p:cNvSpPr txBox="1"/>
          <p:nvPr/>
        </p:nvSpPr>
        <p:spPr>
          <a:xfrm>
            <a:off x="8702125" y="4766850"/>
            <a:ext cx="411300" cy="1108200"/>
          </a:xfrm>
          <a:prstGeom prst="rect">
            <a:avLst/>
          </a:prstGeom>
          <a:noFill/>
          <a:ln/>
        </p:spPr>
        <p:txBody>
          <a:bodyPr wrap="square" lIns="0" tIns="0" rIns="0" bIns="0" rtlCol="0" anchor="t"/>
          <a:lstStyle/>
          <a:p>
            <a:pPr algn="ctr" indent="0" marL="0">
              <a:lnSpc>
                <a:spcPct val="100000"/>
              </a:lnSpc>
              <a:buNone/>
            </a:pPr>
            <a:r>
              <a:rPr lang="en-US" sz="1100" dirty="0">
                <a:solidFill>
                  <a:srgbClr val="557F7E"/>
                </a:solidFill>
                <a:latin typeface="Arial" pitchFamily="34" charset="0"/>
                <a:ea typeface="Arial" pitchFamily="34" charset="-122"/>
                <a:cs typeface="Arial" pitchFamily="34" charset="-120"/>
              </a:rPr>
              <a:t>6</a:t>
            </a:r>
            <a:endParaRPr lang="en-US" sz="11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E7F9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337925" y="267500"/>
            <a:ext cx="8421600" cy="675300"/>
          </a:xfrm>
          <a:prstGeom prst="rect">
            <a:avLst/>
          </a:prstGeom>
          <a:noFill/>
          <a:ln/>
        </p:spPr>
        <p:txBody>
          <a:bodyPr wrap="square" lIns="0" tIns="0" rIns="0" bIns="0" rtlCol="0" anchor="t"/>
          <a:lstStyle/>
          <a:p>
            <a:pPr algn="l" indent="0" marL="0">
              <a:lnSpc>
                <a:spcPct val="90000"/>
              </a:lnSpc>
              <a:buNone/>
            </a:pPr>
            <a:r>
              <a:rPr lang="en-US" sz="2400" dirty="0">
                <a:solidFill>
                  <a:srgbClr val="042826"/>
                </a:solidFill>
                <a:latin typeface="Arial" pitchFamily="34" charset="0"/>
                <a:ea typeface="Arial" pitchFamily="34" charset="-122"/>
                <a:cs typeface="Arial" pitchFamily="34" charset="-120"/>
              </a:rPr>
              <a:t>Word formation with colour adjectives
</a:t>
            </a:r>
            <a:endParaRPr lang="en-US" sz="2400" dirty="0"/>
          </a:p>
        </p:txBody>
      </p:sp>
      <p:sp>
        <p:nvSpPr>
          <p:cNvPr id="8" name="Text 1"/>
          <p:cNvSpPr txBox="1"/>
          <p:nvPr/>
        </p:nvSpPr>
        <p:spPr>
          <a:xfrm>
            <a:off x="8702125" y="4766850"/>
            <a:ext cx="411300" cy="1108200"/>
          </a:xfrm>
          <a:prstGeom prst="rect">
            <a:avLst/>
          </a:prstGeom>
          <a:noFill/>
          <a:ln/>
        </p:spPr>
        <p:txBody>
          <a:bodyPr wrap="square" lIns="0" tIns="0" rIns="0" bIns="0" rtlCol="0" anchor="t"/>
          <a:lstStyle/>
          <a:p>
            <a:pPr algn="ctr" indent="0" marL="0">
              <a:lnSpc>
                <a:spcPct val="100000"/>
              </a:lnSpc>
              <a:buNone/>
            </a:pPr>
            <a:r>
              <a:rPr lang="en-US" sz="1100" dirty="0">
                <a:solidFill>
                  <a:srgbClr val="557F7E"/>
                </a:solidFill>
                <a:latin typeface="Arial" pitchFamily="34" charset="0"/>
                <a:ea typeface="Arial" pitchFamily="34" charset="-122"/>
                <a:cs typeface="Arial" pitchFamily="34" charset="-120"/>
              </a:rPr>
              <a:t>7</a:t>
            </a:r>
            <a:endParaRPr lang="en-US" sz="1100" dirty="0"/>
          </a:p>
        </p:txBody>
      </p:sp>
      <p:sp>
        <p:nvSpPr>
          <p:cNvPr id="9" name="Text 2"/>
          <p:cNvSpPr txBox="1"/>
          <p:nvPr/>
        </p:nvSpPr>
        <p:spPr>
          <a:xfrm>
            <a:off x="772125" y="1062325"/>
            <a:ext cx="3703200" cy="1785300"/>
          </a:xfrm>
          <a:prstGeom prst="rect">
            <a:avLst/>
          </a:prstGeom>
          <a:noFill/>
          <a:ln/>
        </p:spPr>
        <p:txBody>
          <a:bodyPr wrap="square" lIns="0" tIns="0" rIns="0" bIns="0" rtlCol="0" anchor="t"/>
          <a:lstStyle/>
          <a:p>
            <a:pPr algn="l" indent="0" marL="0">
              <a:lnSpc>
                <a:spcPct val="115000"/>
              </a:lnSpc>
              <a:buNone/>
            </a:pPr>
            <a:r>
              <a:rPr lang="en-US" sz="1200" dirty="0">
                <a:solidFill>
                  <a:srgbClr val="042826"/>
                </a:solidFill>
                <a:latin typeface="Arial" pitchFamily="34" charset="0"/>
                <a:ea typeface="Arial" pitchFamily="34" charset="-122"/>
                <a:cs typeface="Arial" pitchFamily="34" charset="-120"/>
              </a:rPr>
              <a:t>Модификаторы степени
</a:t>
            </a:r>
            <a:pPr algn="l" indent="0" marL="0">
              <a:lnSpc>
                <a:spcPct val="115000"/>
              </a:lnSpc>
              <a:buNone/>
            </a:pPr>
            <a:r>
              <a:rPr lang="en-US" sz="700" dirty="0">
                <a:solidFill>
                  <a:srgbClr val="042826"/>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042826"/>
                </a:solidFill>
                <a:latin typeface="Arial" pitchFamily="34" charset="0"/>
                <a:ea typeface="Arial" pitchFamily="34" charset="-122"/>
                <a:cs typeface="Arial" pitchFamily="34" charset="-120"/>
              </a:rPr>
              <a:t>Слова light, dark, pale, bright, deep, vivid и soft уточняют насыщенность цвета. Благодаря им английский язык различает не просто цвет, а его визуальную интенсивность и настроение.
</a:t>
            </a:r>
            <a:endParaRPr lang="en-US" sz="1200" dirty="0"/>
          </a:p>
        </p:txBody>
      </p:sp>
      <p:sp>
        <p:nvSpPr>
          <p:cNvPr id="10" name="Text 3"/>
          <p:cNvSpPr txBox="1"/>
          <p:nvPr/>
        </p:nvSpPr>
        <p:spPr>
          <a:xfrm>
            <a:off x="5073375" y="1062325"/>
            <a:ext cx="3703200" cy="1785300"/>
          </a:xfrm>
          <a:prstGeom prst="rect">
            <a:avLst/>
          </a:prstGeom>
          <a:noFill/>
          <a:ln/>
        </p:spPr>
        <p:txBody>
          <a:bodyPr wrap="square" lIns="0" tIns="0" rIns="0" bIns="0" rtlCol="0" anchor="t"/>
          <a:lstStyle/>
          <a:p>
            <a:pPr algn="l" indent="0" marL="0">
              <a:lnSpc>
                <a:spcPct val="115000"/>
              </a:lnSpc>
              <a:buNone/>
            </a:pPr>
            <a:r>
              <a:rPr lang="en-US" sz="1200" dirty="0">
                <a:solidFill>
                  <a:srgbClr val="042826"/>
                </a:solidFill>
                <a:latin typeface="Arial" pitchFamily="34" charset="0"/>
                <a:ea typeface="Arial" pitchFamily="34" charset="-122"/>
                <a:cs typeface="Arial" pitchFamily="34" charset="-120"/>
              </a:rPr>
              <a:t>Сложные формы
</a:t>
            </a:r>
            <a:pPr algn="l" indent="0" marL="0">
              <a:lnSpc>
                <a:spcPct val="115000"/>
              </a:lnSpc>
              <a:buNone/>
            </a:pPr>
            <a:r>
              <a:rPr lang="en-US" sz="700" dirty="0">
                <a:solidFill>
                  <a:srgbClr val="042826"/>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042826"/>
                </a:solidFill>
                <a:latin typeface="Arial" pitchFamily="34" charset="0"/>
                <a:ea typeface="Arial" pitchFamily="34" charset="-122"/>
                <a:cs typeface="Arial" pitchFamily="34" charset="-120"/>
              </a:rPr>
              <a:t>Некоторые цветовые обозначения пишутся через дефис, если работают как единое определение: sky-blue, blood-red, snow-white. Это помогает передать цельный образ и избежать двусмысленности в письменной речи.
</a:t>
            </a:r>
            <a:endParaRPr lang="en-US" sz="1200" dirty="0"/>
          </a:p>
        </p:txBody>
      </p:sp>
      <p:sp>
        <p:nvSpPr>
          <p:cNvPr id="11" name="Text 4"/>
          <p:cNvSpPr txBox="1"/>
          <p:nvPr/>
        </p:nvSpPr>
        <p:spPr>
          <a:xfrm>
            <a:off x="772125" y="2976163"/>
            <a:ext cx="3703200" cy="1785300"/>
          </a:xfrm>
          <a:prstGeom prst="rect">
            <a:avLst/>
          </a:prstGeom>
          <a:noFill/>
          <a:ln/>
        </p:spPr>
        <p:txBody>
          <a:bodyPr wrap="square" lIns="0" tIns="0" rIns="0" bIns="0" rtlCol="0" anchor="t"/>
          <a:lstStyle/>
          <a:p>
            <a:pPr algn="l" indent="0" marL="0">
              <a:lnSpc>
                <a:spcPct val="115000"/>
              </a:lnSpc>
              <a:buNone/>
            </a:pPr>
            <a:r>
              <a:rPr lang="en-US" sz="1200" dirty="0">
                <a:solidFill>
                  <a:srgbClr val="042826"/>
                </a:solidFill>
                <a:latin typeface="Arial" pitchFamily="34" charset="0"/>
                <a:ea typeface="Arial" pitchFamily="34" charset="-122"/>
                <a:cs typeface="Arial" pitchFamily="34" charset="-120"/>
              </a:rPr>
              <a:t>Типичные сочетания
</a:t>
            </a:r>
            <a:pPr algn="l" indent="0" marL="0">
              <a:lnSpc>
                <a:spcPct val="115000"/>
              </a:lnSpc>
              <a:buNone/>
            </a:pPr>
            <a:r>
              <a:rPr lang="en-US" sz="700" dirty="0">
                <a:solidFill>
                  <a:srgbClr val="042826"/>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042826"/>
                </a:solidFill>
                <a:latin typeface="Arial" pitchFamily="34" charset="0"/>
                <a:ea typeface="Arial" pitchFamily="34" charset="-122"/>
                <a:cs typeface="Arial" pitchFamily="34" charset="-120"/>
              </a:rPr>
              <a:t>Модели dark blue, light green, pale yellow, bright orange и deep red показывают, как цветовое прилагательное комбинируется с уточнением. Такие конструкции особенно полезны в описаниях одежды, природы и интерьеров.
</a:t>
            </a:r>
            <a:endParaRPr lang="en-US" sz="1200" dirty="0"/>
          </a:p>
        </p:txBody>
      </p:sp>
      <p:sp>
        <p:nvSpPr>
          <p:cNvPr id="12" name="Text 5"/>
          <p:cNvSpPr txBox="1"/>
          <p:nvPr/>
        </p:nvSpPr>
        <p:spPr>
          <a:xfrm>
            <a:off x="5073375" y="2976163"/>
            <a:ext cx="3703200" cy="1785300"/>
          </a:xfrm>
          <a:prstGeom prst="rect">
            <a:avLst/>
          </a:prstGeom>
          <a:noFill/>
          <a:ln/>
        </p:spPr>
        <p:txBody>
          <a:bodyPr wrap="square" lIns="0" tIns="0" rIns="0" bIns="0" rtlCol="0" anchor="t"/>
          <a:lstStyle/>
          <a:p>
            <a:pPr algn="l" indent="0" marL="0">
              <a:lnSpc>
                <a:spcPct val="115000"/>
              </a:lnSpc>
              <a:buNone/>
            </a:pPr>
            <a:r>
              <a:rPr lang="en-US" sz="1200" dirty="0">
                <a:solidFill>
                  <a:srgbClr val="042826"/>
                </a:solidFill>
                <a:latin typeface="Arial" pitchFamily="34" charset="0"/>
                <a:ea typeface="Arial" pitchFamily="34" charset="-122"/>
                <a:cs typeface="Arial" pitchFamily="34" charset="-120"/>
              </a:rPr>
              <a:t>Производные слова
</a:t>
            </a:r>
            <a:pPr algn="l" indent="0" marL="0">
              <a:lnSpc>
                <a:spcPct val="115000"/>
              </a:lnSpc>
              <a:buNone/>
            </a:pPr>
            <a:r>
              <a:rPr lang="en-US" sz="700" dirty="0">
                <a:solidFill>
                  <a:srgbClr val="042826"/>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042826"/>
                </a:solidFill>
                <a:latin typeface="Arial" pitchFamily="34" charset="0"/>
                <a:ea typeface="Arial" pitchFamily="34" charset="-122"/>
                <a:cs typeface="Arial" pitchFamily="34" charset="-120"/>
              </a:rPr>
              <a:t>Формы bluish, greenish и reddish выражают приблизительное сходство с цветом, а black-and-white обозначает противопоставление или отсутствие нюансов. Так язык создаёт более гибкую систему описания.
</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E7F9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37975" y="1707116"/>
            <a:ext cx="8438700" cy="2962117"/>
          </a:xfrm>
          <a:prstGeom prst="rect">
            <a:avLst/>
          </a:prstGeom>
        </p:spPr>
      </p:pic>
      <p:sp>
        <p:nvSpPr>
          <p:cNvPr id="4" name="Text 0"/>
          <p:cNvSpPr txBox="1"/>
          <p:nvPr/>
        </p:nvSpPr>
        <p:spPr>
          <a:xfrm>
            <a:off x="8702125" y="4766850"/>
            <a:ext cx="411300" cy="1108200"/>
          </a:xfrm>
          <a:prstGeom prst="rect">
            <a:avLst/>
          </a:prstGeom>
          <a:noFill/>
          <a:ln/>
        </p:spPr>
        <p:txBody>
          <a:bodyPr wrap="square" lIns="0" tIns="0" rIns="0" bIns="0" rtlCol="0" anchor="t"/>
          <a:lstStyle/>
          <a:p>
            <a:pPr algn="ctr" indent="0" marL="0">
              <a:lnSpc>
                <a:spcPct val="100000"/>
              </a:lnSpc>
              <a:buNone/>
            </a:pPr>
            <a:r>
              <a:rPr lang="en-US" sz="1100" dirty="0">
                <a:solidFill>
                  <a:srgbClr val="557F7E"/>
                </a:solidFill>
                <a:latin typeface="Arial" pitchFamily="34" charset="0"/>
                <a:ea typeface="Arial" pitchFamily="34" charset="-122"/>
                <a:cs typeface="Arial" pitchFamily="34" charset="-120"/>
              </a:rPr>
              <a:t>8</a:t>
            </a:r>
            <a:endParaRPr lang="en-US" sz="1100" dirty="0"/>
          </a:p>
        </p:txBody>
      </p:sp>
      <p:sp>
        <p:nvSpPr>
          <p:cNvPr id="5" name="Text 1"/>
          <p:cNvSpPr txBox="1"/>
          <p:nvPr/>
        </p:nvSpPr>
        <p:spPr>
          <a:xfrm>
            <a:off x="337925" y="420944"/>
            <a:ext cx="8438700" cy="732900"/>
          </a:xfrm>
          <a:prstGeom prst="rect">
            <a:avLst/>
          </a:prstGeom>
          <a:noFill/>
          <a:ln/>
        </p:spPr>
        <p:txBody>
          <a:bodyPr wrap="square" lIns="0" tIns="0" rIns="0" bIns="0" rtlCol="0" anchor="ctr"/>
          <a:lstStyle/>
          <a:p>
            <a:pPr algn="l" indent="0" marL="0">
              <a:lnSpc>
                <a:spcPct val="90000"/>
              </a:lnSpc>
              <a:buNone/>
            </a:pPr>
            <a:r>
              <a:rPr lang="en-US" sz="2400" dirty="0">
                <a:solidFill>
                  <a:srgbClr val="042826"/>
                </a:solidFill>
                <a:latin typeface="Arial" pitchFamily="34" charset="0"/>
                <a:ea typeface="Arial" pitchFamily="34" charset="-122"/>
                <a:cs typeface="Arial" pitchFamily="34" charset="-120"/>
              </a:rPr>
              <a:t>How a colour word develops a figurative meaning
</a:t>
            </a:r>
            <a:endParaRPr lang="en-US" sz="2400" dirty="0"/>
          </a:p>
        </p:txBody>
      </p:sp>
      <p:sp>
        <p:nvSpPr>
          <p:cNvPr id="6" name="Text 2"/>
          <p:cNvSpPr txBox="1"/>
          <p:nvPr/>
        </p:nvSpPr>
        <p:spPr>
          <a:xfrm>
            <a:off x="337925" y="1153850"/>
            <a:ext cx="8438700" cy="502500"/>
          </a:xfrm>
          <a:prstGeom prst="rect">
            <a:avLst/>
          </a:prstGeom>
          <a:noFill/>
          <a:ln/>
        </p:spPr>
        <p:txBody>
          <a:bodyPr wrap="square" lIns="0" tIns="0" rIns="0" bIns="0" rtlCol="0" anchor="t"/>
          <a:lstStyle/>
          <a:p>
            <a:pPr algn="l" indent="0" marL="0">
              <a:lnSpc>
                <a:spcPct val="150000"/>
              </a:lnSpc>
              <a:buNone/>
            </a:pPr>
            <a:r>
              <a:rPr lang="en-US" sz="1300" dirty="0">
                <a:solidFill>
                  <a:srgbClr val="8EB0AF"/>
                </a:solidFill>
                <a:latin typeface="Arial" pitchFamily="34" charset="0"/>
                <a:ea typeface="Arial" pitchFamily="34" charset="-122"/>
                <a:cs typeface="Arial" pitchFamily="34" charset="-120"/>
              </a:rPr>
              <a:t>Схема показывает, как буквальное обозначение цвета превращается в переносное значение и идиому.
</a:t>
            </a:r>
            <a:endParaRPr lang="en-US" sz="13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42826"/>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337925" y="365350"/>
            <a:ext cx="8438700" cy="723300"/>
          </a:xfrm>
          <a:prstGeom prst="rect">
            <a:avLst/>
          </a:prstGeom>
          <a:noFill/>
          <a:ln/>
        </p:spPr>
        <p:txBody>
          <a:bodyPr wrap="square" lIns="0" tIns="0" rIns="0" bIns="0" rtlCol="0" anchor="t"/>
          <a:lstStyle/>
          <a:p>
            <a:pPr algn="l" indent="0" marL="0">
              <a:lnSpc>
                <a:spcPct val="90000"/>
              </a:lnSpc>
              <a:buNone/>
            </a:pPr>
            <a:r>
              <a:rPr lang="en-US" sz="2400" dirty="0">
                <a:solidFill>
                  <a:srgbClr val="E7F9FF"/>
                </a:solidFill>
                <a:latin typeface="Arial" pitchFamily="34" charset="0"/>
                <a:ea typeface="Arial" pitchFamily="34" charset="-122"/>
                <a:cs typeface="Arial" pitchFamily="34" charset="-120"/>
              </a:rPr>
              <a:t>Figurative meanings of colour words
</a:t>
            </a:r>
            <a:endParaRPr lang="en-US" sz="2400" dirty="0"/>
          </a:p>
        </p:txBody>
      </p:sp>
      <p:sp>
        <p:nvSpPr>
          <p:cNvPr id="9" name="Text 1"/>
          <p:cNvSpPr txBox="1"/>
          <p:nvPr/>
        </p:nvSpPr>
        <p:spPr>
          <a:xfrm>
            <a:off x="8702125" y="4766850"/>
            <a:ext cx="411300" cy="1108200"/>
          </a:xfrm>
          <a:prstGeom prst="rect">
            <a:avLst/>
          </a:prstGeom>
          <a:noFill/>
          <a:ln/>
        </p:spPr>
        <p:txBody>
          <a:bodyPr wrap="square" lIns="0" tIns="0" rIns="0" bIns="0" rtlCol="0" anchor="t"/>
          <a:lstStyle/>
          <a:p>
            <a:pPr algn="ctr" indent="0" marL="0">
              <a:lnSpc>
                <a:spcPct val="100000"/>
              </a:lnSpc>
              <a:buNone/>
            </a:pPr>
            <a:r>
              <a:rPr lang="en-US" sz="1100" dirty="0">
                <a:solidFill>
                  <a:srgbClr val="557F7E"/>
                </a:solidFill>
                <a:latin typeface="Arial" pitchFamily="34" charset="0"/>
                <a:ea typeface="Arial" pitchFamily="34" charset="-122"/>
                <a:cs typeface="Arial" pitchFamily="34" charset="-120"/>
              </a:rPr>
              <a:t>9</a:t>
            </a:r>
            <a:endParaRPr lang="en-US" sz="1100" dirty="0"/>
          </a:p>
        </p:txBody>
      </p:sp>
      <p:sp>
        <p:nvSpPr>
          <p:cNvPr id="10" name="Text 2"/>
          <p:cNvSpPr txBox="1"/>
          <p:nvPr/>
        </p:nvSpPr>
        <p:spPr>
          <a:xfrm>
            <a:off x="337925" y="1441509"/>
            <a:ext cx="4097700" cy="833400"/>
          </a:xfrm>
          <a:prstGeom prst="rect">
            <a:avLst/>
          </a:prstGeom>
          <a:noFill/>
          <a:ln/>
        </p:spPr>
        <p:txBody>
          <a:bodyPr wrap="square" lIns="0" tIns="0" rIns="0" bIns="0" rtlCol="0" anchor="t"/>
          <a:lstStyle/>
          <a:p>
            <a:pPr algn="l" indent="0" marL="0">
              <a:lnSpc>
                <a:spcPct val="115000"/>
              </a:lnSpc>
              <a:buNone/>
            </a:pPr>
            <a:r>
              <a:rPr lang="en-US" sz="1160" dirty="0">
                <a:solidFill>
                  <a:srgbClr val="E7F9FF"/>
                </a:solidFill>
                <a:latin typeface="Arial" pitchFamily="34" charset="0"/>
                <a:ea typeface="Arial" pitchFamily="34" charset="-122"/>
                <a:cs typeface="Arial" pitchFamily="34" charset="-120"/>
              </a:rPr>
              <a:t>Blue
</a:t>
            </a:r>
            <a:pPr algn="l" indent="0" marL="0">
              <a:lnSpc>
                <a:spcPct val="115000"/>
              </a:lnSpc>
              <a:buNone/>
            </a:pPr>
            <a:r>
              <a:rPr lang="en-US" sz="677" dirty="0">
                <a:solidFill>
                  <a:srgbClr val="E7F9FF"/>
                </a:solidFill>
                <a:latin typeface="Arial" pitchFamily="34" charset="0"/>
                <a:ea typeface="Arial" pitchFamily="34" charset="-122"/>
                <a:cs typeface="Arial" pitchFamily="34" charset="-120"/>
              </a:rPr>
              <a:t>
</a:t>
            </a:r>
            <a:pPr algn="l" indent="0" marL="0">
              <a:lnSpc>
                <a:spcPct val="115000"/>
              </a:lnSpc>
              <a:buNone/>
            </a:pPr>
            <a:r>
              <a:rPr lang="en-US" sz="967" dirty="0">
                <a:solidFill>
                  <a:srgbClr val="8EB0AF"/>
                </a:solidFill>
                <a:latin typeface="Arial" pitchFamily="34" charset="0"/>
                <a:ea typeface="Arial" pitchFamily="34" charset="-122"/>
                <a:cs typeface="Arial" pitchFamily="34" charset="-120"/>
              </a:rPr>
              <a:t>Blue часто связано с грустью, меланхолией или спокойствием. В зависимости от контекста слово может описывать эмоциональное состояние, атмосферу сцены или даже уважительный официальный тон.
</a:t>
            </a:r>
            <a:endParaRPr lang="en-US" sz="1160" dirty="0"/>
          </a:p>
        </p:txBody>
      </p:sp>
      <p:sp>
        <p:nvSpPr>
          <p:cNvPr id="11" name="Text 3"/>
          <p:cNvSpPr txBox="1"/>
          <p:nvPr/>
        </p:nvSpPr>
        <p:spPr>
          <a:xfrm>
            <a:off x="337925" y="2627755"/>
            <a:ext cx="4097700" cy="833400"/>
          </a:xfrm>
          <a:prstGeom prst="rect">
            <a:avLst/>
          </a:prstGeom>
          <a:noFill/>
          <a:ln/>
        </p:spPr>
        <p:txBody>
          <a:bodyPr wrap="square" lIns="0" tIns="0" rIns="0" bIns="0" rtlCol="0" anchor="t"/>
          <a:lstStyle/>
          <a:p>
            <a:pPr algn="l" indent="0" marL="0">
              <a:lnSpc>
                <a:spcPct val="115000"/>
              </a:lnSpc>
              <a:buNone/>
            </a:pPr>
            <a:r>
              <a:rPr lang="en-US" sz="1200" dirty="0">
                <a:solidFill>
                  <a:srgbClr val="E7F9FF"/>
                </a:solidFill>
                <a:latin typeface="Arial" pitchFamily="34" charset="0"/>
                <a:ea typeface="Arial" pitchFamily="34" charset="-122"/>
                <a:cs typeface="Arial" pitchFamily="34" charset="-120"/>
              </a:rPr>
              <a:t>Green
</a:t>
            </a:r>
            <a:pPr algn="l" indent="0" marL="0">
              <a:lnSpc>
                <a:spcPct val="115000"/>
              </a:lnSpc>
              <a:buNone/>
            </a:pPr>
            <a:r>
              <a:rPr lang="en-US" sz="700" dirty="0">
                <a:solidFill>
                  <a:srgbClr val="E7F9FF"/>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8EB0AF"/>
                </a:solidFill>
                <a:latin typeface="Arial" pitchFamily="34" charset="0"/>
                <a:ea typeface="Arial" pitchFamily="34" charset="-122"/>
                <a:cs typeface="Arial" pitchFamily="34" charset="-120"/>
              </a:rPr>
              <a:t>Green может обозначать неопытность, а также тему природы и экологии. В текстах это слово нередко связывается с ростом, обновлением и молодой, ещё не сформированной позицией.
</a:t>
            </a:r>
            <a:endParaRPr lang="en-US" sz="1200" dirty="0"/>
          </a:p>
        </p:txBody>
      </p:sp>
      <p:sp>
        <p:nvSpPr>
          <p:cNvPr id="12" name="Text 4"/>
          <p:cNvSpPr txBox="1"/>
          <p:nvPr/>
        </p:nvSpPr>
        <p:spPr>
          <a:xfrm>
            <a:off x="337925" y="3819327"/>
            <a:ext cx="4097700" cy="833400"/>
          </a:xfrm>
          <a:prstGeom prst="rect">
            <a:avLst/>
          </a:prstGeom>
          <a:noFill/>
          <a:ln/>
        </p:spPr>
        <p:txBody>
          <a:bodyPr wrap="square" lIns="0" tIns="0" rIns="0" bIns="0" rtlCol="0" anchor="t"/>
          <a:lstStyle/>
          <a:p>
            <a:pPr algn="l" indent="0" marL="0">
              <a:lnSpc>
                <a:spcPct val="115000"/>
              </a:lnSpc>
              <a:buNone/>
            </a:pPr>
            <a:r>
              <a:rPr lang="en-US" sz="1170" dirty="0">
                <a:solidFill>
                  <a:srgbClr val="E7F9FF"/>
                </a:solidFill>
                <a:latin typeface="Arial" pitchFamily="34" charset="0"/>
                <a:ea typeface="Arial" pitchFamily="34" charset="-122"/>
                <a:cs typeface="Arial" pitchFamily="34" charset="-120"/>
              </a:rPr>
              <a:t>Red
</a:t>
            </a:r>
            <a:pPr algn="l" indent="0" marL="0">
              <a:lnSpc>
                <a:spcPct val="115000"/>
              </a:lnSpc>
              <a:buNone/>
            </a:pPr>
            <a:r>
              <a:rPr lang="en-US" sz="682" dirty="0">
                <a:solidFill>
                  <a:srgbClr val="E7F9FF"/>
                </a:solidFill>
                <a:latin typeface="Arial" pitchFamily="34" charset="0"/>
                <a:ea typeface="Arial" pitchFamily="34" charset="-122"/>
                <a:cs typeface="Arial" pitchFamily="34" charset="-120"/>
              </a:rPr>
              <a:t>
</a:t>
            </a:r>
            <a:pPr algn="l" indent="0" marL="0">
              <a:lnSpc>
                <a:spcPct val="115000"/>
              </a:lnSpc>
              <a:buNone/>
            </a:pPr>
            <a:r>
              <a:rPr lang="en-US" sz="975" dirty="0">
                <a:solidFill>
                  <a:srgbClr val="8EB0AF"/>
                </a:solidFill>
                <a:latin typeface="Arial" pitchFamily="34" charset="0"/>
                <a:ea typeface="Arial" pitchFamily="34" charset="-122"/>
                <a:cs typeface="Arial" pitchFamily="34" charset="-120"/>
              </a:rPr>
              <a:t>Red передаёт опасность, запрет, напряжение или политическую окраску. Такой перенос особенно заметен в заголовках, предупреждениях и выражениях, где нужен сильный сигнал внимания.
</a:t>
            </a:r>
            <a:endParaRPr lang="en-US" sz="1170" dirty="0"/>
          </a:p>
        </p:txBody>
      </p:sp>
      <p:sp>
        <p:nvSpPr>
          <p:cNvPr id="13" name="Text 5"/>
          <p:cNvSpPr txBox="1"/>
          <p:nvPr/>
        </p:nvSpPr>
        <p:spPr>
          <a:xfrm>
            <a:off x="4678925" y="1441509"/>
            <a:ext cx="4097700" cy="833400"/>
          </a:xfrm>
          <a:prstGeom prst="rect">
            <a:avLst/>
          </a:prstGeom>
          <a:noFill/>
          <a:ln/>
        </p:spPr>
        <p:txBody>
          <a:bodyPr wrap="square" lIns="0" tIns="0" rIns="0" bIns="0" rtlCol="0" anchor="t"/>
          <a:lstStyle/>
          <a:p>
            <a:pPr algn="l" indent="0" marL="0">
              <a:lnSpc>
                <a:spcPct val="115000"/>
              </a:lnSpc>
              <a:buNone/>
            </a:pPr>
            <a:r>
              <a:rPr lang="en-US" sz="1200" dirty="0">
                <a:solidFill>
                  <a:srgbClr val="E7F9FF"/>
                </a:solidFill>
                <a:latin typeface="Arial" pitchFamily="34" charset="0"/>
                <a:ea typeface="Arial" pitchFamily="34" charset="-122"/>
                <a:cs typeface="Arial" pitchFamily="34" charset="-120"/>
              </a:rPr>
              <a:t>Black
</a:t>
            </a:r>
            <a:pPr algn="l" indent="0" marL="0">
              <a:lnSpc>
                <a:spcPct val="115000"/>
              </a:lnSpc>
              <a:buNone/>
            </a:pPr>
            <a:r>
              <a:rPr lang="en-US" sz="700" dirty="0">
                <a:solidFill>
                  <a:srgbClr val="E7F9FF"/>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8EB0AF"/>
                </a:solidFill>
                <a:latin typeface="Arial" pitchFamily="34" charset="0"/>
                <a:ea typeface="Arial" pitchFamily="34" charset="-122"/>
                <a:cs typeface="Arial" pitchFamily="34" charset="-120"/>
              </a:rPr>
              <a:t>Black часто ассоциируется с негативом, трауром, незаконностью или мрачной атмосферой. Это слово нередко создаёт ощущение тяжести, конфликта или скрытой угрозы.
</a:t>
            </a:r>
            <a:endParaRPr lang="en-US" sz="1200" dirty="0"/>
          </a:p>
        </p:txBody>
      </p:sp>
      <p:sp>
        <p:nvSpPr>
          <p:cNvPr id="14" name="Text 6"/>
          <p:cNvSpPr txBox="1"/>
          <p:nvPr/>
        </p:nvSpPr>
        <p:spPr>
          <a:xfrm>
            <a:off x="4678925" y="2627755"/>
            <a:ext cx="4097700" cy="833400"/>
          </a:xfrm>
          <a:prstGeom prst="rect">
            <a:avLst/>
          </a:prstGeom>
          <a:noFill/>
          <a:ln/>
        </p:spPr>
        <p:txBody>
          <a:bodyPr wrap="square" lIns="0" tIns="0" rIns="0" bIns="0" rtlCol="0" anchor="t"/>
          <a:lstStyle/>
          <a:p>
            <a:pPr algn="l" indent="0" marL="0">
              <a:lnSpc>
                <a:spcPct val="115000"/>
              </a:lnSpc>
              <a:buNone/>
            </a:pPr>
            <a:r>
              <a:rPr lang="en-US" sz="1200" dirty="0">
                <a:solidFill>
                  <a:srgbClr val="E7F9FF"/>
                </a:solidFill>
                <a:latin typeface="Arial" pitchFamily="34" charset="0"/>
                <a:ea typeface="Arial" pitchFamily="34" charset="-122"/>
                <a:cs typeface="Arial" pitchFamily="34" charset="-120"/>
              </a:rPr>
              <a:t>White
</a:t>
            </a:r>
            <a:pPr algn="l" indent="0" marL="0">
              <a:lnSpc>
                <a:spcPct val="115000"/>
              </a:lnSpc>
              <a:buNone/>
            </a:pPr>
            <a:r>
              <a:rPr lang="en-US" sz="700" dirty="0">
                <a:solidFill>
                  <a:srgbClr val="E7F9FF"/>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8EB0AF"/>
                </a:solidFill>
                <a:latin typeface="Arial" pitchFamily="34" charset="0"/>
                <a:ea typeface="Arial" pitchFamily="34" charset="-122"/>
                <a:cs typeface="Arial" pitchFamily="34" charset="-120"/>
              </a:rPr>
              <a:t>White обычно связано с чистотой, невинностью, миром и примирением. В культурном контексте оно может смягчать смысл высказывания и подчёркивать положительную оценку.
</a:t>
            </a:r>
            <a:endParaRPr 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42826"/>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970406" y="365350"/>
            <a:ext cx="3805638" cy="39711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337925" y="365350"/>
            <a:ext cx="4305600" cy="640200"/>
          </a:xfrm>
          <a:prstGeom prst="rect">
            <a:avLst/>
          </a:prstGeom>
          <a:noFill/>
          <a:ln/>
        </p:spPr>
        <p:txBody>
          <a:bodyPr wrap="square" lIns="0" tIns="0" rIns="0" bIns="0" rtlCol="0" anchor="t"/>
          <a:lstStyle/>
          <a:p>
            <a:pPr algn="l" indent="0" marL="0">
              <a:lnSpc>
                <a:spcPct val="90000"/>
              </a:lnSpc>
              <a:buNone/>
            </a:pPr>
            <a:r>
              <a:rPr lang="en-US" sz="2400" dirty="0">
                <a:solidFill>
                  <a:srgbClr val="E7F9FF"/>
                </a:solidFill>
                <a:latin typeface="Arial" pitchFamily="34" charset="0"/>
                <a:ea typeface="Arial" pitchFamily="34" charset="-122"/>
                <a:cs typeface="Arial" pitchFamily="34" charset="-120"/>
              </a:rPr>
              <a:t>Colour idioms in everyday English
</a:t>
            </a:r>
            <a:endParaRPr lang="en-US" sz="2400" dirty="0"/>
          </a:p>
        </p:txBody>
      </p:sp>
      <p:sp>
        <p:nvSpPr>
          <p:cNvPr id="9" name="Text 1"/>
          <p:cNvSpPr txBox="1"/>
          <p:nvPr/>
        </p:nvSpPr>
        <p:spPr>
          <a:xfrm>
            <a:off x="8702125" y="4766850"/>
            <a:ext cx="411300" cy="1108200"/>
          </a:xfrm>
          <a:prstGeom prst="rect">
            <a:avLst/>
          </a:prstGeom>
          <a:noFill/>
          <a:ln/>
        </p:spPr>
        <p:txBody>
          <a:bodyPr wrap="square" lIns="0" tIns="0" rIns="0" bIns="0" rtlCol="0" anchor="t"/>
          <a:lstStyle/>
          <a:p>
            <a:pPr algn="ctr" indent="0" marL="0">
              <a:lnSpc>
                <a:spcPct val="100000"/>
              </a:lnSpc>
              <a:buNone/>
            </a:pPr>
            <a:r>
              <a:rPr lang="en-US" sz="1100" dirty="0">
                <a:solidFill>
                  <a:srgbClr val="557F7E"/>
                </a:solidFill>
                <a:latin typeface="Arial" pitchFamily="34" charset="0"/>
                <a:ea typeface="Arial" pitchFamily="34" charset="-122"/>
                <a:cs typeface="Arial" pitchFamily="34" charset="-120"/>
              </a:rPr>
              <a:t>10</a:t>
            </a:r>
            <a:endParaRPr lang="en-US" sz="1100" dirty="0"/>
          </a:p>
        </p:txBody>
      </p:sp>
      <p:sp>
        <p:nvSpPr>
          <p:cNvPr id="10" name="Text 2"/>
          <p:cNvSpPr txBox="1"/>
          <p:nvPr/>
        </p:nvSpPr>
        <p:spPr>
          <a:xfrm>
            <a:off x="621800" y="4148375"/>
            <a:ext cx="4021800" cy="758700"/>
          </a:xfrm>
          <a:prstGeom prst="rect">
            <a:avLst/>
          </a:prstGeom>
          <a:noFill/>
          <a:ln/>
        </p:spPr>
        <p:txBody>
          <a:bodyPr wrap="square" lIns="0" tIns="0" rIns="0" bIns="0" rtlCol="0" anchor="t"/>
          <a:lstStyle/>
          <a:p>
            <a:pPr algn="l" indent="0" marL="0">
              <a:lnSpc>
                <a:spcPct val="115000"/>
              </a:lnSpc>
              <a:buNone/>
            </a:pPr>
            <a:r>
              <a:rPr lang="en-US" sz="1200" dirty="0">
                <a:solidFill>
                  <a:srgbClr val="E7F9FF"/>
                </a:solidFill>
                <a:latin typeface="Arial" pitchFamily="34" charset="0"/>
                <a:ea typeface="Arial" pitchFamily="34" charset="-122"/>
                <a:cs typeface="Arial" pitchFamily="34" charset="-120"/>
              </a:rPr>
              <a:t>Нюанс контекста
</a:t>
            </a:r>
            <a:pPr algn="l" indent="0" marL="0">
              <a:lnSpc>
                <a:spcPct val="115000"/>
              </a:lnSpc>
              <a:buNone/>
            </a:pPr>
            <a:r>
              <a:rPr lang="en-US" sz="700" dirty="0">
                <a:solidFill>
                  <a:srgbClr val="E7F9FF"/>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8EB0AF"/>
                </a:solidFill>
                <a:latin typeface="Arial" pitchFamily="34" charset="0"/>
                <a:ea typeface="Arial" pitchFamily="34" charset="-122"/>
                <a:cs typeface="Arial" pitchFamily="34" charset="-120"/>
              </a:rPr>
              <a:t>Одна и та же цветовая основа может менять смысл в разных выражениях. Поэтому идиомы с цветами нужно запоминать целиком, а не переводить слово за словом.
</a:t>
            </a:r>
            <a:endParaRPr lang="en-US" sz="1200" dirty="0"/>
          </a:p>
        </p:txBody>
      </p:sp>
      <p:sp>
        <p:nvSpPr>
          <p:cNvPr id="11" name="Text 3"/>
          <p:cNvSpPr txBox="1"/>
          <p:nvPr/>
        </p:nvSpPr>
        <p:spPr>
          <a:xfrm>
            <a:off x="621800" y="3187925"/>
            <a:ext cx="4021800" cy="758700"/>
          </a:xfrm>
          <a:prstGeom prst="rect">
            <a:avLst/>
          </a:prstGeom>
          <a:noFill/>
          <a:ln/>
        </p:spPr>
        <p:txBody>
          <a:bodyPr wrap="square" lIns="0" tIns="0" rIns="0" bIns="0" rtlCol="0" anchor="t"/>
          <a:lstStyle/>
          <a:p>
            <a:pPr algn="l" indent="0" marL="0">
              <a:lnSpc>
                <a:spcPct val="115000"/>
              </a:lnSpc>
              <a:buNone/>
            </a:pPr>
            <a:r>
              <a:rPr lang="en-US" sz="1146" dirty="0">
                <a:solidFill>
                  <a:srgbClr val="E7F9FF"/>
                </a:solidFill>
                <a:latin typeface="Arial" pitchFamily="34" charset="0"/>
                <a:ea typeface="Arial" pitchFamily="34" charset="-122"/>
                <a:cs typeface="Arial" pitchFamily="34" charset="-120"/>
              </a:rPr>
              <a:t>Разрешение и фиксация
</a:t>
            </a:r>
            <a:pPr algn="l" indent="0" marL="0">
              <a:lnSpc>
                <a:spcPct val="115000"/>
              </a:lnSpc>
              <a:buNone/>
            </a:pPr>
            <a:r>
              <a:rPr lang="en-US" sz="669" dirty="0">
                <a:solidFill>
                  <a:srgbClr val="E7F9FF"/>
                </a:solidFill>
                <a:latin typeface="Arial" pitchFamily="34" charset="0"/>
                <a:ea typeface="Arial" pitchFamily="34" charset="-122"/>
                <a:cs typeface="Arial" pitchFamily="34" charset="-120"/>
              </a:rPr>
              <a:t>
</a:t>
            </a:r>
            <a:pPr algn="l" indent="0" marL="0">
              <a:lnSpc>
                <a:spcPct val="115000"/>
              </a:lnSpc>
              <a:buNone/>
            </a:pPr>
            <a:r>
              <a:rPr lang="en-US" sz="955" dirty="0">
                <a:solidFill>
                  <a:srgbClr val="8EB0AF"/>
                </a:solidFill>
                <a:latin typeface="Arial" pitchFamily="34" charset="0"/>
                <a:ea typeface="Arial" pitchFamily="34" charset="-122"/>
                <a:cs typeface="Arial" pitchFamily="34" charset="-120"/>
              </a:rPr>
              <a:t>Green light означает разрешение действовать, а in black and white — чёткую, официально зафиксированную формулировку. Такие выражения особенно важны в деловой и повседневной коммуникации.
</a:t>
            </a:r>
            <a:endParaRPr lang="en-US" sz="1146" dirty="0"/>
          </a:p>
        </p:txBody>
      </p:sp>
      <p:sp>
        <p:nvSpPr>
          <p:cNvPr id="12" name="Text 4"/>
          <p:cNvSpPr txBox="1"/>
          <p:nvPr/>
        </p:nvSpPr>
        <p:spPr>
          <a:xfrm>
            <a:off x="621800" y="2227475"/>
            <a:ext cx="4021800" cy="758700"/>
          </a:xfrm>
          <a:prstGeom prst="rect">
            <a:avLst/>
          </a:prstGeom>
          <a:noFill/>
          <a:ln/>
        </p:spPr>
        <p:txBody>
          <a:bodyPr wrap="square" lIns="0" tIns="0" rIns="0" bIns="0" rtlCol="0" anchor="t"/>
          <a:lstStyle/>
          <a:p>
            <a:pPr algn="l" indent="0" marL="0">
              <a:lnSpc>
                <a:spcPct val="115000"/>
              </a:lnSpc>
              <a:buNone/>
            </a:pPr>
            <a:r>
              <a:rPr lang="en-US" sz="1200" dirty="0">
                <a:solidFill>
                  <a:srgbClr val="E7F9FF"/>
                </a:solidFill>
                <a:latin typeface="Arial" pitchFamily="34" charset="0"/>
                <a:ea typeface="Arial" pitchFamily="34" charset="-122"/>
                <a:cs typeface="Arial" pitchFamily="34" charset="-120"/>
              </a:rPr>
              <a:t>Оценка поведения
</a:t>
            </a:r>
            <a:pPr algn="l" indent="0" marL="0">
              <a:lnSpc>
                <a:spcPct val="115000"/>
              </a:lnSpc>
              <a:buNone/>
            </a:pPr>
            <a:r>
              <a:rPr lang="en-US" sz="700" dirty="0">
                <a:solidFill>
                  <a:srgbClr val="E7F9FF"/>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8EB0AF"/>
                </a:solidFill>
                <a:latin typeface="Arial" pitchFamily="34" charset="0"/>
                <a:ea typeface="Arial" pitchFamily="34" charset="-122"/>
                <a:cs typeface="Arial" pitchFamily="34" charset="-120"/>
              </a:rPr>
              <a:t>Black sheep, white lie и red flag показывают, как цветовые слова маркируют социальное отношение. Эти идиомы помогают быстро выразить неодобрение, мягкое оправдание или предупреждение.
</a:t>
            </a:r>
            <a:endParaRPr lang="en-US" sz="1200" dirty="0"/>
          </a:p>
        </p:txBody>
      </p:sp>
      <p:sp>
        <p:nvSpPr>
          <p:cNvPr id="13" name="Text 5"/>
          <p:cNvSpPr txBox="1"/>
          <p:nvPr/>
        </p:nvSpPr>
        <p:spPr>
          <a:xfrm>
            <a:off x="621800" y="1267025"/>
            <a:ext cx="4021800" cy="758700"/>
          </a:xfrm>
          <a:prstGeom prst="rect">
            <a:avLst/>
          </a:prstGeom>
          <a:noFill/>
          <a:ln/>
        </p:spPr>
        <p:txBody>
          <a:bodyPr wrap="square" lIns="0" tIns="0" rIns="0" bIns="0" rtlCol="0" anchor="t"/>
          <a:lstStyle/>
          <a:p>
            <a:pPr algn="l" indent="0" marL="0">
              <a:lnSpc>
                <a:spcPct val="115000"/>
              </a:lnSpc>
              <a:buNone/>
            </a:pPr>
            <a:r>
              <a:rPr lang="en-US" sz="1200" dirty="0">
                <a:solidFill>
                  <a:srgbClr val="E7F9FF"/>
                </a:solidFill>
                <a:latin typeface="Arial" pitchFamily="34" charset="0"/>
                <a:ea typeface="Arial" pitchFamily="34" charset="-122"/>
                <a:cs typeface="Arial" pitchFamily="34" charset="-120"/>
              </a:rPr>
              <a:t>Редкость и неожиданность
</a:t>
            </a:r>
            <a:pPr algn="l" indent="0" marL="0">
              <a:lnSpc>
                <a:spcPct val="115000"/>
              </a:lnSpc>
              <a:buNone/>
            </a:pPr>
            <a:r>
              <a:rPr lang="en-US" sz="700" dirty="0">
                <a:solidFill>
                  <a:srgbClr val="E7F9FF"/>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8EB0AF"/>
                </a:solidFill>
                <a:latin typeface="Arial" pitchFamily="34" charset="0"/>
                <a:ea typeface="Arial" pitchFamily="34" charset="-122"/>
                <a:cs typeface="Arial" pitchFamily="34" charset="-120"/>
              </a:rPr>
              <a:t>Once in a blue moon и out of the blue описывают редкое или внезапное событие. В обоих случаях цвет не описывает предмет, а помогает передать частотность и неожиданность.
</a:t>
            </a:r>
            <a:endParaRPr lang="en-US" sz="1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E7F9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882125" y="1334925"/>
            <a:ext cx="3214599" cy="2713500"/>
          </a:xfrm>
          <a:prstGeom prst="rect">
            <a:avLst/>
          </a:prstGeom>
        </p:spPr>
      </p:pic>
      <p:sp>
        <p:nvSpPr>
          <p:cNvPr id="5" name="Text 0"/>
          <p:cNvSpPr txBox="1"/>
          <p:nvPr/>
        </p:nvSpPr>
        <p:spPr>
          <a:xfrm>
            <a:off x="406975" y="4165050"/>
            <a:ext cx="4164900" cy="601800"/>
          </a:xfrm>
          <a:prstGeom prst="rect">
            <a:avLst/>
          </a:prstGeom>
          <a:noFill/>
          <a:ln/>
        </p:spPr>
        <p:txBody>
          <a:bodyPr wrap="square" lIns="0" tIns="0" rIns="0" bIns="0" rtlCol="0" anchor="t"/>
          <a:lstStyle/>
          <a:p>
            <a:pPr algn="l" indent="0" marL="0">
              <a:lnSpc>
                <a:spcPct val="115000"/>
              </a:lnSpc>
              <a:buNone/>
            </a:pPr>
            <a:r>
              <a:rPr lang="en-US" sz="1100" dirty="0">
                <a:solidFill>
                  <a:srgbClr val="042826"/>
                </a:solidFill>
                <a:latin typeface="Arial" pitchFamily="34" charset="0"/>
                <a:ea typeface="Arial" pitchFamily="34" charset="-122"/>
                <a:cs typeface="Arial" pitchFamily="34" charset="-120"/>
              </a:rPr>
              <a:t>Английская фразеология; учебные примеры устойчивых сочетаний
</a:t>
            </a:r>
            <a:endParaRPr lang="en-US" sz="1100" dirty="0"/>
          </a:p>
        </p:txBody>
      </p:sp>
      <p:sp>
        <p:nvSpPr>
          <p:cNvPr id="6" name="Text 1"/>
          <p:cNvSpPr txBox="1"/>
          <p:nvPr/>
        </p:nvSpPr>
        <p:spPr>
          <a:xfrm>
            <a:off x="4960625" y="1737000"/>
            <a:ext cx="3638100" cy="732900"/>
          </a:xfrm>
          <a:prstGeom prst="rect">
            <a:avLst/>
          </a:prstGeom>
          <a:noFill/>
          <a:ln/>
        </p:spPr>
        <p:txBody>
          <a:bodyPr wrap="square" lIns="0" tIns="0" rIns="0" bIns="0" rtlCol="0" anchor="t"/>
          <a:lstStyle/>
          <a:p>
            <a:pPr algn="l" indent="0" marL="0">
              <a:lnSpc>
                <a:spcPct val="150000"/>
              </a:lnSpc>
              <a:buNone/>
            </a:pPr>
            <a:r>
              <a:rPr lang="en-US" sz="1268" dirty="0">
                <a:solidFill>
                  <a:srgbClr val="042826"/>
                </a:solidFill>
                <a:latin typeface="Arial" pitchFamily="34" charset="0"/>
                <a:ea typeface="Arial" pitchFamily="34" charset="-122"/>
                <a:cs typeface="Arial" pitchFamily="34" charset="-120"/>
              </a:rPr>
              <a:t>Устойчивые выражения с цветами показывают, что один и тот же цвет может менять значение в зависимости от контекста и оценки говорящего.
</a:t>
            </a:r>
            <a:endParaRPr lang="en-US" sz="1268" dirty="0"/>
          </a:p>
        </p:txBody>
      </p:sp>
      <p:sp>
        <p:nvSpPr>
          <p:cNvPr id="7" name="Text 2"/>
          <p:cNvSpPr txBox="1"/>
          <p:nvPr/>
        </p:nvSpPr>
        <p:spPr>
          <a:xfrm>
            <a:off x="4960625" y="2923300"/>
            <a:ext cx="3638100" cy="732900"/>
          </a:xfrm>
          <a:prstGeom prst="rect">
            <a:avLst/>
          </a:prstGeom>
          <a:noFill/>
          <a:ln/>
        </p:spPr>
        <p:txBody>
          <a:bodyPr wrap="square" lIns="0" tIns="0" rIns="0" bIns="0" rtlCol="0" anchor="t"/>
          <a:lstStyle/>
          <a:p>
            <a:pPr algn="l" indent="0" marL="0">
              <a:lnSpc>
                <a:spcPct val="150000"/>
              </a:lnSpc>
              <a:buNone/>
            </a:pPr>
            <a:r>
              <a:rPr lang="en-US" sz="961" dirty="0">
                <a:solidFill>
                  <a:srgbClr val="042826"/>
                </a:solidFill>
                <a:latin typeface="Arial" pitchFamily="34" charset="0"/>
                <a:ea typeface="Arial" pitchFamily="34" charset="-122"/>
                <a:cs typeface="Arial" pitchFamily="34" charset="-120"/>
              </a:rPr>
              <a:t>Один цвет может выражать разные смыслы: оценку, предупреждение, разрешение или редкость. Значение определяется не самим словом, а устойчивым оборотом целиком.
</a:t>
            </a:r>
            <a:endParaRPr lang="en-US" sz="961" dirty="0"/>
          </a:p>
        </p:txBody>
      </p:sp>
      <p:sp>
        <p:nvSpPr>
          <p:cNvPr id="8" name="Text 3"/>
          <p:cNvSpPr txBox="1"/>
          <p:nvPr/>
        </p:nvSpPr>
        <p:spPr>
          <a:xfrm>
            <a:off x="8702125" y="4766850"/>
            <a:ext cx="411300" cy="1108200"/>
          </a:xfrm>
          <a:prstGeom prst="rect">
            <a:avLst/>
          </a:prstGeom>
          <a:noFill/>
          <a:ln/>
        </p:spPr>
        <p:txBody>
          <a:bodyPr wrap="square" lIns="0" tIns="0" rIns="0" bIns="0" rtlCol="0" anchor="t"/>
          <a:lstStyle/>
          <a:p>
            <a:pPr algn="ctr" indent="0" marL="0">
              <a:lnSpc>
                <a:spcPct val="100000"/>
              </a:lnSpc>
              <a:buNone/>
            </a:pPr>
            <a:r>
              <a:rPr lang="en-US" sz="1100" dirty="0">
                <a:solidFill>
                  <a:srgbClr val="557F7E"/>
                </a:solidFill>
                <a:latin typeface="Arial" pitchFamily="34" charset="0"/>
                <a:ea typeface="Arial" pitchFamily="34" charset="-122"/>
                <a:cs typeface="Arial" pitchFamily="34" charset="-120"/>
              </a:rPr>
              <a:t>11</a:t>
            </a:r>
            <a:endParaRPr lang="en-US" sz="1100" dirty="0"/>
          </a:p>
        </p:txBody>
      </p:sp>
      <p:sp>
        <p:nvSpPr>
          <p:cNvPr id="9" name="Text 4"/>
          <p:cNvSpPr txBox="1"/>
          <p:nvPr/>
        </p:nvSpPr>
        <p:spPr>
          <a:xfrm>
            <a:off x="337925" y="420944"/>
            <a:ext cx="8438700" cy="732900"/>
          </a:xfrm>
          <a:prstGeom prst="rect">
            <a:avLst/>
          </a:prstGeom>
          <a:noFill/>
          <a:ln/>
        </p:spPr>
        <p:txBody>
          <a:bodyPr wrap="square" lIns="0" tIns="0" rIns="0" bIns="0" rtlCol="0" anchor="ctr"/>
          <a:lstStyle/>
          <a:p>
            <a:pPr algn="l" indent="0" marL="0">
              <a:lnSpc>
                <a:spcPct val="90000"/>
              </a:lnSpc>
              <a:buNone/>
            </a:pPr>
            <a:r>
              <a:rPr lang="en-US" sz="2400" dirty="0">
                <a:solidFill>
                  <a:srgbClr val="042826"/>
                </a:solidFill>
                <a:latin typeface="Arial" pitchFamily="34" charset="0"/>
                <a:ea typeface="Arial" pitchFamily="34" charset="-122"/>
                <a:cs typeface="Arial" pitchFamily="34" charset="-120"/>
              </a:rPr>
              <a:t>Common colour idioms: meaning and connotation
</a:t>
            </a:r>
            <a:endParaRPr lang="en-US" sz="2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042826"/>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475231" y="1195378"/>
            <a:ext cx="218400" cy="2184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3415031" y="1195378"/>
            <a:ext cx="218400" cy="2184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6394631" y="1195378"/>
            <a:ext cx="218400" cy="2184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pic>
        <p:nvPicPr>
          <p:cNvPr id="10" name="Image 8" descr="preencoded.png">    </p:cNvPr>
          <p:cNvPicPr>
            <a:picLocks noChangeAspect="1"/>
          </p:cNvPicPr>
          <p:nvPr/>
        </p:nvPicPr>
        <p:blipFill>
          <a:blip r:embed="rId9"/>
          <a:stretch>
            <a:fillRect/>
          </a:stretch>
        </p:blipFill>
        <p:spPr>
          <a:xfrm>
            <a:off x="475231" y="3216303"/>
            <a:ext cx="218400" cy="218400"/>
          </a:xfrm>
          <a:prstGeom prst="rect">
            <a:avLst/>
          </a:prstGeom>
        </p:spPr>
      </p:pic>
      <p:pic>
        <p:nvPicPr>
          <p:cNvPr id="11" name="Image 9" descr="preencoded.png">    </p:cNvPr>
          <p:cNvPicPr>
            <a:picLocks noChangeAspect="1"/>
          </p:cNvPicPr>
          <p:nvPr/>
        </p:nvPicPr>
        <p:blipFill>
          <a:blip r:embed="rId10"/>
          <a:stretch>
            <a:fillRect/>
          </a:stretch>
        </p:blipFill>
        <p:spPr>
          <a:xfrm>
            <a:off x="0" y="0"/>
            <a:ext cx="9144000" cy="5143500"/>
          </a:xfrm>
          <a:prstGeom prst="rect">
            <a:avLst/>
          </a:prstGeom>
        </p:spPr>
      </p:pic>
      <p:pic>
        <p:nvPicPr>
          <p:cNvPr id="12" name="Image 10" descr="preencoded.png">    </p:cNvPr>
          <p:cNvPicPr>
            <a:picLocks noChangeAspect="1"/>
          </p:cNvPicPr>
          <p:nvPr/>
        </p:nvPicPr>
        <p:blipFill>
          <a:blip r:embed="rId11"/>
          <a:stretch>
            <a:fillRect/>
          </a:stretch>
        </p:blipFill>
        <p:spPr>
          <a:xfrm>
            <a:off x="3415031" y="3216303"/>
            <a:ext cx="218400" cy="218400"/>
          </a:xfrm>
          <a:prstGeom prst="rect">
            <a:avLst/>
          </a:prstGeom>
        </p:spPr>
      </p:pic>
      <p:sp>
        <p:nvSpPr>
          <p:cNvPr id="13" name="Text 0"/>
          <p:cNvSpPr txBox="1"/>
          <p:nvPr/>
        </p:nvSpPr>
        <p:spPr>
          <a:xfrm>
            <a:off x="8702125" y="4766850"/>
            <a:ext cx="411300" cy="1108200"/>
          </a:xfrm>
          <a:prstGeom prst="rect">
            <a:avLst/>
          </a:prstGeom>
          <a:noFill/>
          <a:ln/>
        </p:spPr>
        <p:txBody>
          <a:bodyPr wrap="square" lIns="0" tIns="0" rIns="0" bIns="0" rtlCol="0" anchor="t"/>
          <a:lstStyle/>
          <a:p>
            <a:pPr algn="ctr" indent="0" marL="0">
              <a:lnSpc>
                <a:spcPct val="100000"/>
              </a:lnSpc>
              <a:buNone/>
            </a:pPr>
            <a:r>
              <a:rPr lang="en-US" sz="1100" dirty="0">
                <a:solidFill>
                  <a:srgbClr val="557F7E"/>
                </a:solidFill>
                <a:latin typeface="Arial" pitchFamily="34" charset="0"/>
                <a:ea typeface="Arial" pitchFamily="34" charset="-122"/>
                <a:cs typeface="Arial" pitchFamily="34" charset="-120"/>
              </a:rPr>
              <a:t>12</a:t>
            </a:r>
            <a:endParaRPr lang="en-US" sz="1100" dirty="0"/>
          </a:p>
        </p:txBody>
      </p:sp>
      <p:sp>
        <p:nvSpPr>
          <p:cNvPr id="14" name="Text 1"/>
          <p:cNvSpPr txBox="1"/>
          <p:nvPr/>
        </p:nvSpPr>
        <p:spPr>
          <a:xfrm>
            <a:off x="406975" y="220691"/>
            <a:ext cx="8369700" cy="722100"/>
          </a:xfrm>
          <a:prstGeom prst="rect">
            <a:avLst/>
          </a:prstGeom>
          <a:noFill/>
          <a:ln/>
        </p:spPr>
        <p:txBody>
          <a:bodyPr wrap="square" lIns="0" tIns="0" rIns="0" bIns="0" rtlCol="0" anchor="ctr"/>
          <a:lstStyle/>
          <a:p>
            <a:pPr algn="l" indent="0" marL="0">
              <a:lnSpc>
                <a:spcPct val="90000"/>
              </a:lnSpc>
              <a:buNone/>
            </a:pPr>
            <a:r>
              <a:rPr lang="en-US" sz="2400" dirty="0">
                <a:solidFill>
                  <a:srgbClr val="E7F9FF"/>
                </a:solidFill>
                <a:latin typeface="Arial" pitchFamily="34" charset="0"/>
                <a:ea typeface="Arial" pitchFamily="34" charset="-122"/>
                <a:cs typeface="Arial" pitchFamily="34" charset="-120"/>
              </a:rPr>
              <a:t>How colour words express emotions
</a:t>
            </a:r>
            <a:endParaRPr lang="en-US" sz="2400" dirty="0"/>
          </a:p>
        </p:txBody>
      </p:sp>
      <p:sp>
        <p:nvSpPr>
          <p:cNvPr id="15" name="Text 2"/>
          <p:cNvSpPr txBox="1"/>
          <p:nvPr/>
        </p:nvSpPr>
        <p:spPr>
          <a:xfrm>
            <a:off x="889425" y="1127125"/>
            <a:ext cx="1968000" cy="1618800"/>
          </a:xfrm>
          <a:prstGeom prst="rect">
            <a:avLst/>
          </a:prstGeom>
          <a:noFill/>
          <a:ln/>
        </p:spPr>
        <p:txBody>
          <a:bodyPr wrap="square" lIns="0" tIns="0" rIns="0" bIns="0" rtlCol="0" anchor="t"/>
          <a:lstStyle/>
          <a:p>
            <a:pPr algn="l" indent="0" marL="0">
              <a:lnSpc>
                <a:spcPct val="115000"/>
              </a:lnSpc>
              <a:buNone/>
            </a:pPr>
            <a:r>
              <a:rPr lang="en-US" sz="1200" dirty="0">
                <a:solidFill>
                  <a:srgbClr val="E7F9FF"/>
                </a:solidFill>
                <a:latin typeface="Arial" pitchFamily="34" charset="0"/>
                <a:ea typeface="Arial" pitchFamily="34" charset="-122"/>
                <a:cs typeface="Arial" pitchFamily="34" charset="-120"/>
              </a:rPr>
              <a:t>Blue: sadness
</a:t>
            </a:r>
            <a:pPr algn="l" indent="0" marL="0">
              <a:lnSpc>
                <a:spcPct val="115000"/>
              </a:lnSpc>
              <a:buNone/>
            </a:pPr>
            <a:r>
              <a:rPr lang="en-US" sz="700" dirty="0">
                <a:solidFill>
                  <a:srgbClr val="E7F9FF"/>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8EB0AF"/>
                </a:solidFill>
                <a:latin typeface="Arial" pitchFamily="34" charset="0"/>
                <a:ea typeface="Arial" pitchFamily="34" charset="-122"/>
                <a:cs typeface="Arial" pitchFamily="34" charset="-120"/>
              </a:rPr>
              <a:t>Выражение to feel blue связывает цвет с печалью, усталостью или подавленным настроением. Здесь важен не визуальный признак, а устойчивое культурное сопоставление холодного оттенка с грустью и внутренней слабостью.
</a:t>
            </a:r>
            <a:endParaRPr lang="en-US" sz="1200" dirty="0"/>
          </a:p>
        </p:txBody>
      </p:sp>
      <p:sp>
        <p:nvSpPr>
          <p:cNvPr id="16" name="Text 3"/>
          <p:cNvSpPr txBox="1"/>
          <p:nvPr/>
        </p:nvSpPr>
        <p:spPr>
          <a:xfrm>
            <a:off x="3829225" y="1127125"/>
            <a:ext cx="1968000" cy="1618800"/>
          </a:xfrm>
          <a:prstGeom prst="rect">
            <a:avLst/>
          </a:prstGeom>
          <a:noFill/>
          <a:ln/>
        </p:spPr>
        <p:txBody>
          <a:bodyPr wrap="square" lIns="0" tIns="0" rIns="0" bIns="0" rtlCol="0" anchor="t"/>
          <a:lstStyle/>
          <a:p>
            <a:pPr algn="l" indent="0" marL="0">
              <a:lnSpc>
                <a:spcPct val="115000"/>
              </a:lnSpc>
              <a:buNone/>
            </a:pPr>
            <a:r>
              <a:rPr lang="en-US" sz="1200" dirty="0">
                <a:solidFill>
                  <a:srgbClr val="E7F9FF"/>
                </a:solidFill>
                <a:latin typeface="Arial" pitchFamily="34" charset="0"/>
                <a:ea typeface="Arial" pitchFamily="34" charset="-122"/>
                <a:cs typeface="Arial" pitchFamily="34" charset="-120"/>
              </a:rPr>
              <a:t>Red: reaction
</a:t>
            </a:r>
            <a:pPr algn="l" indent="0" marL="0">
              <a:lnSpc>
                <a:spcPct val="115000"/>
              </a:lnSpc>
              <a:buNone/>
            </a:pPr>
            <a:r>
              <a:rPr lang="en-US" sz="700" dirty="0">
                <a:solidFill>
                  <a:srgbClr val="E7F9FF"/>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8EB0AF"/>
                </a:solidFill>
                <a:latin typeface="Arial" pitchFamily="34" charset="0"/>
                <a:ea typeface="Arial" pitchFamily="34" charset="-122"/>
                <a:cs typeface="Arial" pitchFamily="34" charset="-120"/>
              </a:rPr>
              <a:t>Обороты to turn red и to see red передают резкую эмоциональную реакцию: смущение, стыд или гнев. Цвет лица становится внешним сигналом того, что человек переживает сильное чувство.
</a:t>
            </a:r>
            <a:endParaRPr lang="en-US" sz="1200" dirty="0"/>
          </a:p>
        </p:txBody>
      </p:sp>
      <p:sp>
        <p:nvSpPr>
          <p:cNvPr id="17" name="Text 4"/>
          <p:cNvSpPr txBox="1"/>
          <p:nvPr/>
        </p:nvSpPr>
        <p:spPr>
          <a:xfrm>
            <a:off x="6808825" y="1127125"/>
            <a:ext cx="1968000" cy="1618800"/>
          </a:xfrm>
          <a:prstGeom prst="rect">
            <a:avLst/>
          </a:prstGeom>
          <a:noFill/>
          <a:ln/>
        </p:spPr>
        <p:txBody>
          <a:bodyPr wrap="square" lIns="0" tIns="0" rIns="0" bIns="0" rtlCol="0" anchor="t"/>
          <a:lstStyle/>
          <a:p>
            <a:pPr algn="l" indent="0" marL="0">
              <a:lnSpc>
                <a:spcPct val="115000"/>
              </a:lnSpc>
              <a:buNone/>
            </a:pPr>
            <a:r>
              <a:rPr lang="en-US" sz="1200" dirty="0">
                <a:solidFill>
                  <a:srgbClr val="E7F9FF"/>
                </a:solidFill>
                <a:latin typeface="Arial" pitchFamily="34" charset="0"/>
                <a:ea typeface="Arial" pitchFamily="34" charset="-122"/>
                <a:cs typeface="Arial" pitchFamily="34" charset="-120"/>
              </a:rPr>
              <a:t>Pale: weakness
</a:t>
            </a:r>
            <a:pPr algn="l" indent="0" marL="0">
              <a:lnSpc>
                <a:spcPct val="115000"/>
              </a:lnSpc>
              <a:buNone/>
            </a:pPr>
            <a:r>
              <a:rPr lang="en-US" sz="700" dirty="0">
                <a:solidFill>
                  <a:srgbClr val="E7F9FF"/>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8EB0AF"/>
                </a:solidFill>
                <a:latin typeface="Arial" pitchFamily="34" charset="0"/>
                <a:ea typeface="Arial" pitchFamily="34" charset="-122"/>
                <a:cs typeface="Arial" pitchFamily="34" charset="-120"/>
              </a:rPr>
              <a:t>Форма to go pale обычно описывает бледность при страхе, потрясении или болезни. В таких случаях цвет показывает физическое состояние, которое немедленно считывается окружающими как признак неблагополучия.
</a:t>
            </a:r>
            <a:endParaRPr lang="en-US" sz="1200" dirty="0"/>
          </a:p>
        </p:txBody>
      </p:sp>
      <p:sp>
        <p:nvSpPr>
          <p:cNvPr id="18" name="Text 5"/>
          <p:cNvSpPr txBox="1"/>
          <p:nvPr/>
        </p:nvSpPr>
        <p:spPr>
          <a:xfrm>
            <a:off x="889425" y="3148050"/>
            <a:ext cx="1968000" cy="1618800"/>
          </a:xfrm>
          <a:prstGeom prst="rect">
            <a:avLst/>
          </a:prstGeom>
          <a:noFill/>
          <a:ln/>
        </p:spPr>
        <p:txBody>
          <a:bodyPr wrap="square" lIns="0" tIns="0" rIns="0" bIns="0" rtlCol="0" anchor="t"/>
          <a:lstStyle/>
          <a:p>
            <a:pPr algn="l" indent="0" marL="0">
              <a:lnSpc>
                <a:spcPct val="115000"/>
              </a:lnSpc>
              <a:buNone/>
            </a:pPr>
            <a:r>
              <a:rPr lang="en-US" sz="1200" dirty="0">
                <a:solidFill>
                  <a:srgbClr val="E7F9FF"/>
                </a:solidFill>
                <a:latin typeface="Arial" pitchFamily="34" charset="0"/>
                <a:ea typeface="Arial" pitchFamily="34" charset="-122"/>
                <a:cs typeface="Arial" pitchFamily="34" charset="-120"/>
              </a:rPr>
              <a:t>Green: envy
</a:t>
            </a:r>
            <a:pPr algn="l" indent="0" marL="0">
              <a:lnSpc>
                <a:spcPct val="115000"/>
              </a:lnSpc>
              <a:buNone/>
            </a:pPr>
            <a:r>
              <a:rPr lang="en-US" sz="700" dirty="0">
                <a:solidFill>
                  <a:srgbClr val="E7F9FF"/>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8EB0AF"/>
                </a:solidFill>
                <a:latin typeface="Arial" pitchFamily="34" charset="0"/>
                <a:ea typeface="Arial" pitchFamily="34" charset="-122"/>
                <a:cs typeface="Arial" pitchFamily="34" charset="-120"/>
              </a:rPr>
              <a:t>Выражение to be green with envy соединяет цвет с сильным чувством зависти. Перенос основан на образности: эмоция представляется как заметный, почти осязаемый внешний оттенок поведения.
</a:t>
            </a:r>
            <a:endParaRPr lang="en-US" sz="1200" dirty="0"/>
          </a:p>
        </p:txBody>
      </p:sp>
      <p:sp>
        <p:nvSpPr>
          <p:cNvPr id="19" name="Text 6"/>
          <p:cNvSpPr txBox="1"/>
          <p:nvPr/>
        </p:nvSpPr>
        <p:spPr>
          <a:xfrm>
            <a:off x="3829225" y="3148050"/>
            <a:ext cx="1968000" cy="1618800"/>
          </a:xfrm>
          <a:prstGeom prst="rect">
            <a:avLst/>
          </a:prstGeom>
          <a:noFill/>
          <a:ln/>
        </p:spPr>
        <p:txBody>
          <a:bodyPr wrap="square" lIns="0" tIns="0" rIns="0" bIns="0" rtlCol="0" anchor="t"/>
          <a:lstStyle/>
          <a:p>
            <a:pPr algn="l" indent="0" marL="0">
              <a:lnSpc>
                <a:spcPct val="115000"/>
              </a:lnSpc>
              <a:buNone/>
            </a:pPr>
            <a:r>
              <a:rPr lang="en-US" sz="1200" dirty="0">
                <a:solidFill>
                  <a:srgbClr val="E7F9FF"/>
                </a:solidFill>
                <a:latin typeface="Arial" pitchFamily="34" charset="0"/>
                <a:ea typeface="Arial" pitchFamily="34" charset="-122"/>
                <a:cs typeface="Arial" pitchFamily="34" charset="-120"/>
              </a:rPr>
              <a:t>Colour and judgement
</a:t>
            </a:r>
            <a:pPr algn="l" indent="0" marL="0">
              <a:lnSpc>
                <a:spcPct val="115000"/>
              </a:lnSpc>
              <a:buNone/>
            </a:pPr>
            <a:r>
              <a:rPr lang="en-US" sz="700" dirty="0">
                <a:solidFill>
                  <a:srgbClr val="E7F9FF"/>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8EB0AF"/>
                </a:solidFill>
                <a:latin typeface="Arial" pitchFamily="34" charset="0"/>
                <a:ea typeface="Arial" pitchFamily="34" charset="-122"/>
                <a:cs typeface="Arial" pitchFamily="34" charset="-120"/>
              </a:rPr>
              <a:t>Цветовые эмоции часто несут и социальную оценку: поведение выглядит уместным, опасным или неловким. Поэтому цвет в английских выражениях описывает не только состояние, но и отношение к нему.
</a:t>
            </a:r>
            <a:endParaRPr lang="en-US" sz="1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042826"/>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06975" y="1299508"/>
            <a:ext cx="4158300" cy="2748384"/>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5124117" y="1877039"/>
            <a:ext cx="3502800" cy="820800"/>
          </a:xfrm>
          <a:prstGeom prst="rect">
            <a:avLst/>
          </a:prstGeom>
          <a:noFill/>
          <a:ln/>
        </p:spPr>
        <p:txBody>
          <a:bodyPr wrap="square" lIns="0" tIns="0" rIns="0" bIns="0" rtlCol="0" anchor="t"/>
          <a:lstStyle/>
          <a:p>
            <a:pPr algn="l" indent="0" marL="0">
              <a:lnSpc>
                <a:spcPct val="150000"/>
              </a:lnSpc>
              <a:buNone/>
            </a:pPr>
            <a:r>
              <a:rPr lang="en-US" sz="1096" dirty="0">
                <a:solidFill>
                  <a:srgbClr val="8EB0AF"/>
                </a:solidFill>
                <a:latin typeface="Arial" pitchFamily="34" charset="0"/>
                <a:ea typeface="Arial" pitchFamily="34" charset="-122"/>
                <a:cs typeface="Arial" pitchFamily="34" charset="-120"/>
              </a:rPr>
              <a:t>Цветовые слова работают и в повседневной речи, и в специализированных сферах: от описания предметов до названий брендов и художественных образов.
</a:t>
            </a:r>
            <a:endParaRPr lang="en-US" sz="1096" dirty="0"/>
          </a:p>
        </p:txBody>
      </p:sp>
      <p:sp>
        <p:nvSpPr>
          <p:cNvPr id="7" name="Text 1"/>
          <p:cNvSpPr txBox="1"/>
          <p:nvPr/>
        </p:nvSpPr>
        <p:spPr>
          <a:xfrm>
            <a:off x="406962" y="4149213"/>
            <a:ext cx="4158300" cy="261600"/>
          </a:xfrm>
          <a:prstGeom prst="rect">
            <a:avLst/>
          </a:prstGeom>
          <a:noFill/>
          <a:ln/>
        </p:spPr>
        <p:txBody>
          <a:bodyPr wrap="square" lIns="0" tIns="0" rIns="0" bIns="0" rtlCol="0" anchor="t"/>
          <a:lstStyle/>
          <a:p>
            <a:pPr algn="l" indent="0" marL="0">
              <a:lnSpc>
                <a:spcPct val="115000"/>
              </a:lnSpc>
              <a:buNone/>
            </a:pPr>
            <a:r>
              <a:rPr lang="en-US" sz="895" dirty="0">
                <a:solidFill>
                  <a:srgbClr val="8EB0AF"/>
                </a:solidFill>
                <a:latin typeface="Arial" pitchFamily="34" charset="0"/>
                <a:ea typeface="Arial" pitchFamily="34" charset="-122"/>
                <a:cs typeface="Arial" pitchFamily="34" charset="-120"/>
              </a:rPr>
              <a:t>Обобщение по учебному материалу и типичным употреблениям в английском языке
</a:t>
            </a:r>
            <a:endParaRPr lang="en-US" sz="895" dirty="0"/>
          </a:p>
        </p:txBody>
      </p:sp>
      <p:sp>
        <p:nvSpPr>
          <p:cNvPr id="8" name="Text 2"/>
          <p:cNvSpPr txBox="1"/>
          <p:nvPr/>
        </p:nvSpPr>
        <p:spPr>
          <a:xfrm>
            <a:off x="5124117" y="3170989"/>
            <a:ext cx="3502800" cy="820800"/>
          </a:xfrm>
          <a:prstGeom prst="rect">
            <a:avLst/>
          </a:prstGeom>
          <a:noFill/>
          <a:ln/>
        </p:spPr>
        <p:txBody>
          <a:bodyPr wrap="square" lIns="0" tIns="0" rIns="0" bIns="0" rtlCol="0" anchor="t"/>
          <a:lstStyle/>
          <a:p>
            <a:pPr algn="l" indent="0" marL="0">
              <a:lnSpc>
                <a:spcPct val="150000"/>
              </a:lnSpc>
              <a:buNone/>
            </a:pPr>
            <a:r>
              <a:rPr lang="en-US" sz="1126" dirty="0">
                <a:solidFill>
                  <a:srgbClr val="8EB0AF"/>
                </a:solidFill>
                <a:latin typeface="Arial" pitchFamily="34" charset="0"/>
                <a:ea typeface="Arial" pitchFamily="34" charset="-122"/>
                <a:cs typeface="Arial" pitchFamily="34" charset="-120"/>
              </a:rPr>
              <a:t>Базовая функция остаётся описательной, но заметна высокая роль переносных и культурных значений, особенно в медиа, рекламе и литературе.
</a:t>
            </a:r>
            <a:endParaRPr lang="en-US" sz="1126" dirty="0"/>
          </a:p>
        </p:txBody>
      </p:sp>
      <p:sp>
        <p:nvSpPr>
          <p:cNvPr id="9" name="Text 3"/>
          <p:cNvSpPr txBox="1"/>
          <p:nvPr/>
        </p:nvSpPr>
        <p:spPr>
          <a:xfrm>
            <a:off x="337925" y="368223"/>
            <a:ext cx="8438700" cy="754500"/>
          </a:xfrm>
          <a:prstGeom prst="rect">
            <a:avLst/>
          </a:prstGeom>
          <a:noFill/>
          <a:ln/>
        </p:spPr>
        <p:txBody>
          <a:bodyPr wrap="square" lIns="0" tIns="0" rIns="0" bIns="0" rtlCol="0" anchor="ctr"/>
          <a:lstStyle/>
          <a:p>
            <a:pPr algn="l" indent="0" marL="0">
              <a:lnSpc>
                <a:spcPct val="90000"/>
              </a:lnSpc>
              <a:buNone/>
            </a:pPr>
            <a:r>
              <a:rPr lang="en-US" sz="2400" dirty="0">
                <a:solidFill>
                  <a:srgbClr val="E7F9FF"/>
                </a:solidFill>
                <a:latin typeface="Arial" pitchFamily="34" charset="0"/>
                <a:ea typeface="Arial" pitchFamily="34" charset="-122"/>
                <a:cs typeface="Arial" pitchFamily="34" charset="-120"/>
              </a:rPr>
              <a:t>Main functions of colour vocabulary in English
</a:t>
            </a:r>
            <a:endParaRPr lang="en-US" sz="2400" dirty="0"/>
          </a:p>
        </p:txBody>
      </p:sp>
      <p:sp>
        <p:nvSpPr>
          <p:cNvPr id="10" name="Text 4"/>
          <p:cNvSpPr txBox="1"/>
          <p:nvPr/>
        </p:nvSpPr>
        <p:spPr>
          <a:xfrm>
            <a:off x="8702125" y="4766850"/>
            <a:ext cx="411300" cy="1108200"/>
          </a:xfrm>
          <a:prstGeom prst="rect">
            <a:avLst/>
          </a:prstGeom>
          <a:noFill/>
          <a:ln/>
        </p:spPr>
        <p:txBody>
          <a:bodyPr wrap="square" lIns="0" tIns="0" rIns="0" bIns="0" rtlCol="0" anchor="t"/>
          <a:lstStyle/>
          <a:p>
            <a:pPr algn="ctr" indent="0" marL="0">
              <a:lnSpc>
                <a:spcPct val="100000"/>
              </a:lnSpc>
              <a:buNone/>
            </a:pPr>
            <a:r>
              <a:rPr lang="en-US" sz="1100" dirty="0">
                <a:solidFill>
                  <a:srgbClr val="557F7E"/>
                </a:solidFill>
                <a:latin typeface="Arial" pitchFamily="34" charset="0"/>
                <a:ea typeface="Arial" pitchFamily="34" charset="-122"/>
                <a:cs typeface="Arial" pitchFamily="34" charset="-120"/>
              </a:rPr>
              <a:t>13</a:t>
            </a:r>
            <a:endParaRPr lang="en-US" sz="11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042826"/>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07125" y="1299100"/>
            <a:ext cx="4158000" cy="31680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8702125" y="4766850"/>
            <a:ext cx="411300" cy="1108200"/>
          </a:xfrm>
          <a:prstGeom prst="rect">
            <a:avLst/>
          </a:prstGeom>
          <a:noFill/>
          <a:ln/>
        </p:spPr>
        <p:txBody>
          <a:bodyPr wrap="square" lIns="0" tIns="0" rIns="0" bIns="0" rtlCol="0" anchor="t"/>
          <a:lstStyle/>
          <a:p>
            <a:pPr algn="ctr" indent="0" marL="0">
              <a:lnSpc>
                <a:spcPct val="100000"/>
              </a:lnSpc>
              <a:buNone/>
            </a:pPr>
            <a:r>
              <a:rPr lang="en-US" sz="1100" dirty="0">
                <a:solidFill>
                  <a:srgbClr val="557F7E"/>
                </a:solidFill>
                <a:latin typeface="Arial" pitchFamily="34" charset="0"/>
                <a:ea typeface="Arial" pitchFamily="34" charset="-122"/>
                <a:cs typeface="Arial" pitchFamily="34" charset="-120"/>
              </a:rPr>
              <a:t>14</a:t>
            </a:r>
            <a:endParaRPr lang="en-US" sz="1100" dirty="0"/>
          </a:p>
        </p:txBody>
      </p:sp>
      <p:sp>
        <p:nvSpPr>
          <p:cNvPr id="9" name="Text 1"/>
          <p:cNvSpPr txBox="1"/>
          <p:nvPr/>
        </p:nvSpPr>
        <p:spPr>
          <a:xfrm>
            <a:off x="337925" y="365350"/>
            <a:ext cx="8438700" cy="723300"/>
          </a:xfrm>
          <a:prstGeom prst="rect">
            <a:avLst/>
          </a:prstGeom>
          <a:noFill/>
          <a:ln/>
        </p:spPr>
        <p:txBody>
          <a:bodyPr wrap="square" lIns="0" tIns="0" rIns="0" bIns="0" rtlCol="0" anchor="t"/>
          <a:lstStyle/>
          <a:p>
            <a:pPr algn="l" indent="0" marL="0">
              <a:lnSpc>
                <a:spcPct val="90000"/>
              </a:lnSpc>
              <a:buNone/>
            </a:pPr>
            <a:r>
              <a:rPr lang="en-US" sz="2400" dirty="0">
                <a:solidFill>
                  <a:srgbClr val="E7F9FF"/>
                </a:solidFill>
                <a:latin typeface="Arial" pitchFamily="34" charset="0"/>
                <a:ea typeface="Arial" pitchFamily="34" charset="-122"/>
                <a:cs typeface="Arial" pitchFamily="34" charset="-120"/>
              </a:rPr>
              <a:t>Borrowed and specialized colour names
</a:t>
            </a:r>
            <a:endParaRPr lang="en-US" sz="2400" dirty="0"/>
          </a:p>
        </p:txBody>
      </p:sp>
      <p:sp>
        <p:nvSpPr>
          <p:cNvPr id="10" name="Text 2"/>
          <p:cNvSpPr txBox="1"/>
          <p:nvPr/>
        </p:nvSpPr>
        <p:spPr>
          <a:xfrm>
            <a:off x="5132625" y="1341420"/>
            <a:ext cx="3633900" cy="664500"/>
          </a:xfrm>
          <a:prstGeom prst="rect">
            <a:avLst/>
          </a:prstGeom>
          <a:noFill/>
          <a:ln/>
        </p:spPr>
        <p:txBody>
          <a:bodyPr wrap="square" lIns="0" tIns="0" rIns="0" bIns="0" rtlCol="0" anchor="t"/>
          <a:lstStyle/>
          <a:p>
            <a:pPr algn="l" indent="0" marL="0">
              <a:lnSpc>
                <a:spcPct val="115000"/>
              </a:lnSpc>
              <a:buNone/>
            </a:pPr>
            <a:r>
              <a:rPr lang="en-US" sz="995" dirty="0">
                <a:solidFill>
                  <a:srgbClr val="E7F9FF"/>
                </a:solidFill>
                <a:latin typeface="Arial" pitchFamily="34" charset="0"/>
                <a:ea typeface="Arial" pitchFamily="34" charset="-122"/>
                <a:cs typeface="Arial" pitchFamily="34" charset="-120"/>
              </a:rPr>
              <a:t>Французские заимствования
</a:t>
            </a:r>
            <a:pPr algn="l" indent="0" marL="0">
              <a:lnSpc>
                <a:spcPct val="115000"/>
              </a:lnSpc>
              <a:buNone/>
            </a:pPr>
            <a:r>
              <a:rPr lang="en-US" sz="580" dirty="0">
                <a:solidFill>
                  <a:srgbClr val="E7F9FF"/>
                </a:solidFill>
                <a:latin typeface="Arial" pitchFamily="34" charset="0"/>
                <a:ea typeface="Arial" pitchFamily="34" charset="-122"/>
                <a:cs typeface="Arial" pitchFamily="34" charset="-120"/>
              </a:rPr>
              <a:t>
</a:t>
            </a:r>
            <a:pPr algn="l" indent="0" marL="0">
              <a:lnSpc>
                <a:spcPct val="115000"/>
              </a:lnSpc>
              <a:buNone/>
            </a:pPr>
            <a:r>
              <a:rPr lang="en-US" sz="829" dirty="0">
                <a:solidFill>
                  <a:srgbClr val="8EB0AF"/>
                </a:solidFill>
                <a:latin typeface="Arial" pitchFamily="34" charset="0"/>
                <a:ea typeface="Arial" pitchFamily="34" charset="-122"/>
                <a:cs typeface="Arial" pitchFamily="34" charset="-120"/>
              </a:rPr>
              <a:t>Многие названия оттенков вошли в английский через французский язык и сохранили книжный, точный характер. Поэтому turquoise, beige и maroon особенно часто встречаются в описании материалов и внешнего вида.
</a:t>
            </a:r>
            <a:endParaRPr lang="en-US" sz="995" dirty="0"/>
          </a:p>
        </p:txBody>
      </p:sp>
      <p:sp>
        <p:nvSpPr>
          <p:cNvPr id="11" name="Text 3"/>
          <p:cNvSpPr txBox="1"/>
          <p:nvPr/>
        </p:nvSpPr>
        <p:spPr>
          <a:xfrm>
            <a:off x="5132625" y="2303514"/>
            <a:ext cx="3633900" cy="664500"/>
          </a:xfrm>
          <a:prstGeom prst="rect">
            <a:avLst/>
          </a:prstGeom>
          <a:noFill/>
          <a:ln/>
        </p:spPr>
        <p:txBody>
          <a:bodyPr wrap="square" lIns="0" tIns="0" rIns="0" bIns="0" rtlCol="0" anchor="t"/>
          <a:lstStyle/>
          <a:p>
            <a:pPr algn="l" indent="0" marL="0">
              <a:lnSpc>
                <a:spcPct val="115000"/>
              </a:lnSpc>
              <a:buNone/>
            </a:pPr>
            <a:r>
              <a:rPr lang="en-US" sz="1038" dirty="0">
                <a:solidFill>
                  <a:srgbClr val="E7F9FF"/>
                </a:solidFill>
                <a:latin typeface="Arial" pitchFamily="34" charset="0"/>
                <a:ea typeface="Arial" pitchFamily="34" charset="-122"/>
                <a:cs typeface="Arial" pitchFamily="34" charset="-120"/>
              </a:rPr>
              <a:t>Язык моды и дизайна
</a:t>
            </a:r>
            <a:pPr algn="l" indent="0" marL="0">
              <a:lnSpc>
                <a:spcPct val="115000"/>
              </a:lnSpc>
              <a:buNone/>
            </a:pPr>
            <a:r>
              <a:rPr lang="en-US" sz="606" dirty="0">
                <a:solidFill>
                  <a:srgbClr val="E7F9FF"/>
                </a:solidFill>
                <a:latin typeface="Arial" pitchFamily="34" charset="0"/>
                <a:ea typeface="Arial" pitchFamily="34" charset="-122"/>
                <a:cs typeface="Arial" pitchFamily="34" charset="-120"/>
              </a:rPr>
              <a:t>
</a:t>
            </a:r>
            <a:pPr algn="l" indent="0" marL="0">
              <a:lnSpc>
                <a:spcPct val="115000"/>
              </a:lnSpc>
              <a:buNone/>
            </a:pPr>
            <a:r>
              <a:rPr lang="en-US" sz="865" dirty="0">
                <a:solidFill>
                  <a:srgbClr val="8EB0AF"/>
                </a:solidFill>
                <a:latin typeface="Arial" pitchFamily="34" charset="0"/>
                <a:ea typeface="Arial" pitchFamily="34" charset="-122"/>
                <a:cs typeface="Arial" pitchFamily="34" charset="-120"/>
              </a:rPr>
              <a:t>В индустрии одежды и интерьера цветовые названия помогают создавать впечатление стиля и качества. Слова ivory, khaki, burgundy или navy звучат более профессионально, чем простые базовые цвета.
</a:t>
            </a:r>
            <a:endParaRPr lang="en-US" sz="1038" dirty="0"/>
          </a:p>
        </p:txBody>
      </p:sp>
      <p:sp>
        <p:nvSpPr>
          <p:cNvPr id="12" name="Text 4"/>
          <p:cNvSpPr txBox="1"/>
          <p:nvPr/>
        </p:nvSpPr>
        <p:spPr>
          <a:xfrm>
            <a:off x="5132625" y="3265609"/>
            <a:ext cx="3633900" cy="664500"/>
          </a:xfrm>
          <a:prstGeom prst="rect">
            <a:avLst/>
          </a:prstGeom>
          <a:noFill/>
          <a:ln/>
        </p:spPr>
        <p:txBody>
          <a:bodyPr wrap="square" lIns="0" tIns="0" rIns="0" bIns="0" rtlCol="0" anchor="t"/>
          <a:lstStyle/>
          <a:p>
            <a:pPr algn="l" indent="0" marL="0">
              <a:lnSpc>
                <a:spcPct val="115000"/>
              </a:lnSpc>
              <a:buNone/>
            </a:pPr>
            <a:r>
              <a:rPr lang="en-US" sz="940" dirty="0">
                <a:solidFill>
                  <a:srgbClr val="E7F9FF"/>
                </a:solidFill>
                <a:latin typeface="Arial" pitchFamily="34" charset="0"/>
                <a:ea typeface="Arial" pitchFamily="34" charset="-122"/>
                <a:cs typeface="Arial" pitchFamily="34" charset="-120"/>
              </a:rPr>
              <a:t>Косметика и реклама
</a:t>
            </a:r>
            <a:pPr algn="l" indent="0" marL="0">
              <a:lnSpc>
                <a:spcPct val="115000"/>
              </a:lnSpc>
              <a:buNone/>
            </a:pPr>
            <a:r>
              <a:rPr lang="en-US" sz="548" dirty="0">
                <a:solidFill>
                  <a:srgbClr val="E7F9FF"/>
                </a:solidFill>
                <a:latin typeface="Arial" pitchFamily="34" charset="0"/>
                <a:ea typeface="Arial" pitchFamily="34" charset="-122"/>
                <a:cs typeface="Arial" pitchFamily="34" charset="-120"/>
              </a:rPr>
              <a:t>
</a:t>
            </a:r>
            <a:pPr algn="l" indent="0" marL="0">
              <a:lnSpc>
                <a:spcPct val="115000"/>
              </a:lnSpc>
              <a:buNone/>
            </a:pPr>
            <a:r>
              <a:rPr lang="en-US" sz="783" dirty="0">
                <a:solidFill>
                  <a:srgbClr val="8EB0AF"/>
                </a:solidFill>
                <a:latin typeface="Arial" pitchFamily="34" charset="0"/>
                <a:ea typeface="Arial" pitchFamily="34" charset="-122"/>
                <a:cs typeface="Arial" pitchFamily="34" charset="-120"/>
              </a:rPr>
              <a:t>В косметике и маркетинге оттеночные слова работают как инструмент привлекательности. Такие обозначения, как lilac или magenta, делают продукт визуально конкретнее и помогают выделить его среди похожих товаров.
</a:t>
            </a:r>
            <a:endParaRPr lang="en-US" sz="940" dirty="0"/>
          </a:p>
        </p:txBody>
      </p:sp>
      <p:sp>
        <p:nvSpPr>
          <p:cNvPr id="13" name="Text 5"/>
          <p:cNvSpPr txBox="1"/>
          <p:nvPr/>
        </p:nvSpPr>
        <p:spPr>
          <a:xfrm>
            <a:off x="5132625" y="4227703"/>
            <a:ext cx="3633900" cy="664500"/>
          </a:xfrm>
          <a:prstGeom prst="rect">
            <a:avLst/>
          </a:prstGeom>
          <a:noFill/>
          <a:ln/>
        </p:spPr>
        <p:txBody>
          <a:bodyPr wrap="square" lIns="0" tIns="0" rIns="0" bIns="0" rtlCol="0" anchor="t"/>
          <a:lstStyle/>
          <a:p>
            <a:pPr algn="l" indent="0" marL="0">
              <a:lnSpc>
                <a:spcPct val="115000"/>
              </a:lnSpc>
              <a:buNone/>
            </a:pPr>
            <a:r>
              <a:rPr lang="en-US" sz="1008" dirty="0">
                <a:solidFill>
                  <a:srgbClr val="E7F9FF"/>
                </a:solidFill>
                <a:latin typeface="Arial" pitchFamily="34" charset="0"/>
                <a:ea typeface="Arial" pitchFamily="34" charset="-122"/>
                <a:cs typeface="Arial" pitchFamily="34" charset="-120"/>
              </a:rPr>
              <a:t>Художественная точность
</a:t>
            </a:r>
            <a:pPr algn="l" indent="0" marL="0">
              <a:lnSpc>
                <a:spcPct val="115000"/>
              </a:lnSpc>
              <a:buNone/>
            </a:pPr>
            <a:r>
              <a:rPr lang="en-US" sz="588" dirty="0">
                <a:solidFill>
                  <a:srgbClr val="E7F9FF"/>
                </a:solidFill>
                <a:latin typeface="Arial" pitchFamily="34" charset="0"/>
                <a:ea typeface="Arial" pitchFamily="34" charset="-122"/>
                <a:cs typeface="Arial" pitchFamily="34" charset="-120"/>
              </a:rPr>
              <a:t>
</a:t>
            </a:r>
            <a:pPr algn="l" indent="0" marL="0">
              <a:lnSpc>
                <a:spcPct val="115000"/>
              </a:lnSpc>
              <a:buNone/>
            </a:pPr>
            <a:r>
              <a:rPr lang="en-US" sz="840" dirty="0">
                <a:solidFill>
                  <a:srgbClr val="8EB0AF"/>
                </a:solidFill>
                <a:latin typeface="Arial" pitchFamily="34" charset="0"/>
                <a:ea typeface="Arial" pitchFamily="34" charset="-122"/>
                <a:cs typeface="Arial" pitchFamily="34" charset="-120"/>
              </a:rPr>
              <a:t>В литературном описании специализированные цвета позволяют передать тонкую деталь сцены. Они расширяют палитру языка и делают образ предмета, ткани, неба или света более выразительным и точным.
</a:t>
            </a:r>
            <a:endParaRPr lang="en-US" sz="1008"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E7F9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07050" y="1159663"/>
            <a:ext cx="2586000" cy="1767773"/>
          </a:xfrm>
          <a:prstGeom prst="rect">
            <a:avLst/>
          </a:prstGeom>
        </p:spPr>
      </p:pic>
      <p:pic>
        <p:nvPicPr>
          <p:cNvPr id="4" name="Image 2" descr="preencoded.png">    </p:cNvPr>
          <p:cNvPicPr>
            <a:picLocks noChangeAspect="1"/>
          </p:cNvPicPr>
          <p:nvPr/>
        </p:nvPicPr>
        <p:blipFill>
          <a:blip r:embed="rId3"/>
          <a:stretch>
            <a:fillRect/>
          </a:stretch>
        </p:blipFill>
        <p:spPr>
          <a:xfrm>
            <a:off x="3298854" y="1159663"/>
            <a:ext cx="2586000" cy="1767773"/>
          </a:xfrm>
          <a:prstGeom prst="rect">
            <a:avLst/>
          </a:prstGeom>
        </p:spPr>
      </p:pic>
      <p:pic>
        <p:nvPicPr>
          <p:cNvPr id="5" name="Image 3" descr="preencoded.png">    </p:cNvPr>
          <p:cNvPicPr>
            <a:picLocks noChangeAspect="1"/>
          </p:cNvPicPr>
          <p:nvPr/>
        </p:nvPicPr>
        <p:blipFill>
          <a:blip r:embed="rId4"/>
          <a:stretch>
            <a:fillRect/>
          </a:stretch>
        </p:blipFill>
        <p:spPr>
          <a:xfrm>
            <a:off x="6190657" y="1159663"/>
            <a:ext cx="2586000" cy="1767773"/>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8702125" y="4766850"/>
            <a:ext cx="411300" cy="1108200"/>
          </a:xfrm>
          <a:prstGeom prst="rect">
            <a:avLst/>
          </a:prstGeom>
          <a:noFill/>
          <a:ln/>
        </p:spPr>
        <p:txBody>
          <a:bodyPr wrap="square" lIns="0" tIns="0" rIns="0" bIns="0" rtlCol="0" anchor="t"/>
          <a:lstStyle/>
          <a:p>
            <a:pPr algn="ctr" indent="0" marL="0">
              <a:lnSpc>
                <a:spcPct val="100000"/>
              </a:lnSpc>
              <a:buNone/>
            </a:pPr>
            <a:r>
              <a:rPr lang="en-US" sz="1100" dirty="0">
                <a:solidFill>
                  <a:srgbClr val="557F7E"/>
                </a:solidFill>
                <a:latin typeface="Arial" pitchFamily="34" charset="0"/>
                <a:ea typeface="Arial" pitchFamily="34" charset="-122"/>
                <a:cs typeface="Arial" pitchFamily="34" charset="-120"/>
              </a:rPr>
              <a:t>15</a:t>
            </a:r>
            <a:endParaRPr lang="en-US" sz="1100" dirty="0"/>
          </a:p>
        </p:txBody>
      </p:sp>
      <p:sp>
        <p:nvSpPr>
          <p:cNvPr id="8" name="Text 1"/>
          <p:cNvSpPr txBox="1"/>
          <p:nvPr/>
        </p:nvSpPr>
        <p:spPr>
          <a:xfrm>
            <a:off x="406975" y="220691"/>
            <a:ext cx="8369700" cy="722100"/>
          </a:xfrm>
          <a:prstGeom prst="rect">
            <a:avLst/>
          </a:prstGeom>
          <a:noFill/>
          <a:ln/>
        </p:spPr>
        <p:txBody>
          <a:bodyPr wrap="square" lIns="0" tIns="0" rIns="0" bIns="0" rtlCol="0" anchor="ctr"/>
          <a:lstStyle/>
          <a:p>
            <a:pPr algn="l" indent="0" marL="0">
              <a:lnSpc>
                <a:spcPct val="90000"/>
              </a:lnSpc>
              <a:buNone/>
            </a:pPr>
            <a:r>
              <a:rPr lang="en-US" sz="2400" dirty="0">
                <a:solidFill>
                  <a:srgbClr val="042826"/>
                </a:solidFill>
                <a:latin typeface="Arial" pitchFamily="34" charset="0"/>
                <a:ea typeface="Arial" pitchFamily="34" charset="-122"/>
                <a:cs typeface="Arial" pitchFamily="34" charset="-120"/>
              </a:rPr>
              <a:t>Colour vocabulary in literature and poetry
</a:t>
            </a:r>
            <a:endParaRPr lang="en-US" sz="2400" dirty="0"/>
          </a:p>
        </p:txBody>
      </p:sp>
      <p:sp>
        <p:nvSpPr>
          <p:cNvPr id="9" name="Text 2"/>
          <p:cNvSpPr txBox="1"/>
          <p:nvPr/>
        </p:nvSpPr>
        <p:spPr>
          <a:xfrm>
            <a:off x="406975" y="3695075"/>
            <a:ext cx="2586000" cy="999900"/>
          </a:xfrm>
          <a:prstGeom prst="rect">
            <a:avLst/>
          </a:prstGeom>
          <a:noFill/>
          <a:ln/>
        </p:spPr>
        <p:txBody>
          <a:bodyPr wrap="square" lIns="0" tIns="0" rIns="0" bIns="0" rtlCol="0" anchor="t"/>
          <a:lstStyle/>
          <a:p>
            <a:pPr algn="l" indent="0" marL="0">
              <a:lnSpc>
                <a:spcPct val="100000"/>
              </a:lnSpc>
              <a:buNone/>
            </a:pPr>
            <a:r>
              <a:rPr lang="en-US" sz="994" dirty="0">
                <a:solidFill>
                  <a:srgbClr val="042826"/>
                </a:solidFill>
                <a:latin typeface="Arial" pitchFamily="34" charset="0"/>
                <a:ea typeface="Arial" pitchFamily="34" charset="-122"/>
                <a:cs typeface="Arial" pitchFamily="34" charset="-120"/>
              </a:rPr>
              <a:t>В поэзии цвет часто задаёт эмоциональный фон ещё до того, как читатель понимает сюжет. Один тёмный или светлый оттенок может изменить восприятие строки, усиливая тревогу, покой или ожидание. Именно поэтому цветовые слова так ценны у Шекспира и Блейка.
</a:t>
            </a:r>
            <a:endParaRPr lang="en-US" sz="994" dirty="0"/>
          </a:p>
        </p:txBody>
      </p:sp>
      <p:sp>
        <p:nvSpPr>
          <p:cNvPr id="10" name="Text 3"/>
          <p:cNvSpPr txBox="1"/>
          <p:nvPr/>
        </p:nvSpPr>
        <p:spPr>
          <a:xfrm>
            <a:off x="406975" y="3155724"/>
            <a:ext cx="2586000" cy="402000"/>
          </a:xfrm>
          <a:prstGeom prst="rect">
            <a:avLst/>
          </a:prstGeom>
          <a:noFill/>
          <a:ln/>
        </p:spPr>
        <p:txBody>
          <a:bodyPr wrap="square" lIns="0" tIns="0" rIns="0" bIns="0" rtlCol="0" anchor="ctr"/>
          <a:lstStyle/>
          <a:p>
            <a:pPr algn="l" indent="0" marL="0">
              <a:lnSpc>
                <a:spcPct val="115000"/>
              </a:lnSpc>
              <a:buNone/>
            </a:pPr>
            <a:r>
              <a:rPr lang="en-US" sz="1586" dirty="0">
                <a:solidFill>
                  <a:srgbClr val="042826"/>
                </a:solidFill>
                <a:latin typeface="Arial" pitchFamily="34" charset="0"/>
                <a:ea typeface="Arial" pitchFamily="34" charset="-122"/>
                <a:cs typeface="Arial" pitchFamily="34" charset="-120"/>
              </a:rPr>
              <a:t>Цвет как настроение сцены
</a:t>
            </a:r>
            <a:endParaRPr lang="en-US" sz="1586" dirty="0"/>
          </a:p>
        </p:txBody>
      </p:sp>
      <p:sp>
        <p:nvSpPr>
          <p:cNvPr id="11" name="Text 4"/>
          <p:cNvSpPr txBox="1"/>
          <p:nvPr/>
        </p:nvSpPr>
        <p:spPr>
          <a:xfrm>
            <a:off x="3298850" y="3155724"/>
            <a:ext cx="2586000" cy="402000"/>
          </a:xfrm>
          <a:prstGeom prst="rect">
            <a:avLst/>
          </a:prstGeom>
          <a:noFill/>
          <a:ln/>
        </p:spPr>
        <p:txBody>
          <a:bodyPr wrap="square" lIns="0" tIns="0" rIns="0" bIns="0" rtlCol="0" anchor="ctr"/>
          <a:lstStyle/>
          <a:p>
            <a:pPr algn="l" indent="0" marL="0">
              <a:lnSpc>
                <a:spcPct val="115000"/>
              </a:lnSpc>
              <a:buNone/>
            </a:pPr>
            <a:r>
              <a:rPr lang="en-US" sz="1600" dirty="0">
                <a:solidFill>
                  <a:srgbClr val="042826"/>
                </a:solidFill>
                <a:latin typeface="Arial" pitchFamily="34" charset="0"/>
                <a:ea typeface="Arial" pitchFamily="34" charset="-122"/>
                <a:cs typeface="Arial" pitchFamily="34" charset="-120"/>
              </a:rPr>
              <a:t>Контраст и символ
</a:t>
            </a:r>
            <a:endParaRPr lang="en-US" sz="1600" dirty="0"/>
          </a:p>
        </p:txBody>
      </p:sp>
      <p:sp>
        <p:nvSpPr>
          <p:cNvPr id="12" name="Text 5"/>
          <p:cNvSpPr txBox="1"/>
          <p:nvPr/>
        </p:nvSpPr>
        <p:spPr>
          <a:xfrm>
            <a:off x="3298850" y="3695075"/>
            <a:ext cx="2586000" cy="999900"/>
          </a:xfrm>
          <a:prstGeom prst="rect">
            <a:avLst/>
          </a:prstGeom>
          <a:noFill/>
          <a:ln/>
        </p:spPr>
        <p:txBody>
          <a:bodyPr wrap="square" lIns="0" tIns="0" rIns="0" bIns="0" rtlCol="0" anchor="t"/>
          <a:lstStyle/>
          <a:p>
            <a:pPr algn="l" indent="0" marL="0">
              <a:lnSpc>
                <a:spcPct val="100000"/>
              </a:lnSpc>
              <a:buNone/>
            </a:pPr>
            <a:r>
              <a:rPr lang="en-US" sz="1045" dirty="0">
                <a:solidFill>
                  <a:srgbClr val="042826"/>
                </a:solidFill>
                <a:latin typeface="Arial" pitchFamily="34" charset="0"/>
                <a:ea typeface="Arial" pitchFamily="34" charset="-122"/>
                <a:cs typeface="Arial" pitchFamily="34" charset="-120"/>
              </a:rPr>
              <a:t>У многих авторов цвет строит не только изображение, но и смысловой контраст. Белое и чёрное, красное и синее становятся знаками противопоставления, помогают выделить конфликт и показать внутреннее состояние героя без прямого объяснения.
</a:t>
            </a:r>
            <a:endParaRPr lang="en-US" sz="1045" dirty="0"/>
          </a:p>
        </p:txBody>
      </p:sp>
      <p:sp>
        <p:nvSpPr>
          <p:cNvPr id="13" name="Text 6"/>
          <p:cNvSpPr txBox="1"/>
          <p:nvPr/>
        </p:nvSpPr>
        <p:spPr>
          <a:xfrm>
            <a:off x="6190652" y="3155724"/>
            <a:ext cx="2586000" cy="402000"/>
          </a:xfrm>
          <a:prstGeom prst="rect">
            <a:avLst/>
          </a:prstGeom>
          <a:noFill/>
          <a:ln/>
        </p:spPr>
        <p:txBody>
          <a:bodyPr wrap="square" lIns="0" tIns="0" rIns="0" bIns="0" rtlCol="0" anchor="ctr"/>
          <a:lstStyle/>
          <a:p>
            <a:pPr algn="l" indent="0" marL="0">
              <a:lnSpc>
                <a:spcPct val="115000"/>
              </a:lnSpc>
              <a:buNone/>
            </a:pPr>
            <a:r>
              <a:rPr lang="en-US" sz="1498" dirty="0">
                <a:solidFill>
                  <a:srgbClr val="042826"/>
                </a:solidFill>
                <a:latin typeface="Arial" pitchFamily="34" charset="0"/>
                <a:ea typeface="Arial" pitchFamily="34" charset="-122"/>
                <a:cs typeface="Arial" pitchFamily="34" charset="-120"/>
              </a:rPr>
              <a:t>Деталь, которую запоминают
</a:t>
            </a:r>
            <a:endParaRPr lang="en-US" sz="1498" dirty="0"/>
          </a:p>
        </p:txBody>
      </p:sp>
      <p:sp>
        <p:nvSpPr>
          <p:cNvPr id="14" name="Text 7"/>
          <p:cNvSpPr txBox="1"/>
          <p:nvPr/>
        </p:nvSpPr>
        <p:spPr>
          <a:xfrm>
            <a:off x="6190652" y="3695075"/>
            <a:ext cx="2586000" cy="999900"/>
          </a:xfrm>
          <a:prstGeom prst="rect">
            <a:avLst/>
          </a:prstGeom>
          <a:noFill/>
          <a:ln/>
        </p:spPr>
        <p:txBody>
          <a:bodyPr wrap="square" lIns="0" tIns="0" rIns="0" bIns="0" rtlCol="0" anchor="t"/>
          <a:lstStyle/>
          <a:p>
            <a:pPr algn="l" indent="0" marL="0">
              <a:lnSpc>
                <a:spcPct val="100000"/>
              </a:lnSpc>
              <a:buNone/>
            </a:pPr>
            <a:r>
              <a:rPr lang="en-US" sz="1008" dirty="0">
                <a:solidFill>
                  <a:srgbClr val="042826"/>
                </a:solidFill>
                <a:latin typeface="Arial" pitchFamily="34" charset="0"/>
                <a:ea typeface="Arial" pitchFamily="34" charset="-122"/>
                <a:cs typeface="Arial" pitchFamily="34" charset="-120"/>
              </a:rPr>
              <a:t>У Роберта Фроста и Эмили Дикинсон цвет нередко звучит как ключевая деталь, удерживающая внимание читателя. Небольшое цветообозначение может превратить обычный пейзаж в символический образ, который работает дольше, чем отдельная сюжетная реплика.
</a:t>
            </a:r>
            <a:endParaRPr lang="en-US" sz="1008"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042826"/>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06975" y="1299508"/>
            <a:ext cx="4158300" cy="2748384"/>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5124117" y="1877039"/>
            <a:ext cx="3502800" cy="820800"/>
          </a:xfrm>
          <a:prstGeom prst="rect">
            <a:avLst/>
          </a:prstGeom>
          <a:noFill/>
          <a:ln/>
        </p:spPr>
        <p:txBody>
          <a:bodyPr wrap="square" lIns="0" tIns="0" rIns="0" bIns="0" rtlCol="0" anchor="t"/>
          <a:lstStyle/>
          <a:p>
            <a:pPr algn="l" indent="0" marL="0">
              <a:lnSpc>
                <a:spcPct val="150000"/>
              </a:lnSpc>
              <a:buNone/>
            </a:pPr>
            <a:r>
              <a:rPr lang="en-US" sz="1077" dirty="0">
                <a:solidFill>
                  <a:srgbClr val="8EB0AF"/>
                </a:solidFill>
                <a:latin typeface="Arial" pitchFamily="34" charset="0"/>
                <a:ea typeface="Arial" pitchFamily="34" charset="-122"/>
                <a:cs typeface="Arial" pitchFamily="34" charset="-120"/>
              </a:rPr>
              <a:t>Символика цветов меняется от нейтральной к культурно насыщенной: один оттенок может означать и эмоциональное состояние, и общественную оценку, и традиционный образ.
</a:t>
            </a:r>
            <a:endParaRPr lang="en-US" sz="1077" dirty="0"/>
          </a:p>
        </p:txBody>
      </p:sp>
      <p:sp>
        <p:nvSpPr>
          <p:cNvPr id="7" name="Text 1"/>
          <p:cNvSpPr txBox="1"/>
          <p:nvPr/>
        </p:nvSpPr>
        <p:spPr>
          <a:xfrm>
            <a:off x="406962" y="4149213"/>
            <a:ext cx="4158300" cy="261600"/>
          </a:xfrm>
          <a:prstGeom prst="rect">
            <a:avLst/>
          </a:prstGeom>
          <a:noFill/>
          <a:ln/>
        </p:spPr>
        <p:txBody>
          <a:bodyPr wrap="square" lIns="0" tIns="0" rIns="0" bIns="0" rtlCol="0" anchor="t"/>
          <a:lstStyle/>
          <a:p>
            <a:pPr algn="l" indent="0" marL="0">
              <a:lnSpc>
                <a:spcPct val="115000"/>
              </a:lnSpc>
              <a:buNone/>
            </a:pPr>
            <a:r>
              <a:rPr lang="en-US" sz="895" dirty="0">
                <a:solidFill>
                  <a:srgbClr val="8EB0AF"/>
                </a:solidFill>
                <a:latin typeface="Arial" pitchFamily="34" charset="0"/>
                <a:ea typeface="Arial" pitchFamily="34" charset="-122"/>
                <a:cs typeface="Arial" pitchFamily="34" charset="-120"/>
              </a:rPr>
              <a:t>Обобщение по англоязычной культурной традиции и типичным символическим употреблениям
</a:t>
            </a:r>
            <a:endParaRPr lang="en-US" sz="895" dirty="0"/>
          </a:p>
        </p:txBody>
      </p:sp>
      <p:sp>
        <p:nvSpPr>
          <p:cNvPr id="8" name="Text 2"/>
          <p:cNvSpPr txBox="1"/>
          <p:nvPr/>
        </p:nvSpPr>
        <p:spPr>
          <a:xfrm>
            <a:off x="5124117" y="3170989"/>
            <a:ext cx="3502800" cy="820800"/>
          </a:xfrm>
          <a:prstGeom prst="rect">
            <a:avLst/>
          </a:prstGeom>
          <a:noFill/>
          <a:ln/>
        </p:spPr>
        <p:txBody>
          <a:bodyPr wrap="square" lIns="0" tIns="0" rIns="0" bIns="0" rtlCol="0" anchor="t"/>
          <a:lstStyle/>
          <a:p>
            <a:pPr algn="l" indent="0" marL="0">
              <a:lnSpc>
                <a:spcPct val="150000"/>
              </a:lnSpc>
              <a:buNone/>
            </a:pPr>
            <a:r>
              <a:rPr lang="en-US" sz="1211" dirty="0">
                <a:solidFill>
                  <a:srgbClr val="8EB0AF"/>
                </a:solidFill>
                <a:latin typeface="Arial" pitchFamily="34" charset="0"/>
                <a:ea typeface="Arial" pitchFamily="34" charset="-122"/>
                <a:cs typeface="Arial" pitchFamily="34" charset="-120"/>
              </a:rPr>
              <a:t>Наиболее многозначны black и red; blue, white и green тоже активно используются символически, но их значения сильнее зависят от контекста.
</a:t>
            </a:r>
            <a:endParaRPr lang="en-US" sz="1211" dirty="0"/>
          </a:p>
        </p:txBody>
      </p:sp>
      <p:sp>
        <p:nvSpPr>
          <p:cNvPr id="9" name="Text 3"/>
          <p:cNvSpPr txBox="1"/>
          <p:nvPr/>
        </p:nvSpPr>
        <p:spPr>
          <a:xfrm>
            <a:off x="337925" y="368223"/>
            <a:ext cx="8438700" cy="754500"/>
          </a:xfrm>
          <a:prstGeom prst="rect">
            <a:avLst/>
          </a:prstGeom>
          <a:noFill/>
          <a:ln/>
        </p:spPr>
        <p:txBody>
          <a:bodyPr wrap="square" lIns="0" tIns="0" rIns="0" bIns="0" rtlCol="0" anchor="ctr"/>
          <a:lstStyle/>
          <a:p>
            <a:pPr algn="l" indent="0" marL="0">
              <a:lnSpc>
                <a:spcPct val="90000"/>
              </a:lnSpc>
              <a:buNone/>
            </a:pPr>
            <a:r>
              <a:rPr lang="en-US" sz="2400" dirty="0">
                <a:solidFill>
                  <a:srgbClr val="E7F9FF"/>
                </a:solidFill>
                <a:latin typeface="Arial" pitchFamily="34" charset="0"/>
                <a:ea typeface="Arial" pitchFamily="34" charset="-122"/>
                <a:cs typeface="Arial" pitchFamily="34" charset="-120"/>
              </a:rPr>
              <a:t>Symbolic meanings of key colours
</a:t>
            </a:r>
            <a:endParaRPr lang="en-US" sz="2400" dirty="0"/>
          </a:p>
        </p:txBody>
      </p:sp>
      <p:sp>
        <p:nvSpPr>
          <p:cNvPr id="10" name="Text 4"/>
          <p:cNvSpPr txBox="1"/>
          <p:nvPr/>
        </p:nvSpPr>
        <p:spPr>
          <a:xfrm>
            <a:off x="8702125" y="4766850"/>
            <a:ext cx="411300" cy="1108200"/>
          </a:xfrm>
          <a:prstGeom prst="rect">
            <a:avLst/>
          </a:prstGeom>
          <a:noFill/>
          <a:ln/>
        </p:spPr>
        <p:txBody>
          <a:bodyPr wrap="square" lIns="0" tIns="0" rIns="0" bIns="0" rtlCol="0" anchor="t"/>
          <a:lstStyle/>
          <a:p>
            <a:pPr algn="ctr" indent="0" marL="0">
              <a:lnSpc>
                <a:spcPct val="100000"/>
              </a:lnSpc>
              <a:buNone/>
            </a:pPr>
            <a:r>
              <a:rPr lang="en-US" sz="1100" dirty="0">
                <a:solidFill>
                  <a:srgbClr val="557F7E"/>
                </a:solidFill>
                <a:latin typeface="Arial" pitchFamily="34" charset="0"/>
                <a:ea typeface="Arial" pitchFamily="34" charset="-122"/>
                <a:cs typeface="Arial" pitchFamily="34" charset="-120"/>
              </a:rPr>
              <a:t>16</a:t>
            </a:r>
            <a:endParaRPr lang="en-US" sz="11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E7F9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337925" y="267500"/>
            <a:ext cx="8459100" cy="675300"/>
          </a:xfrm>
          <a:prstGeom prst="rect">
            <a:avLst/>
          </a:prstGeom>
          <a:noFill/>
          <a:ln/>
        </p:spPr>
        <p:txBody>
          <a:bodyPr wrap="square" lIns="0" tIns="0" rIns="0" bIns="0" rtlCol="0" anchor="t"/>
          <a:lstStyle/>
          <a:p>
            <a:pPr algn="l" indent="0" marL="0">
              <a:lnSpc>
                <a:spcPct val="90000"/>
              </a:lnSpc>
              <a:buNone/>
            </a:pPr>
            <a:r>
              <a:rPr lang="en-US" sz="2400" dirty="0">
                <a:solidFill>
                  <a:srgbClr val="042826"/>
                </a:solidFill>
                <a:latin typeface="Arial" pitchFamily="34" charset="0"/>
                <a:ea typeface="Arial" pitchFamily="34" charset="-122"/>
                <a:cs typeface="Arial" pitchFamily="34" charset="-120"/>
              </a:rPr>
              <a:t>Grammar and spelling of colour adjectives
</a:t>
            </a:r>
            <a:endParaRPr lang="en-US" sz="2400" dirty="0"/>
          </a:p>
        </p:txBody>
      </p:sp>
      <p:sp>
        <p:nvSpPr>
          <p:cNvPr id="9" name="Text 1"/>
          <p:cNvSpPr txBox="1"/>
          <p:nvPr/>
        </p:nvSpPr>
        <p:spPr>
          <a:xfrm>
            <a:off x="8702125" y="4766850"/>
            <a:ext cx="411300" cy="1108200"/>
          </a:xfrm>
          <a:prstGeom prst="rect">
            <a:avLst/>
          </a:prstGeom>
          <a:noFill/>
          <a:ln/>
        </p:spPr>
        <p:txBody>
          <a:bodyPr wrap="square" lIns="0" tIns="0" rIns="0" bIns="0" rtlCol="0" anchor="t"/>
          <a:lstStyle/>
          <a:p>
            <a:pPr algn="ctr" indent="0" marL="0">
              <a:lnSpc>
                <a:spcPct val="100000"/>
              </a:lnSpc>
              <a:buNone/>
            </a:pPr>
            <a:r>
              <a:rPr lang="en-US" sz="1100" dirty="0">
                <a:solidFill>
                  <a:srgbClr val="557F7E"/>
                </a:solidFill>
                <a:latin typeface="Arial" pitchFamily="34" charset="0"/>
                <a:ea typeface="Arial" pitchFamily="34" charset="-122"/>
                <a:cs typeface="Arial" pitchFamily="34" charset="-120"/>
              </a:rPr>
              <a:t>17</a:t>
            </a:r>
            <a:endParaRPr lang="en-US" sz="1100" dirty="0"/>
          </a:p>
        </p:txBody>
      </p:sp>
      <p:sp>
        <p:nvSpPr>
          <p:cNvPr id="10" name="Text 2"/>
          <p:cNvSpPr txBox="1"/>
          <p:nvPr/>
        </p:nvSpPr>
        <p:spPr>
          <a:xfrm>
            <a:off x="809613" y="1165888"/>
            <a:ext cx="3703200" cy="1346100"/>
          </a:xfrm>
          <a:prstGeom prst="rect">
            <a:avLst/>
          </a:prstGeom>
          <a:noFill/>
          <a:ln/>
        </p:spPr>
        <p:txBody>
          <a:bodyPr wrap="square" lIns="0" tIns="0" rIns="0" bIns="0" rtlCol="0" anchor="t"/>
          <a:lstStyle/>
          <a:p>
            <a:pPr algn="l" indent="0" marL="0">
              <a:lnSpc>
                <a:spcPct val="115000"/>
              </a:lnSpc>
              <a:buNone/>
            </a:pPr>
            <a:r>
              <a:rPr lang="en-US" sz="1200" dirty="0">
                <a:solidFill>
                  <a:srgbClr val="042826"/>
                </a:solidFill>
                <a:latin typeface="Arial" pitchFamily="34" charset="0"/>
                <a:ea typeface="Arial" pitchFamily="34" charset="-122"/>
                <a:cs typeface="Arial" pitchFamily="34" charset="-120"/>
              </a:rPr>
              <a:t>Позиция прилагательного
</a:t>
            </a:r>
            <a:pPr algn="l" indent="0" marL="0">
              <a:lnSpc>
                <a:spcPct val="115000"/>
              </a:lnSpc>
              <a:buNone/>
            </a:pPr>
            <a:r>
              <a:rPr lang="en-US" sz="700" dirty="0">
                <a:solidFill>
                  <a:srgbClr val="042826"/>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042826"/>
                </a:solidFill>
                <a:latin typeface="Arial" pitchFamily="34" charset="0"/>
                <a:ea typeface="Arial" pitchFamily="34" charset="-122"/>
                <a:cs typeface="Arial" pitchFamily="34" charset="-120"/>
              </a:rPr>
              <a:t>Цветовое прилагательное обычно стоит перед существительным и образует естественное описание предмета: a red apple, a black bag, a green tree. Это базовая модель английского порядка слов.
</a:t>
            </a:r>
            <a:endParaRPr lang="en-US" sz="1200" dirty="0"/>
          </a:p>
        </p:txBody>
      </p:sp>
      <p:sp>
        <p:nvSpPr>
          <p:cNvPr id="11" name="Text 3"/>
          <p:cNvSpPr txBox="1"/>
          <p:nvPr/>
        </p:nvSpPr>
        <p:spPr>
          <a:xfrm>
            <a:off x="5093813" y="1165888"/>
            <a:ext cx="3703200" cy="1346100"/>
          </a:xfrm>
          <a:prstGeom prst="rect">
            <a:avLst/>
          </a:prstGeom>
          <a:noFill/>
          <a:ln/>
        </p:spPr>
        <p:txBody>
          <a:bodyPr wrap="square" lIns="0" tIns="0" rIns="0" bIns="0" rtlCol="0" anchor="t"/>
          <a:lstStyle/>
          <a:p>
            <a:pPr algn="l" indent="0" marL="0">
              <a:lnSpc>
                <a:spcPct val="115000"/>
              </a:lnSpc>
              <a:buNone/>
            </a:pPr>
            <a:r>
              <a:rPr lang="en-US" sz="1200" dirty="0">
                <a:solidFill>
                  <a:srgbClr val="042826"/>
                </a:solidFill>
                <a:latin typeface="Arial" pitchFamily="34" charset="0"/>
                <a:ea typeface="Arial" pitchFamily="34" charset="-122"/>
                <a:cs typeface="Arial" pitchFamily="34" charset="-120"/>
              </a:rPr>
              <a:t>Сложные формы
</a:t>
            </a:r>
            <a:pPr algn="l" indent="0" marL="0">
              <a:lnSpc>
                <a:spcPct val="115000"/>
              </a:lnSpc>
              <a:buNone/>
            </a:pPr>
            <a:r>
              <a:rPr lang="en-US" sz="700" dirty="0">
                <a:solidFill>
                  <a:srgbClr val="042826"/>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042826"/>
                </a:solidFill>
                <a:latin typeface="Arial" pitchFamily="34" charset="0"/>
                <a:ea typeface="Arial" pitchFamily="34" charset="-122"/>
                <a:cs typeface="Arial" pitchFamily="34" charset="-120"/>
              </a:rPr>
              <a:t>Если цветовое сочетание работает как единое определение, его пишут через дефис: sky-blue eyes, snow-white dress, blood-red sunset. Такое написание показывает, что перед нами одно целостное описание.
</a:t>
            </a:r>
            <a:endParaRPr lang="en-US" sz="1200" dirty="0"/>
          </a:p>
        </p:txBody>
      </p:sp>
      <p:sp>
        <p:nvSpPr>
          <p:cNvPr id="12" name="Text 4"/>
          <p:cNvSpPr txBox="1"/>
          <p:nvPr/>
        </p:nvSpPr>
        <p:spPr>
          <a:xfrm>
            <a:off x="809613" y="2631513"/>
            <a:ext cx="3703200" cy="1346100"/>
          </a:xfrm>
          <a:prstGeom prst="rect">
            <a:avLst/>
          </a:prstGeom>
          <a:noFill/>
          <a:ln/>
        </p:spPr>
        <p:txBody>
          <a:bodyPr wrap="square" lIns="0" tIns="0" rIns="0" bIns="0" rtlCol="0" anchor="t"/>
          <a:lstStyle/>
          <a:p>
            <a:pPr algn="l" indent="0" marL="0">
              <a:lnSpc>
                <a:spcPct val="115000"/>
              </a:lnSpc>
              <a:buNone/>
            </a:pPr>
            <a:r>
              <a:rPr lang="en-US" sz="1200" dirty="0">
                <a:solidFill>
                  <a:srgbClr val="042826"/>
                </a:solidFill>
                <a:latin typeface="Arial" pitchFamily="34" charset="0"/>
                <a:ea typeface="Arial" pitchFamily="34" charset="-122"/>
                <a:cs typeface="Arial" pitchFamily="34" charset="-120"/>
              </a:rPr>
              <a:t>Степень признака
</a:t>
            </a:r>
            <a:pPr algn="l" indent="0" marL="0">
              <a:lnSpc>
                <a:spcPct val="115000"/>
              </a:lnSpc>
              <a:buNone/>
            </a:pPr>
            <a:r>
              <a:rPr lang="en-US" sz="700" dirty="0">
                <a:solidFill>
                  <a:srgbClr val="042826"/>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042826"/>
                </a:solidFill>
                <a:latin typeface="Arial" pitchFamily="34" charset="0"/>
                <a:ea typeface="Arial" pitchFamily="34" charset="-122"/>
                <a:cs typeface="Arial" pitchFamily="34" charset="-120"/>
              </a:rPr>
              <a:t>Чтобы уточнить интенсивность цвета, используют слова very, quite, rather, extremely или slightly. Они помогают передать насыщенность оттенка и сделать описание более точным без изменения самого цветового слова.
</a:t>
            </a:r>
            <a:endParaRPr lang="en-US" sz="1200" dirty="0"/>
          </a:p>
        </p:txBody>
      </p:sp>
      <p:sp>
        <p:nvSpPr>
          <p:cNvPr id="13" name="Text 5"/>
          <p:cNvSpPr txBox="1"/>
          <p:nvPr/>
        </p:nvSpPr>
        <p:spPr>
          <a:xfrm>
            <a:off x="5093813" y="2631513"/>
            <a:ext cx="3703200" cy="1346100"/>
          </a:xfrm>
          <a:prstGeom prst="rect">
            <a:avLst/>
          </a:prstGeom>
          <a:noFill/>
          <a:ln/>
        </p:spPr>
        <p:txBody>
          <a:bodyPr wrap="square" lIns="0" tIns="0" rIns="0" bIns="0" rtlCol="0" anchor="t"/>
          <a:lstStyle/>
          <a:p>
            <a:pPr algn="l" indent="0" marL="0">
              <a:lnSpc>
                <a:spcPct val="115000"/>
              </a:lnSpc>
              <a:buNone/>
            </a:pPr>
            <a:r>
              <a:rPr lang="en-US" sz="1200" dirty="0">
                <a:solidFill>
                  <a:srgbClr val="042826"/>
                </a:solidFill>
                <a:latin typeface="Arial" pitchFamily="34" charset="0"/>
                <a:ea typeface="Arial" pitchFamily="34" charset="-122"/>
                <a:cs typeface="Arial" pitchFamily="34" charset="-120"/>
              </a:rPr>
              <a:t>Варианты написания
</a:t>
            </a:r>
            <a:pPr algn="l" indent="0" marL="0">
              <a:lnSpc>
                <a:spcPct val="115000"/>
              </a:lnSpc>
              <a:buNone/>
            </a:pPr>
            <a:r>
              <a:rPr lang="en-US" sz="700" dirty="0">
                <a:solidFill>
                  <a:srgbClr val="042826"/>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042826"/>
                </a:solidFill>
                <a:latin typeface="Arial" pitchFamily="34" charset="0"/>
                <a:ea typeface="Arial" pitchFamily="34" charset="-122"/>
                <a:cs typeface="Arial" pitchFamily="34" charset="-120"/>
              </a:rPr>
              <a:t>В британском варианте английского предпочтительно grey, а в американском — gray. Различие касается только орфографии, поэтому при чтении и письме важно учитывать выбранный стандарт языка.
</a:t>
            </a:r>
            <a:endParaRPr lang="en-US" sz="12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E7F9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37975" y="1707116"/>
            <a:ext cx="8438700" cy="2962117"/>
          </a:xfrm>
          <a:prstGeom prst="rect">
            <a:avLst/>
          </a:prstGeom>
        </p:spPr>
      </p:pic>
      <p:sp>
        <p:nvSpPr>
          <p:cNvPr id="4" name="Text 0"/>
          <p:cNvSpPr txBox="1"/>
          <p:nvPr/>
        </p:nvSpPr>
        <p:spPr>
          <a:xfrm>
            <a:off x="8702125" y="4766850"/>
            <a:ext cx="411300" cy="1108200"/>
          </a:xfrm>
          <a:prstGeom prst="rect">
            <a:avLst/>
          </a:prstGeom>
          <a:noFill/>
          <a:ln/>
        </p:spPr>
        <p:txBody>
          <a:bodyPr wrap="square" lIns="0" tIns="0" rIns="0" bIns="0" rtlCol="0" anchor="t"/>
          <a:lstStyle/>
          <a:p>
            <a:pPr algn="ctr" indent="0" marL="0">
              <a:lnSpc>
                <a:spcPct val="100000"/>
              </a:lnSpc>
              <a:buNone/>
            </a:pPr>
            <a:r>
              <a:rPr lang="en-US" sz="1100" dirty="0">
                <a:solidFill>
                  <a:srgbClr val="557F7E"/>
                </a:solidFill>
                <a:latin typeface="Arial" pitchFamily="34" charset="0"/>
                <a:ea typeface="Arial" pitchFamily="34" charset="-122"/>
                <a:cs typeface="Arial" pitchFamily="34" charset="-120"/>
              </a:rPr>
              <a:t>18</a:t>
            </a:r>
            <a:endParaRPr lang="en-US" sz="1100" dirty="0"/>
          </a:p>
        </p:txBody>
      </p:sp>
      <p:sp>
        <p:nvSpPr>
          <p:cNvPr id="5" name="Text 1"/>
          <p:cNvSpPr txBox="1"/>
          <p:nvPr/>
        </p:nvSpPr>
        <p:spPr>
          <a:xfrm>
            <a:off x="337925" y="420944"/>
            <a:ext cx="8438700" cy="732900"/>
          </a:xfrm>
          <a:prstGeom prst="rect">
            <a:avLst/>
          </a:prstGeom>
          <a:noFill/>
          <a:ln/>
        </p:spPr>
        <p:txBody>
          <a:bodyPr wrap="square" lIns="0" tIns="0" rIns="0" bIns="0" rtlCol="0" anchor="ctr"/>
          <a:lstStyle/>
          <a:p>
            <a:pPr algn="l" indent="0" marL="0">
              <a:lnSpc>
                <a:spcPct val="90000"/>
              </a:lnSpc>
              <a:buNone/>
            </a:pPr>
            <a:r>
              <a:rPr lang="en-US" sz="2400" dirty="0">
                <a:solidFill>
                  <a:srgbClr val="042826"/>
                </a:solidFill>
                <a:latin typeface="Arial" pitchFamily="34" charset="0"/>
                <a:ea typeface="Arial" pitchFamily="34" charset="-122"/>
                <a:cs typeface="Arial" pitchFamily="34" charset="-120"/>
              </a:rPr>
              <a:t>How to analyse a colour word in a text
</a:t>
            </a:r>
            <a:endParaRPr lang="en-US" sz="2400" dirty="0"/>
          </a:p>
        </p:txBody>
      </p:sp>
      <p:sp>
        <p:nvSpPr>
          <p:cNvPr id="6" name="Text 2"/>
          <p:cNvSpPr txBox="1"/>
          <p:nvPr/>
        </p:nvSpPr>
        <p:spPr>
          <a:xfrm>
            <a:off x="337925" y="1153850"/>
            <a:ext cx="8438700" cy="502500"/>
          </a:xfrm>
          <a:prstGeom prst="rect">
            <a:avLst/>
          </a:prstGeom>
          <a:noFill/>
          <a:ln/>
        </p:spPr>
        <p:txBody>
          <a:bodyPr wrap="square" lIns="0" tIns="0" rIns="0" bIns="0" rtlCol="0" anchor="t"/>
          <a:lstStyle/>
          <a:p>
            <a:pPr algn="l" indent="0" marL="0">
              <a:lnSpc>
                <a:spcPct val="150000"/>
              </a:lnSpc>
              <a:buNone/>
            </a:pPr>
            <a:r>
              <a:rPr lang="en-US" sz="1300" dirty="0">
                <a:solidFill>
                  <a:srgbClr val="8EB0AF"/>
                </a:solidFill>
                <a:latin typeface="Arial" pitchFamily="34" charset="0"/>
                <a:ea typeface="Arial" pitchFamily="34" charset="-122"/>
                <a:cs typeface="Arial" pitchFamily="34" charset="-120"/>
              </a:rPr>
              <a:t>Последовательность анализа цветового слова в художественном, рекламном или разговорном контексте
</a:t>
            </a:r>
            <a:endParaRPr lang="en-US" sz="13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042826"/>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368600" y="365350"/>
            <a:ext cx="8333400" cy="723900"/>
          </a:xfrm>
          <a:prstGeom prst="rect">
            <a:avLst/>
          </a:prstGeom>
          <a:noFill/>
          <a:ln/>
        </p:spPr>
        <p:txBody>
          <a:bodyPr wrap="square" lIns="0" tIns="0" rIns="0" bIns="0" rtlCol="0" anchor="ctr"/>
          <a:lstStyle/>
          <a:p>
            <a:pPr algn="l" indent="0" marL="0">
              <a:lnSpc>
                <a:spcPct val="90000"/>
              </a:lnSpc>
              <a:buNone/>
            </a:pPr>
            <a:r>
              <a:rPr lang="en-US" sz="2400" dirty="0">
                <a:solidFill>
                  <a:srgbClr val="E7F9FF"/>
                </a:solidFill>
                <a:latin typeface="Arial" pitchFamily="34" charset="0"/>
                <a:ea typeface="Arial" pitchFamily="34" charset="-122"/>
                <a:cs typeface="Arial" pitchFamily="34" charset="-120"/>
              </a:rPr>
              <a:t>Modern expansion of colour vocabulary
</a:t>
            </a:r>
            <a:endParaRPr lang="en-US" sz="2400" dirty="0"/>
          </a:p>
        </p:txBody>
      </p:sp>
      <p:sp>
        <p:nvSpPr>
          <p:cNvPr id="7" name="Text 1"/>
          <p:cNvSpPr txBox="1"/>
          <p:nvPr/>
        </p:nvSpPr>
        <p:spPr>
          <a:xfrm>
            <a:off x="8702125" y="4766850"/>
            <a:ext cx="411300" cy="1108200"/>
          </a:xfrm>
          <a:prstGeom prst="rect">
            <a:avLst/>
          </a:prstGeom>
          <a:noFill/>
          <a:ln/>
        </p:spPr>
        <p:txBody>
          <a:bodyPr wrap="square" lIns="0" tIns="0" rIns="0" bIns="0" rtlCol="0" anchor="t"/>
          <a:lstStyle/>
          <a:p>
            <a:pPr algn="ctr" indent="0" marL="0">
              <a:lnSpc>
                <a:spcPct val="100000"/>
              </a:lnSpc>
              <a:buNone/>
            </a:pPr>
            <a:r>
              <a:rPr lang="en-US" sz="1100" dirty="0">
                <a:solidFill>
                  <a:srgbClr val="557F7E"/>
                </a:solidFill>
                <a:latin typeface="Arial" pitchFamily="34" charset="0"/>
                <a:ea typeface="Arial" pitchFamily="34" charset="-122"/>
                <a:cs typeface="Arial" pitchFamily="34" charset="-120"/>
              </a:rPr>
              <a:t>19</a:t>
            </a:r>
            <a:endParaRPr lang="en-US" sz="1100" dirty="0"/>
          </a:p>
        </p:txBody>
      </p:sp>
      <p:sp>
        <p:nvSpPr>
          <p:cNvPr id="8" name="Text 2"/>
          <p:cNvSpPr txBox="1"/>
          <p:nvPr/>
        </p:nvSpPr>
        <p:spPr>
          <a:xfrm>
            <a:off x="368600" y="3585675"/>
            <a:ext cx="2680500" cy="1181100"/>
          </a:xfrm>
          <a:prstGeom prst="rect">
            <a:avLst/>
          </a:prstGeom>
          <a:noFill/>
          <a:ln/>
        </p:spPr>
        <p:txBody>
          <a:bodyPr wrap="square" lIns="0" tIns="0" rIns="0" bIns="0" rtlCol="0" anchor="t"/>
          <a:lstStyle/>
          <a:p>
            <a:pPr algn="l" indent="0" marL="0">
              <a:lnSpc>
                <a:spcPct val="130039"/>
              </a:lnSpc>
              <a:buNone/>
            </a:pPr>
            <a:r>
              <a:rPr lang="en-US" sz="1249" dirty="0">
                <a:solidFill>
                  <a:srgbClr val="E7F9FF"/>
                </a:solidFill>
                <a:latin typeface="Arial" pitchFamily="34" charset="0"/>
                <a:ea typeface="Arial" pitchFamily="34" charset="-122"/>
                <a:cs typeface="Arial" pitchFamily="34" charset="-120"/>
              </a:rPr>
              <a:t>Классическая база
</a:t>
            </a:r>
            <a:pPr algn="l" indent="0" marL="0">
              <a:lnSpc>
                <a:spcPct val="130039"/>
              </a:lnSpc>
              <a:buNone/>
            </a:pPr>
            <a:r>
              <a:rPr lang="en-US" sz="192" dirty="0">
                <a:solidFill>
                  <a:srgbClr val="E7F9FF"/>
                </a:solidFill>
                <a:latin typeface="Arial" pitchFamily="34" charset="0"/>
                <a:ea typeface="Arial" pitchFamily="34" charset="-122"/>
                <a:cs typeface="Arial" pitchFamily="34" charset="-120"/>
              </a:rPr>
              <a:t>
</a:t>
            </a:r>
            <a:pPr algn="l" indent="0" marL="0">
              <a:lnSpc>
                <a:spcPct val="130039"/>
              </a:lnSpc>
              <a:buNone/>
            </a:pPr>
            <a:r>
              <a:rPr lang="en-US" sz="100" dirty="0">
                <a:solidFill>
                  <a:srgbClr val="E7F9FF"/>
                </a:solidFill>
                <a:latin typeface="Arial" pitchFamily="34" charset="0"/>
                <a:ea typeface="Arial" pitchFamily="34" charset="-122"/>
                <a:cs typeface="Arial" pitchFamily="34" charset="-120"/>
              </a:rPr>
              <a:t>
</a:t>
            </a:r>
            <a:pPr algn="l" indent="0" marL="0">
              <a:lnSpc>
                <a:spcPct val="115000"/>
              </a:lnSpc>
              <a:buNone/>
            </a:pPr>
            <a:r>
              <a:rPr lang="en-US" sz="1057" dirty="0">
                <a:solidFill>
                  <a:srgbClr val="557F7E"/>
                </a:solidFill>
                <a:latin typeface="Arial" pitchFamily="34" charset="0"/>
                <a:ea typeface="Arial" pitchFamily="34" charset="-122"/>
                <a:cs typeface="Arial" pitchFamily="34" charset="-120"/>
              </a:rPr>
              <a:t>Долгое время английский опирался на базовые названия цветов и несколько общеизвестных оттенков. Эти слова использовались в быту, литературе и описании предметов, формируя устойчивую основу цветовой лексики.
</a:t>
            </a:r>
            <a:endParaRPr lang="en-US" sz="1249" dirty="0"/>
          </a:p>
        </p:txBody>
      </p:sp>
      <p:sp>
        <p:nvSpPr>
          <p:cNvPr id="9" name="Text 3"/>
          <p:cNvSpPr txBox="1"/>
          <p:nvPr/>
        </p:nvSpPr>
        <p:spPr>
          <a:xfrm>
            <a:off x="3359025" y="1908225"/>
            <a:ext cx="2680500" cy="1181100"/>
          </a:xfrm>
          <a:prstGeom prst="rect">
            <a:avLst/>
          </a:prstGeom>
          <a:noFill/>
          <a:ln/>
        </p:spPr>
        <p:txBody>
          <a:bodyPr wrap="square" lIns="0" tIns="0" rIns="0" bIns="0" rtlCol="0" anchor="b"/>
          <a:lstStyle/>
          <a:p>
            <a:pPr algn="l" indent="0" marL="0">
              <a:lnSpc>
                <a:spcPct val="130039"/>
              </a:lnSpc>
              <a:buNone/>
            </a:pPr>
            <a:r>
              <a:rPr lang="en-US" sz="1242" dirty="0">
                <a:solidFill>
                  <a:srgbClr val="E7F9FF"/>
                </a:solidFill>
                <a:latin typeface="Arial" pitchFamily="34" charset="0"/>
                <a:ea typeface="Arial" pitchFamily="34" charset="-122"/>
                <a:cs typeface="Arial" pitchFamily="34" charset="-120"/>
              </a:rPr>
              <a:t>Расширение через индустрии
</a:t>
            </a:r>
            <a:pPr algn="l" indent="0" marL="0">
              <a:lnSpc>
                <a:spcPct val="130039"/>
              </a:lnSpc>
              <a:buNone/>
            </a:pPr>
            <a:r>
              <a:rPr lang="en-US" sz="191" dirty="0">
                <a:solidFill>
                  <a:srgbClr val="E7F9FF"/>
                </a:solidFill>
                <a:latin typeface="Arial" pitchFamily="34" charset="0"/>
                <a:ea typeface="Arial" pitchFamily="34" charset="-122"/>
                <a:cs typeface="Arial" pitchFamily="34" charset="-120"/>
              </a:rPr>
              <a:t>
</a:t>
            </a:r>
            <a:pPr algn="l" indent="0" marL="0">
              <a:lnSpc>
                <a:spcPct val="130039"/>
              </a:lnSpc>
              <a:buNone/>
            </a:pPr>
            <a:r>
              <a:rPr lang="en-US" sz="100" dirty="0">
                <a:solidFill>
                  <a:srgbClr val="E7F9FF"/>
                </a:solidFill>
                <a:latin typeface="Arial" pitchFamily="34" charset="0"/>
                <a:ea typeface="Arial" pitchFamily="34" charset="-122"/>
                <a:cs typeface="Arial" pitchFamily="34" charset="-120"/>
              </a:rPr>
              <a:t>
</a:t>
            </a:r>
            <a:pPr algn="l" indent="0" marL="0">
              <a:lnSpc>
                <a:spcPct val="115000"/>
              </a:lnSpc>
              <a:buNone/>
            </a:pPr>
            <a:r>
              <a:rPr lang="en-US" sz="1051" dirty="0">
                <a:solidFill>
                  <a:srgbClr val="557F7E"/>
                </a:solidFill>
                <a:latin typeface="Arial" pitchFamily="34" charset="0"/>
                <a:ea typeface="Arial" pitchFamily="34" charset="-122"/>
                <a:cs typeface="Arial" pitchFamily="34" charset="-120"/>
              </a:rPr>
              <a:t>Позднее мода, дизайн, косметика и интерьерная сфера стали активно вводить новые оттеночные названия. Слова вроде teal, mocha, champagne и charcoal позволили делать описание товаров более точным и привлекательным.
</a:t>
            </a:r>
            <a:endParaRPr lang="en-US" sz="1242" dirty="0"/>
          </a:p>
        </p:txBody>
      </p:sp>
      <p:sp>
        <p:nvSpPr>
          <p:cNvPr id="10" name="Text 4"/>
          <p:cNvSpPr txBox="1"/>
          <p:nvPr/>
        </p:nvSpPr>
        <p:spPr>
          <a:xfrm>
            <a:off x="6161375" y="3585675"/>
            <a:ext cx="2680500" cy="1181100"/>
          </a:xfrm>
          <a:prstGeom prst="rect">
            <a:avLst/>
          </a:prstGeom>
          <a:noFill/>
          <a:ln/>
        </p:spPr>
        <p:txBody>
          <a:bodyPr wrap="square" lIns="0" tIns="0" rIns="0" bIns="0" rtlCol="0" anchor="t"/>
          <a:lstStyle/>
          <a:p>
            <a:pPr algn="l" indent="0" marL="0">
              <a:lnSpc>
                <a:spcPct val="130039"/>
              </a:lnSpc>
              <a:buNone/>
            </a:pPr>
            <a:r>
              <a:rPr lang="en-US" sz="1249" dirty="0">
                <a:solidFill>
                  <a:srgbClr val="E7F9FF"/>
                </a:solidFill>
                <a:latin typeface="Arial" pitchFamily="34" charset="0"/>
                <a:ea typeface="Arial" pitchFamily="34" charset="-122"/>
                <a:cs typeface="Arial" pitchFamily="34" charset="-120"/>
              </a:rPr>
              <a:t>Цифровая и медийная среда
</a:t>
            </a:r>
            <a:pPr algn="l" indent="0" marL="0">
              <a:lnSpc>
                <a:spcPct val="130039"/>
              </a:lnSpc>
              <a:buNone/>
            </a:pPr>
            <a:r>
              <a:rPr lang="en-US" sz="192" dirty="0">
                <a:solidFill>
                  <a:srgbClr val="E7F9FF"/>
                </a:solidFill>
                <a:latin typeface="Arial" pitchFamily="34" charset="0"/>
                <a:ea typeface="Arial" pitchFamily="34" charset="-122"/>
                <a:cs typeface="Arial" pitchFamily="34" charset="-120"/>
              </a:rPr>
              <a:t>
</a:t>
            </a:r>
            <a:pPr algn="l" indent="0" marL="0">
              <a:lnSpc>
                <a:spcPct val="130039"/>
              </a:lnSpc>
              <a:buNone/>
            </a:pPr>
            <a:r>
              <a:rPr lang="en-US" sz="100" dirty="0">
                <a:solidFill>
                  <a:srgbClr val="E7F9FF"/>
                </a:solidFill>
                <a:latin typeface="Arial" pitchFamily="34" charset="0"/>
                <a:ea typeface="Arial" pitchFamily="34" charset="-122"/>
                <a:cs typeface="Arial" pitchFamily="34" charset="-120"/>
              </a:rPr>
              <a:t>
</a:t>
            </a:r>
            <a:pPr algn="l" indent="0" marL="0">
              <a:lnSpc>
                <a:spcPct val="115000"/>
              </a:lnSpc>
              <a:buNone/>
            </a:pPr>
            <a:r>
              <a:rPr lang="en-US" sz="1057" dirty="0">
                <a:solidFill>
                  <a:srgbClr val="557F7E"/>
                </a:solidFill>
                <a:latin typeface="Arial" pitchFamily="34" charset="0"/>
                <a:ea typeface="Arial" pitchFamily="34" charset="-122"/>
                <a:cs typeface="Arial" pitchFamily="34" charset="-120"/>
              </a:rPr>
              <a:t>Сегодня цветовая лексика быстро обновляется в брендинге, интерфейсах и социальных сетях. Новые оттенки работают как часть образа, поэтому язык всё точнее реагирует на визуальные тренды и ожидания аудитории.
</a:t>
            </a:r>
            <a:endParaRPr lang="en-US" sz="1249"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042826"/>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Text 0"/>
          <p:cNvSpPr txBox="1"/>
          <p:nvPr/>
        </p:nvSpPr>
        <p:spPr>
          <a:xfrm>
            <a:off x="2406550" y="973425"/>
            <a:ext cx="4356900" cy="3182100"/>
          </a:xfrm>
          <a:prstGeom prst="rect">
            <a:avLst/>
          </a:prstGeom>
          <a:noFill/>
          <a:ln/>
        </p:spPr>
        <p:txBody>
          <a:bodyPr wrap="square" lIns="0" tIns="0" rIns="0" bIns="0" rtlCol="0" anchor="ctr"/>
          <a:lstStyle/>
          <a:p>
            <a:pPr algn="l" indent="0" marL="0">
              <a:lnSpc>
                <a:spcPct val="90000"/>
              </a:lnSpc>
              <a:buNone/>
            </a:pPr>
            <a:r>
              <a:rPr lang="en-US" sz="2400" dirty="0">
                <a:solidFill>
                  <a:srgbClr val="E7F9FF"/>
                </a:solidFill>
                <a:latin typeface="Arial" pitchFamily="34" charset="0"/>
                <a:ea typeface="Arial" pitchFamily="34" charset="-122"/>
                <a:cs typeface="Arial" pitchFamily="34" charset="-120"/>
              </a:rPr>
              <a:t>Colour words: small forms, big meaning
</a:t>
            </a:r>
            <a:pPr algn="l" indent="0" marL="0">
              <a:lnSpc>
                <a:spcPct val="90000"/>
              </a:lnSpc>
              <a:buNone/>
            </a:pPr>
            <a:r>
              <a:rPr lang="en-US" sz="2400" dirty="0">
                <a:solidFill>
                  <a:srgbClr val="E7F9FF"/>
                </a:solidFill>
                <a:latin typeface="Arial" pitchFamily="34" charset="0"/>
                <a:ea typeface="Arial" pitchFamily="34" charset="-122"/>
                <a:cs typeface="Arial" pitchFamily="34" charset="-120"/>
              </a:rPr>
              <a:t>
</a:t>
            </a:r>
            <a:pPr algn="l" indent="0" marL="0">
              <a:lnSpc>
                <a:spcPct val="115000"/>
              </a:lnSpc>
              <a:buNone/>
            </a:pPr>
            <a:r>
              <a:rPr lang="en-US" sz="1400" dirty="0">
                <a:solidFill>
                  <a:srgbClr val="8EB0AF"/>
                </a:solidFill>
                <a:latin typeface="Arial" pitchFamily="34" charset="0"/>
                <a:ea typeface="Arial" pitchFamily="34" charset="-122"/>
                <a:cs typeface="Arial" pitchFamily="34" charset="-120"/>
              </a:rPr>
              <a:t>Цветовые слова в английском языке объединяют описание, оттенок, эмоцию и символику. Их изучение помогает читать точнее, понимать подтекст и видеть, как язык отражает культурный опыт и восприятие мира.
</a:t>
            </a:r>
            <a:endParaRPr lang="en-US" sz="24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2026-05-31T14:48:17Z</dcterms:created>
  <dcterms:modified xsi:type="dcterms:W3CDTF">2026-05-31T14:48:17Z</dcterms:modified>
</cp:coreProperties>
</file>