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власть: как устроено управление обществом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решения становятся обязательными для всех?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политика возникает в любом обществе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есть разные интересы, ресурсы и взгляды, там неизбежно возникает политика. Она помогает решать общие вопросы — от безопасности и налогов до образования и прав граждан — и организует совместную жизнь.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— это способность добиваться исполнения решений, даже когда у других есть собственная позиция. Она опирается не только на силу, но и на признание правил и институтов.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может действовать неформально: через личный авторитет, пример, убеждение или престиж. В отличие от власти, оно не всегда поддерживается законом и не всегда обязывает к подчинению.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 Вебер выделял три формы легитимного господства: легально-рациональное, традиционное и харизматическое. Каждая из них показывает, почему люди считают власть допустимой и заслуживающей повиновения.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власть и чем она отличается от влияния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как главный политический институт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государство особым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отличается суверенитетом, территорией, населением и системой органов власти. Именно оно устанавливает правила, которые действуют для всех граждан и организаций.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органы помогают управлять 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его основным функциям относятся принятие законов, охрана порядка, сбор налогов, оборона и правосудие. Разделение на законодательную, исполнительную и судебную ветви снижает риск произвола.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политического режима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различия между режимами по уровню свобод и политического контроля.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конкуренции, контроля власти и защиты прав, тем ближе режим к демократии.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признакам политических режимов; значения условные, для сравнения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1" y="1699837"/>
            <a:ext cx="192000" cy="153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3407866"/>
            <a:ext cx="192000" cy="15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321" y="1691454"/>
            <a:ext cx="192000" cy="170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4771" y="3393766"/>
            <a:ext cx="181800" cy="181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Легитимность власти и её источники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воспринимается как легитимная, когда действует в рамках конституции, законов и установленных процедур. Люди подчиняются ей не из страха, а потому что признают её право принимать решения.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законная власть теряет устойчивость, если не оправдывает ожиданий общества. Доверие поддерживается реальными результатами управления, открытостью решений и уважением к людям.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и мандат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процедура даёт власти формальный мандат и позволяет гражданам подтверждать или пересматривать доверие к ней. Чем честнее выборы, тем выше общественное признание результатов.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признания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Коррупция, фальсификации, насилие и невыполненные обещания быстро подрывают доверие к институтам. Когда общество перестаёт считать власть справедливой, её возможности управлять резко слабеют.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Традиция и преемственность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обществах легитимность укрепляется привычкой к определённому порядку, исторической памяти и уважением к устоявшимся институтам. Традиция делает власть предсказуемой и понятной.
</a:t>
            </a:r>
            <a:endParaRPr lang="en-US" sz="11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принимается политическое решение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путь от общественной проблемы к исполнению и общественной оценке результата.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294058"/>
            <a:ext cx="4782600" cy="1202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политических систем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набор признаков помогает отличить демократию от недемократических режимов.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свободы и политическая конкуренция, тем ближе система к демократии.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учебная модель политических режимов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Законодательная власть принимает законы и выражает интересы общества через представительные органы. Она задаёт правила, по которым действует государство и оценивается работа других ветвей власти.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Исполнительная власть организует исполнение законов, управляет бюджетом и отвечает за повседневную работу государства. Её задача — превращать правовые нормы в реальные действия и услуги для граждан.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Судебная власть следит за соблюдением права, разрешает споры и защищает человека от произвола. Независимый суд делает власть предсказуемой и ограничивает злоупотребления.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властей и система сдержек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Сдержки и противовесы работают через вето, парламентский контроль, импичмент и конституционный надзор. Такая система не позволяет одной ветви власти стать безусловно главной.
</a:t>
            </a:r>
            <a:endParaRPr lang="en-US" sz="9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6936"/>
            <a:ext cx="4960800" cy="1787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8650" y="3068975"/>
            <a:ext cx="4960800" cy="17876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Выборы как механизм передачи власти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126525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 избирательном участке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школе, переоборудованной под избирательный участок, люди спокойно заходят в кабинет, получают бюллетень и ставят отметку в кабинке для тайного голосования. Затем лист опускают в урну, и каждый шаг подчёркивает равенство граждан и мирный характер передачи власти.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75400" y="3076767"/>
            <a:ext cx="3472800" cy="17895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голос становится решением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участке можно увидеть сразу несколько символов демократии: список кандидатов, бюллетени, наблюдателей и прозрачную урну. Эти детали показывают, что выборы работают только тогда, когда обеспечены конкурентность, доверие к процедуре и уверенность в честном подсчёте голосов.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граждан в политике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 участия дополняют друг друга: одни влияют на выбор власти, другие — на её повседневный контроль.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набор доступных форм участия, тем сильнее граждане влияют на решения и общественную повестку.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признакам политического участия; условное сравнение, 2025
</a:t>
            </a:r>
            <a:endParaRPr lang="en-US" sz="8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Партии выражают интересы разных слоёв общества, формулируют программы и предлагают способы решения общих проблем, стремясь получить поддержку избирателей и участие во власти.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партии и интересы социальных групп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Идеология помогает партиям объяснять свои цели: либерализм делает акцент на свободе и правах, консерватизм — на стабильности, социал-демократия — на социальной защите и равенстве возможностей.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политический процесс влияют не только партии, но и профсоюзы, бизнес-объединения, молодёжные движения и общественные организации, которые продвигают свои требования и участвуют в обсуждении решений.
</a:t>
            </a:r>
            <a:endParaRPr lang="en-US" sz="9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28191"/>
            <a:ext cx="384600" cy="3076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28191"/>
            <a:ext cx="384600" cy="3076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550" y="1797831"/>
            <a:ext cx="368400" cy="368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политической элиты и лидерства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Элита принимает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элита сосредоточивает доступ к ключевым ресурсам и отвечает за выбор стратегических решений, от которых зависят курс государства и распределение общественных возможностей.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лидерства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Лидерство может опираться на традицию, личную харизму или закон и должность; каждый тип по-разному обеспечивает признание власти и подчинение ей.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договариваться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лидер не только формулирует цели, но и умеет вести переговоры, искать компромисс и сохранять управляемость в условиях конфликта и давления.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последствия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лидера определяется не яркостью выступлений, а готовностью нести ответственность за решения, особенно когда они влияют на безопасность и доверие общества.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задаёт, как люди понимают власть, закон и собственную роль в жизни общества; она проявляется в привычках, ценностях и повседневном политическом поведении.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культура и социализация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Социализация начинается в семье и школе, а затем продолжается через СМИ, интернет и личный опыт участия, постепенно формируя отношение к институтам и процедурам.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доверия, уважение к правилам и готовность к диалогу делают политическую систему устойчивее, тогда как равнодушие и цинизм ослабляют гражданскую ответственность.
</a:t>
            </a:r>
            <a:endParaRPr lang="en-US" sz="9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 и пределы государственной власти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Правовые гарантии работают не только в судах: они задают понятные правила для власти, СМИ и гражданского участия.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надёжнее защита прав, тем выше качество институтов и ниже риск произвола и коррупции.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взаимосвязи прав человека и качества институтов; условная шкала, 2025
</a:t>
            </a:r>
            <a:endParaRPr lang="en-US" sz="8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в цифровую эпоху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сделали политическую информацию быстрее и доступнее: новости, обращения и кампании распространяются почти мгновенно, а граждане могут реагировать на события без посредников.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выросли риски манипуляции: фейки, скрытая реклама, микротаргетинг и эмоциональные вбросы способны искажать общественное мнение, поэтому цифровая грамотность становится частью политической культуры.
</a:t>
            </a:r>
            <a:endParaRPr lang="en-US" sz="10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политический конфликт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 столкновения интересов к урегулированию через институты и процедуры.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Власть и ответственность: кто за что отвечает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полномочия и ответственность распределяются между институтами и гражданами, а не сосредоточиваются в одном центре.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Подотчётность делает власть проверяемой, а разделение ролей снижает риск произвола и ошибки.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распределения властных полномочий и ответственности, 2025
</a:t>
            </a:r>
            <a:endParaRPr lang="en-US" sz="8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1" y="1699837"/>
            <a:ext cx="192000" cy="153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3407866"/>
            <a:ext cx="192000" cy="15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321" y="1691454"/>
            <a:ext cx="192000" cy="1706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9671" y="3407866"/>
            <a:ext cx="192000" cy="15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20871" y="1685888"/>
            <a:ext cx="181800" cy="181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повседневная жизнь подростка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689874" y="1670523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решения определяют стандарты обучения, доступ к ресурсам, правила безопасности и возможности школьного самоуправления, с которыми подростки сталкиваются ежедневно.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689874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и обсуждение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могут участвовать в школьном самоуправлении, волонтёрстве и общественных обсуждениях, учась формулировать позицию, слушать других и отвечать за выбор.
</a:t>
            </a:r>
            <a:endParaRPr lang="en-US" sz="1149" dirty="0"/>
          </a:p>
        </p:txBody>
      </p:sp>
      <p:sp>
        <p:nvSpPr>
          <p:cNvPr id="13" name="Text 4"/>
          <p:cNvSpPr txBox="1"/>
          <p:nvPr/>
        </p:nvSpPr>
        <p:spPr>
          <a:xfrm>
            <a:off x="370462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Маршруты, льготы, благоустройство и доступность общественных пространств зависят от решений власти, поэтому городская политика напрямую влияет на свободу передвижения.
</a:t>
            </a:r>
            <a:endParaRPr lang="en-US" sz="1149" dirty="0"/>
          </a:p>
        </p:txBody>
      </p:sp>
      <p:sp>
        <p:nvSpPr>
          <p:cNvPr id="14" name="Text 5"/>
          <p:cNvSpPr txBox="1"/>
          <p:nvPr/>
        </p:nvSpPr>
        <p:spPr>
          <a:xfrm>
            <a:off x="3705972" y="3378395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Правовая грамотность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закона помогает отличать правомерные требования от произвола, а общественный интерес — от манипуляции, что особенно важно в цифровой среде.
</a:t>
            </a:r>
            <a:endParaRPr lang="en-US" sz="1149" dirty="0"/>
          </a:p>
        </p:txBody>
      </p:sp>
      <p:sp>
        <p:nvSpPr>
          <p:cNvPr id="15" name="Text 6"/>
          <p:cNvSpPr txBox="1"/>
          <p:nvPr/>
        </p:nvSpPr>
        <p:spPr>
          <a:xfrm>
            <a:off x="6719372" y="1670534"/>
            <a:ext cx="2149200" cy="13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9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здоровье
</a:t>
            </a:r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воздуха, воды, дворов и мест отдыха связано с экологическими нормами и контролем их исполнения, а значит — с качеством повседневной жизни.
</a:t>
            </a:r>
            <a:endParaRPr lang="en-US" sz="114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и власть работают, когда им доверяют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становится действенной только тогда, когда решения опираются на закон, власть ограничена контролем, а граждане готовы участвовать и требовать ответственности.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2026-05-25T13:52:08Z</dcterms:created>
  <dcterms:modified xsi:type="dcterms:W3CDTF">2026-05-25T13:52:08Z</dcterms:modified>
</cp:coreProperties>
</file>