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slideMasters/slideMaster11.xml" ContentType="application/vnd.openxmlformats-officedocument.presentationml.slideMaster+xml"/>
  <Override PartName="/ppt/slides/slide11.xml" ContentType="application/vnd.openxmlformats-officedocument.presentationml.slide+xml"/>
  <Override PartName="/ppt/slideMasters/slideMaster12.xml" ContentType="application/vnd.openxmlformats-officedocument.presentationml.slideMaster+xml"/>
  <Override PartName="/ppt/slides/slide12.xml" ContentType="application/vnd.openxmlformats-officedocument.presentationml.slide+xml"/>
  <Override PartName="/ppt/slideMasters/slideMaster13.xml" ContentType="application/vnd.openxmlformats-officedocument.presentationml.slideMaster+xml"/>
  <Override PartName="/ppt/slides/slide13.xml" ContentType="application/vnd.openxmlformats-officedocument.presentationml.slide+xml"/>
  <Override PartName="/ppt/slideMasters/slideMaster14.xml" ContentType="application/vnd.openxmlformats-officedocument.presentationml.slideMaster+xml"/>
  <Override PartName="/ppt/slides/slide14.xml" ContentType="application/vnd.openxmlformats-officedocument.presentationml.slide+xml"/>
  <Override PartName="/ppt/slideMasters/slideMaster15.xml" ContentType="application/vnd.openxmlformats-officedocument.presentationml.slideMaster+xml"/>
  <Override PartName="/ppt/slides/slide15.xml" ContentType="application/vnd.openxmlformats-officedocument.presentationml.slide+xml"/>
  <Override PartName="/ppt/slideMasters/slideMaster16.xml" ContentType="application/vnd.openxmlformats-officedocument.presentationml.slideMaster+xml"/>
  <Override PartName="/ppt/slides/slide16.xml" ContentType="application/vnd.openxmlformats-officedocument.presentationml.slide+xml"/>
  <Override PartName="/ppt/slideMasters/slideMaster17.xml" ContentType="application/vnd.openxmlformats-officedocument.presentationml.slideMaster+xml"/>
  <Override PartName="/ppt/slides/slide17.xml" ContentType="application/vnd.openxmlformats-officedocument.presentationml.slide+xml"/>
  <Override PartName="/ppt/slideMasters/slideMaster18.xml" ContentType="application/vnd.openxmlformats-officedocument.presentationml.slideMaster+xml"/>
  <Override PartName="/ppt/slides/slide18.xml" ContentType="application/vnd.openxmlformats-officedocument.presentationml.slide+xml"/>
  <Override PartName="/ppt/slideMasters/slideMaster19.xml" ContentType="application/vnd.openxmlformats-officedocument.presentationml.slideMaster+xml"/>
  <Override PartName="/ppt/slides/slide19.xml" ContentType="application/vnd.openxmlformats-officedocument.presentationml.slide+xml"/>
  <Override PartName="/ppt/slideMasters/slideMaster20.xml" ContentType="application/vnd.openxmlformats-officedocument.presentationml.slideMaster+xml"/>
  <Override PartName="/ppt/slides/slide2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</p:sldIdLst>
  <p:notesMasterIdLst>
    <p:notesMasterId r:id="rId22"/>
  </p:notesMasterIdLst>
  <p:sldSz cx="9144000" cy="5143500"/>
  <p:notesSz cx="5143500" cy="9144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Relationship Id="rId20" Type="http://schemas.openxmlformats.org/officeDocument/2006/relationships/slide" Target="slides/slide19.xml"/><Relationship Id="rId21" Type="http://schemas.openxmlformats.org/officeDocument/2006/relationships/slide" Target="slides/slide20.xml"/><Relationship Id="rId22" Type="http://schemas.openxmlformats.org/officeDocument/2006/relationships/notesMaster" Target="notesMasters/notesMaster1.xml"/><Relationship Id="rId23" Type="http://schemas.openxmlformats.org/officeDocument/2006/relationships/presProps" Target="presProps.xml"/><Relationship Id="rId24" Type="http://schemas.openxmlformats.org/officeDocument/2006/relationships/viewProps" Target="viewProps.xml"/><Relationship Id="rId25" Type="http://schemas.openxmlformats.org/officeDocument/2006/relationships/theme" Target="theme/theme1.xml"/><Relationship Id="rId26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_rels/notesSlide1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1.xml"/>
		</Relationships>
</file>

<file path=ppt/notesSlides/_rels/notesSlide1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2.xml"/>
		</Relationships>
</file>

<file path=ppt/notesSlides/_rels/notesSlide1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3.xml"/>
		</Relationships>
</file>

<file path=ppt/notesSlides/_rels/notesSlide1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4.xml"/>
		</Relationships>
</file>

<file path=ppt/notesSlides/_rels/notesSlide1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5.xml"/>
		</Relationships>
</file>

<file path=ppt/notesSlides/_rels/notesSlide1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6.xml"/>
		</Relationships>
</file>

<file path=ppt/notesSlides/_rels/notesSlide1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7.xml"/>
		</Relationships>
</file>

<file path=ppt/notesSlides/_rels/notesSlide1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8.xml"/>
		</Relationships>
</file>

<file path=ppt/notesSlides/_rels/notesSlide1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9.xml"/>
		</Relationships>
</file>

<file path=ppt/notesSlides/_rels/notesSlide2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0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-1.png"/><Relationship Id="rId2" Type="http://schemas.openxmlformats.org/officeDocument/2006/relationships/image" Target="../media/image-1-2.jpe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-1.jpeg"/><Relationship Id="rId2" Type="http://schemas.openxmlformats.org/officeDocument/2006/relationships/image" Target="../media/image-2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3-1.png"/><Relationship Id="rId2" Type="http://schemas.openxmlformats.org/officeDocument/2006/relationships/image" Target="../media/image-3-2.png"/><Relationship Id="rId3" Type="http://schemas.openxmlformats.org/officeDocument/2006/relationships/image" Target="../media/image-3-3.png"/><Relationship Id="rId4" Type="http://schemas.openxmlformats.org/officeDocument/2006/relationships/image" Target="../media/image-3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4-1.png"/><Relationship Id="rId2" Type="http://schemas.openxmlformats.org/officeDocument/2006/relationships/image" Target="../media/image-4-2.png"/><Relationship Id="rId3" Type="http://schemas.openxmlformats.org/officeDocument/2006/relationships/image" Target="../media/image-4-3.png"/><Relationship Id="rId4" Type="http://schemas.openxmlformats.org/officeDocument/2006/relationships/image" Target="../media/image-4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5-1.png"/><Relationship Id="rId2" Type="http://schemas.openxmlformats.org/officeDocument/2006/relationships/image" Target="../media/image-5-2.png"/><Relationship Id="rId3" Type="http://schemas.openxmlformats.org/officeDocument/2006/relationships/image" Target="../media/image-5-3.jpeg"/><Relationship Id="rId4" Type="http://schemas.openxmlformats.org/officeDocument/2006/relationships/image" Target="../media/image-5-4.jpe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6-1.png"/><Relationship Id="rId2" Type="http://schemas.openxmlformats.org/officeDocument/2006/relationships/image" Target="../media/image-6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7-1.png"/><Relationship Id="rId2" Type="http://schemas.openxmlformats.org/officeDocument/2006/relationships/image" Target="../media/image-7-2.png"/><Relationship Id="rId3" Type="http://schemas.openxmlformats.org/officeDocument/2006/relationships/image" Target="../media/image-7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8-1.png"/><Relationship Id="rId2" Type="http://schemas.openxmlformats.org/officeDocument/2006/relationships/image" Target="../media/image-8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9-1.png"/><Relationship Id="rId2" Type="http://schemas.openxmlformats.org/officeDocument/2006/relationships/image" Target="../media/image-9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-1.png"/><Relationship Id="rId2" Type="http://schemas.openxmlformats.org/officeDocument/2006/relationships/image" Target="../media/image-10-2.png"/><Relationship Id="rId3" Type="http://schemas.openxmlformats.org/officeDocument/2006/relationships/image" Target="../media/image-10-3.png"/><Relationship Id="rId4" Type="http://schemas.openxmlformats.org/officeDocument/2006/relationships/image" Target="../media/image-10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0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1-1.png"/><Relationship Id="rId2" Type="http://schemas.openxmlformats.org/officeDocument/2006/relationships/image" Target="../media/image-11-2.png"/><Relationship Id="rId3" Type="http://schemas.openxmlformats.org/officeDocument/2006/relationships/image" Target="../media/image-11-3.png"/><Relationship Id="rId4" Type="http://schemas.openxmlformats.org/officeDocument/2006/relationships/image" Target="../media/image-11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2-1.png"/><Relationship Id="rId2" Type="http://schemas.openxmlformats.org/officeDocument/2006/relationships/image" Target="../media/image-12-2.jpe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3-1.png"/><Relationship Id="rId2" Type="http://schemas.openxmlformats.org/officeDocument/2006/relationships/image" Target="../media/image-13-2.png"/><Relationship Id="rId3" Type="http://schemas.openxmlformats.org/officeDocument/2006/relationships/image" Target="../media/image-13-3.png"/><Relationship Id="rId4" Type="http://schemas.openxmlformats.org/officeDocument/2006/relationships/image" Target="../media/image-13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4-1.png"/><Relationship Id="rId2" Type="http://schemas.openxmlformats.org/officeDocument/2006/relationships/image" Target="../media/image-14-2.png"/><Relationship Id="rId3" Type="http://schemas.openxmlformats.org/officeDocument/2006/relationships/image" Target="../media/image-14-3.png"/><Relationship Id="rId4" Type="http://schemas.openxmlformats.org/officeDocument/2006/relationships/image" Target="../media/image-14-4.png"/><Relationship Id="rId5" Type="http://schemas.openxmlformats.org/officeDocument/2006/relationships/image" Target="../media/image-14-5.png"/><Relationship Id="rId6" Type="http://schemas.openxmlformats.org/officeDocument/2006/relationships/image" Target="../media/image-14-6.png"/><Relationship Id="rId7" Type="http://schemas.openxmlformats.org/officeDocument/2006/relationships/image" Target="../media/image-14-7.png"/><Relationship Id="rId8" Type="http://schemas.openxmlformats.org/officeDocument/2006/relationships/image" Target="../media/image-14-8.png"/><Relationship Id="rId9" Type="http://schemas.openxmlformats.org/officeDocument/2006/relationships/image" Target="../media/image-14-9.png"/><Relationship Id="rId10" Type="http://schemas.openxmlformats.org/officeDocument/2006/relationships/slideLayout" Target="../slideLayouts/slideLayout1.xml"/><Relationship Id="rId11" Type="http://schemas.openxmlformats.org/officeDocument/2006/relationships/notesSlide" Target="../notesSlides/notesSlide14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5-1.png"/><Relationship Id="rId2" Type="http://schemas.openxmlformats.org/officeDocument/2006/relationships/image" Target="../media/image-15-2.png"/><Relationship Id="rId3" Type="http://schemas.openxmlformats.org/officeDocument/2006/relationships/image" Target="../media/image-15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5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6-1.png"/><Relationship Id="rId2" Type="http://schemas.openxmlformats.org/officeDocument/2006/relationships/image" Target="../media/image-16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6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7-1.png"/><Relationship Id="rId2" Type="http://schemas.openxmlformats.org/officeDocument/2006/relationships/image" Target="../media/image-17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7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8-1.png"/><Relationship Id="rId2" Type="http://schemas.openxmlformats.org/officeDocument/2006/relationships/image" Target="../media/image-18-2.jpeg"/><Relationship Id="rId3" Type="http://schemas.openxmlformats.org/officeDocument/2006/relationships/image" Target="../media/image-18-3.jpeg"/><Relationship Id="rId4" Type="http://schemas.openxmlformats.org/officeDocument/2006/relationships/image" Target="../media/image-18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8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9-1.png"/><Relationship Id="rId2" Type="http://schemas.openxmlformats.org/officeDocument/2006/relationships/image" Target="../media/image-19-2.png"/><Relationship Id="rId3" Type="http://schemas.openxmlformats.org/officeDocument/2006/relationships/image" Target="../media/image-19-3.png"/><Relationship Id="rId4" Type="http://schemas.openxmlformats.org/officeDocument/2006/relationships/image" Target="../media/image-19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9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0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20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042826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06975" y="1727300"/>
            <a:ext cx="4326000" cy="29699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406975" y="606975"/>
            <a:ext cx="8352600" cy="830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500" dirty="0">
                <a:solidFill>
                  <a:srgbClr val="E7F9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Великие географические открытия
</a:t>
            </a:r>
            <a:endParaRPr lang="en-US" sz="2500" dirty="0"/>
          </a:p>
        </p:txBody>
      </p:sp>
      <p:sp>
        <p:nvSpPr>
          <p:cNvPr id="5" name="Text 1"/>
          <p:cNvSpPr txBox="1"/>
          <p:nvPr/>
        </p:nvSpPr>
        <p:spPr>
          <a:xfrm>
            <a:off x="5134950" y="1725900"/>
            <a:ext cx="3624300" cy="2972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8EB0A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XV–XVII веках Европа вышла в океан: появились новые земли, маршруты и первый кругосветный путь.
</a:t>
            </a:r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8EB0A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400" i="1" dirty="0">
                <a:solidFill>
                  <a:srgbClr val="8EB0A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endParaRPr lang="en-US" sz="14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E7F9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361200" y="2514555"/>
            <a:ext cx="8421600" cy="194914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361200" y="1308338"/>
            <a:ext cx="8421600" cy="861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600" dirty="0">
                <a:solidFill>
                  <a:srgbClr val="04282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Европе требовались пряности, шелк и золото из Азии. После 1453 года старые пути стали дороже и труднее. Появились каравеллы и точнее стали навигация: компас, карты и астролябия.
</a:t>
            </a:r>
            <a:endParaRPr lang="en-US" sz="1600" dirty="0"/>
          </a:p>
        </p:txBody>
      </p:sp>
      <p:sp>
        <p:nvSpPr>
          <p:cNvPr id="5" name="Text 1"/>
          <p:cNvSpPr txBox="1"/>
          <p:nvPr/>
        </p:nvSpPr>
        <p:spPr>
          <a:xfrm>
            <a:off x="361200" y="365375"/>
            <a:ext cx="8421600" cy="601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400" dirty="0">
                <a:solidFill>
                  <a:srgbClr val="04282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Почему люди начали искать новые пути
</a:t>
            </a:r>
            <a:endParaRPr lang="en-US" sz="2400" dirty="0"/>
          </a:p>
        </p:txBody>
      </p:sp>
      <p:sp>
        <p:nvSpPr>
          <p:cNvPr id="6" name="Text 2"/>
          <p:cNvSpPr txBox="1"/>
          <p:nvPr/>
        </p:nvSpPr>
        <p:spPr>
          <a:xfrm>
            <a:off x="8702125" y="4766850"/>
            <a:ext cx="411300" cy="1108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557F7E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</a:t>
            </a:r>
            <a:endParaRPr lang="en-US" sz="110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042826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368600" y="365350"/>
            <a:ext cx="8333400" cy="723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400" dirty="0">
                <a:solidFill>
                  <a:srgbClr val="E7F9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Португалия и путь вокруг Африки
</a:t>
            </a:r>
            <a:endParaRPr lang="en-US" sz="2400" dirty="0"/>
          </a:p>
        </p:txBody>
      </p:sp>
      <p:sp>
        <p:nvSpPr>
          <p:cNvPr id="7" name="Text 1"/>
          <p:cNvSpPr txBox="1"/>
          <p:nvPr/>
        </p:nvSpPr>
        <p:spPr>
          <a:xfrm>
            <a:off x="8702125" y="4766850"/>
            <a:ext cx="411300" cy="1108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557F7E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</a:t>
            </a:r>
            <a:endParaRPr lang="en-US" sz="1100" dirty="0"/>
          </a:p>
        </p:txBody>
      </p:sp>
      <p:sp>
        <p:nvSpPr>
          <p:cNvPr id="8" name="Text 2"/>
          <p:cNvSpPr txBox="1"/>
          <p:nvPr/>
        </p:nvSpPr>
        <p:spPr>
          <a:xfrm>
            <a:off x="368600" y="3585675"/>
            <a:ext cx="2680500" cy="1181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30039"/>
              </a:lnSpc>
              <a:buNone/>
            </a:pPr>
            <a:r>
              <a:rPr lang="en-US" sz="1300" dirty="0">
                <a:solidFill>
                  <a:srgbClr val="E7F9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Принц Генрих Мореплаватель
</a:t>
            </a:r>
            <a:pPr algn="l" indent="0" marL="0">
              <a:lnSpc>
                <a:spcPct val="130039"/>
              </a:lnSpc>
              <a:buNone/>
            </a:pPr>
            <a:r>
              <a:rPr lang="en-US" sz="200" dirty="0">
                <a:solidFill>
                  <a:srgbClr val="E7F9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30039"/>
              </a:lnSpc>
              <a:buNone/>
            </a:pPr>
            <a:r>
              <a:rPr lang="en-US" sz="100" dirty="0">
                <a:solidFill>
                  <a:srgbClr val="E7F9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557F7E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Он поддерживал экспедиции вдоль африканского берега, чтобы собирать сведения о маршрутах. Португальцы систематически изучали Атлантику и новые участки побережья.
</a:t>
            </a:r>
            <a:endParaRPr lang="en-US" sz="1300" dirty="0"/>
          </a:p>
        </p:txBody>
      </p:sp>
      <p:sp>
        <p:nvSpPr>
          <p:cNvPr id="9" name="Text 3"/>
          <p:cNvSpPr txBox="1"/>
          <p:nvPr/>
        </p:nvSpPr>
        <p:spPr>
          <a:xfrm>
            <a:off x="3359025" y="1908225"/>
            <a:ext cx="2680500" cy="11811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30039"/>
              </a:lnSpc>
              <a:buNone/>
            </a:pPr>
            <a:r>
              <a:rPr lang="en-US" sz="1300" dirty="0">
                <a:solidFill>
                  <a:srgbClr val="E7F9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1488 — Бартоломеу Диаш
</a:t>
            </a:r>
            <a:pPr algn="l" indent="0" marL="0">
              <a:lnSpc>
                <a:spcPct val="130039"/>
              </a:lnSpc>
              <a:buNone/>
            </a:pPr>
            <a:r>
              <a:rPr lang="en-US" sz="200" dirty="0">
                <a:solidFill>
                  <a:srgbClr val="E7F9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30039"/>
              </a:lnSpc>
              <a:buNone/>
            </a:pPr>
            <a:r>
              <a:rPr lang="en-US" sz="100" dirty="0">
                <a:solidFill>
                  <a:srgbClr val="E7F9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557F7E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Бартоломеу Диаш обогнул мыс Доброй Надежды. Это показало, что путь вокруг Африки возможен, даже если условия в океане сложные.
</a:t>
            </a:r>
            <a:endParaRPr lang="en-US" sz="1300" dirty="0"/>
          </a:p>
        </p:txBody>
      </p:sp>
      <p:sp>
        <p:nvSpPr>
          <p:cNvPr id="10" name="Text 4"/>
          <p:cNvSpPr txBox="1"/>
          <p:nvPr/>
        </p:nvSpPr>
        <p:spPr>
          <a:xfrm>
            <a:off x="6161375" y="3585675"/>
            <a:ext cx="2680500" cy="1181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30039"/>
              </a:lnSpc>
              <a:buNone/>
            </a:pPr>
            <a:r>
              <a:rPr lang="en-US" sz="1300" dirty="0">
                <a:solidFill>
                  <a:srgbClr val="E7F9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1498 — Васко да Гама
</a:t>
            </a:r>
            <a:pPr algn="l" indent="0" marL="0">
              <a:lnSpc>
                <a:spcPct val="130039"/>
              </a:lnSpc>
              <a:buNone/>
            </a:pPr>
            <a:r>
              <a:rPr lang="en-US" sz="200" dirty="0">
                <a:solidFill>
                  <a:srgbClr val="E7F9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30039"/>
              </a:lnSpc>
              <a:buNone/>
            </a:pPr>
            <a:r>
              <a:rPr lang="en-US" sz="100" dirty="0">
                <a:solidFill>
                  <a:srgbClr val="E7F9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557F7E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Васко да Гама достиг Индии морским путем. Европа получила практический маршрут к богатым торговым землям Востока.
</a:t>
            </a:r>
            <a:endParaRPr lang="en-US" sz="1300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042826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06975" y="1299508"/>
            <a:ext cx="4158300" cy="2748384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5124117" y="1877039"/>
            <a:ext cx="3502800" cy="820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50000"/>
              </a:lnSpc>
              <a:buNone/>
            </a:pPr>
            <a:r>
              <a:rPr lang="en-US" sz="1300" dirty="0">
                <a:solidFill>
                  <a:srgbClr val="8EB0A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Эти вехи связаны одной логикой: от изучения берегов — к морским путям и к путешествиям через океан.
</a:t>
            </a:r>
            <a:endParaRPr lang="en-US" sz="1300" dirty="0"/>
          </a:p>
        </p:txBody>
      </p:sp>
      <p:sp>
        <p:nvSpPr>
          <p:cNvPr id="7" name="Text 1"/>
          <p:cNvSpPr txBox="1"/>
          <p:nvPr/>
        </p:nvSpPr>
        <p:spPr>
          <a:xfrm>
            <a:off x="406962" y="4149213"/>
            <a:ext cx="4158300" cy="261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95" dirty="0">
                <a:solidFill>
                  <a:srgbClr val="8EB0A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Даты экспедиций: 1488, 1492, 1498, 1519–1522 (по материалам школьного курса истории Нового времени).
</a:t>
            </a:r>
            <a:endParaRPr lang="en-US" sz="895" dirty="0"/>
          </a:p>
        </p:txBody>
      </p:sp>
      <p:sp>
        <p:nvSpPr>
          <p:cNvPr id="8" name="Text 2"/>
          <p:cNvSpPr txBox="1"/>
          <p:nvPr/>
        </p:nvSpPr>
        <p:spPr>
          <a:xfrm>
            <a:off x="5124117" y="3170989"/>
            <a:ext cx="3502800" cy="820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50000"/>
              </a:lnSpc>
              <a:buNone/>
            </a:pPr>
            <a:r>
              <a:rPr lang="en-US" sz="1077" dirty="0">
                <a:solidFill>
                  <a:srgbClr val="8EB0A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Даты показывают ускорение открытий: за несколько десятилетий Европа получила и путь в Индию, и знакомство с Америкой, и доказательство связности океанов.
</a:t>
            </a:r>
            <a:endParaRPr lang="en-US" sz="1077" dirty="0"/>
          </a:p>
        </p:txBody>
      </p:sp>
      <p:sp>
        <p:nvSpPr>
          <p:cNvPr id="9" name="Text 3"/>
          <p:cNvSpPr txBox="1"/>
          <p:nvPr/>
        </p:nvSpPr>
        <p:spPr>
          <a:xfrm>
            <a:off x="337925" y="368223"/>
            <a:ext cx="8438700" cy="754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400" dirty="0">
                <a:solidFill>
                  <a:srgbClr val="E7F9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Главные экспедиции и их даты
</a:t>
            </a:r>
            <a:endParaRPr lang="en-US" sz="2400" dirty="0"/>
          </a:p>
        </p:txBody>
      </p:sp>
      <p:sp>
        <p:nvSpPr>
          <p:cNvPr id="10" name="Text 4"/>
          <p:cNvSpPr txBox="1"/>
          <p:nvPr/>
        </p:nvSpPr>
        <p:spPr>
          <a:xfrm>
            <a:off x="8702125" y="4766850"/>
            <a:ext cx="411300" cy="1108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557F7E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</a:t>
            </a:r>
            <a:endParaRPr lang="en-US" sz="1100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042826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15550" y="1159548"/>
            <a:ext cx="3942300" cy="1767105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824220" y="1159548"/>
            <a:ext cx="3942300" cy="1767105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8702125" y="4766850"/>
            <a:ext cx="411300" cy="1108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557F7E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5</a:t>
            </a:r>
            <a:endParaRPr lang="en-US" sz="1100" dirty="0"/>
          </a:p>
        </p:txBody>
      </p:sp>
      <p:sp>
        <p:nvSpPr>
          <p:cNvPr id="7" name="Text 1"/>
          <p:cNvSpPr txBox="1"/>
          <p:nvPr/>
        </p:nvSpPr>
        <p:spPr>
          <a:xfrm>
            <a:off x="406975" y="220691"/>
            <a:ext cx="8369700" cy="722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400" dirty="0">
                <a:solidFill>
                  <a:srgbClr val="E7F9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Каравелла — корабль дальних плаваний
</a:t>
            </a:r>
            <a:endParaRPr lang="en-US" sz="2400" dirty="0"/>
          </a:p>
        </p:txBody>
      </p:sp>
      <p:sp>
        <p:nvSpPr>
          <p:cNvPr id="8" name="Text 2"/>
          <p:cNvSpPr txBox="1"/>
          <p:nvPr/>
        </p:nvSpPr>
        <p:spPr>
          <a:xfrm>
            <a:off x="415448" y="3694631"/>
            <a:ext cx="3942300" cy="999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8EB0A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 дальних рейсах важны управляемость и возможность плыть при разных ветрах. Каравелла имела несколько мачт и косые паруса, благодаря чему лучше маневрировала. Экипажу было проще держать курс, особенно когда берег долго не виден.
</a:t>
            </a:r>
            <a:endParaRPr lang="en-US" sz="1200" dirty="0"/>
          </a:p>
        </p:txBody>
      </p:sp>
      <p:sp>
        <p:nvSpPr>
          <p:cNvPr id="9" name="Text 3"/>
          <p:cNvSpPr txBox="1"/>
          <p:nvPr/>
        </p:nvSpPr>
        <p:spPr>
          <a:xfrm>
            <a:off x="415448" y="3155279"/>
            <a:ext cx="3942300" cy="402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600" dirty="0">
                <a:solidFill>
                  <a:srgbClr val="E7F9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Косые паруса и маневренность
</a:t>
            </a:r>
            <a:endParaRPr lang="en-US" sz="1600" dirty="0"/>
          </a:p>
        </p:txBody>
      </p:sp>
      <p:sp>
        <p:nvSpPr>
          <p:cNvPr id="10" name="Text 4"/>
          <p:cNvSpPr txBox="1"/>
          <p:nvPr/>
        </p:nvSpPr>
        <p:spPr>
          <a:xfrm>
            <a:off x="4824213" y="3155279"/>
            <a:ext cx="3942300" cy="402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600" dirty="0">
                <a:solidFill>
                  <a:srgbClr val="E7F9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Прочная конструкция для долгих рейсов
</a:t>
            </a:r>
            <a:endParaRPr lang="en-US" sz="1600" dirty="0"/>
          </a:p>
        </p:txBody>
      </p:sp>
      <p:sp>
        <p:nvSpPr>
          <p:cNvPr id="11" name="Text 5"/>
          <p:cNvSpPr txBox="1"/>
          <p:nvPr/>
        </p:nvSpPr>
        <p:spPr>
          <a:xfrm>
            <a:off x="4824213" y="3694631"/>
            <a:ext cx="3942300" cy="999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8EB0A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Океанские путешествия требовали надежного корпуса и запаса прочности. Каравеллы использовались как суда для долгих рейсов, потому что были достаточно прочными. Их конструкция подходила для продолжительного плавания и новых маршрутов.
</a:t>
            </a:r>
            <a:endParaRPr lang="en-US" sz="1200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042826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459300" y="2314400"/>
            <a:ext cx="2519400" cy="2188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50000"/>
              </a:lnSpc>
              <a:buNone/>
            </a:pPr>
            <a:r>
              <a:rPr lang="en-US" sz="1100" dirty="0">
                <a:solidFill>
                  <a:srgbClr val="8EB0A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1492 году Христофор Колумб направился на запад в поисках пути в Азию. Его идея опиралась на стремление добраться быстрее до богатых земель и товаров.
</a:t>
            </a:r>
            <a:endParaRPr lang="en-US" sz="1100" dirty="0"/>
          </a:p>
        </p:txBody>
      </p:sp>
      <p:sp>
        <p:nvSpPr>
          <p:cNvPr id="5" name="Text 1"/>
          <p:cNvSpPr txBox="1"/>
          <p:nvPr/>
        </p:nvSpPr>
        <p:spPr>
          <a:xfrm>
            <a:off x="337925" y="365350"/>
            <a:ext cx="8394600" cy="1227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400" dirty="0">
                <a:solidFill>
                  <a:srgbClr val="E7F9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Христофор Колумб и плавание через Атлантику
</a:t>
            </a:r>
            <a:endParaRPr lang="en-US" sz="2400" dirty="0"/>
          </a:p>
        </p:txBody>
      </p:sp>
      <p:sp>
        <p:nvSpPr>
          <p:cNvPr id="6" name="Text 2"/>
          <p:cNvSpPr txBox="1"/>
          <p:nvPr/>
        </p:nvSpPr>
        <p:spPr>
          <a:xfrm>
            <a:off x="8702125" y="4766850"/>
            <a:ext cx="411300" cy="1108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557F7E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6</a:t>
            </a:r>
            <a:endParaRPr lang="en-US" sz="1100" dirty="0"/>
          </a:p>
        </p:txBody>
      </p:sp>
      <p:sp>
        <p:nvSpPr>
          <p:cNvPr id="7" name="Text 3"/>
          <p:cNvSpPr txBox="1"/>
          <p:nvPr/>
        </p:nvSpPr>
        <p:spPr>
          <a:xfrm>
            <a:off x="3351450" y="2314400"/>
            <a:ext cx="2519400" cy="2188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50000"/>
              </a:lnSpc>
              <a:buNone/>
            </a:pPr>
            <a:r>
              <a:rPr lang="en-US" sz="1100" dirty="0">
                <a:solidFill>
                  <a:srgbClr val="8EB0A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Он достиг островов Карибского моря и открыл для Европы новые земли. Именно это путешествие стало одним из первых европейских шагов в сторону Америки с океана.
</a:t>
            </a:r>
            <a:endParaRPr lang="en-US" sz="1100" dirty="0"/>
          </a:p>
        </p:txBody>
      </p:sp>
      <p:sp>
        <p:nvSpPr>
          <p:cNvPr id="8" name="Text 4"/>
          <p:cNvSpPr txBox="1"/>
          <p:nvPr/>
        </p:nvSpPr>
        <p:spPr>
          <a:xfrm>
            <a:off x="6154450" y="2314400"/>
            <a:ext cx="2519400" cy="2188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50000"/>
              </a:lnSpc>
              <a:buNone/>
            </a:pPr>
            <a:r>
              <a:rPr lang="en-US" sz="1100" dirty="0">
                <a:solidFill>
                  <a:srgbClr val="8EB0A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Колумб долго считал, что попал в Индию, поэтому местных жителей назвали индейцами. Так ошибка в представлениях о карте мира закрепилась в названии людей и земель.
</a:t>
            </a:r>
            <a:endParaRPr lang="en-US" sz="1100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042826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693095" y="1336325"/>
            <a:ext cx="3768210" cy="25380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4394804" y="4092575"/>
            <a:ext cx="4365000" cy="261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1016" dirty="0">
                <a:solidFill>
                  <a:srgbClr val="8EB0A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Данные из учебного описания экспедиций: 1488, 1492, 1498, 1519–1522.
</a:t>
            </a:r>
            <a:endParaRPr lang="en-US" sz="1016" dirty="0"/>
          </a:p>
        </p:txBody>
      </p:sp>
      <p:sp>
        <p:nvSpPr>
          <p:cNvPr id="6" name="Text 1"/>
          <p:cNvSpPr txBox="1"/>
          <p:nvPr/>
        </p:nvSpPr>
        <p:spPr>
          <a:xfrm>
            <a:off x="538075" y="1660975"/>
            <a:ext cx="3565200" cy="830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50000"/>
              </a:lnSpc>
              <a:buNone/>
            </a:pPr>
            <a:r>
              <a:rPr lang="en-US" sz="1300" dirty="0">
                <a:solidFill>
                  <a:srgbClr val="8EB0A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Сопоставьте имена, годы путешествий и ключевой результат каждого похода.
</a:t>
            </a:r>
            <a:endParaRPr lang="en-US" sz="1300" dirty="0"/>
          </a:p>
        </p:txBody>
      </p:sp>
      <p:sp>
        <p:nvSpPr>
          <p:cNvPr id="7" name="Text 2"/>
          <p:cNvSpPr txBox="1"/>
          <p:nvPr/>
        </p:nvSpPr>
        <p:spPr>
          <a:xfrm>
            <a:off x="538075" y="2930625"/>
            <a:ext cx="3565200" cy="830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50000"/>
              </a:lnSpc>
              <a:buNone/>
            </a:pPr>
            <a:r>
              <a:rPr lang="en-US" sz="1184" dirty="0">
                <a:solidFill>
                  <a:srgbClr val="8EB0A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Каждый поход добавлял новое звено к знаниям о мире: новые маршруты, новые земли и подтверждение, что океаны связаны между собой.
</a:t>
            </a:r>
            <a:endParaRPr lang="en-US" sz="1184" dirty="0"/>
          </a:p>
        </p:txBody>
      </p:sp>
      <p:sp>
        <p:nvSpPr>
          <p:cNvPr id="8" name="Text 3"/>
          <p:cNvSpPr txBox="1"/>
          <p:nvPr/>
        </p:nvSpPr>
        <p:spPr>
          <a:xfrm>
            <a:off x="337925" y="313148"/>
            <a:ext cx="8438700" cy="830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400" dirty="0">
                <a:solidFill>
                  <a:srgbClr val="E7F9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Сравнение главных мореплавателей
</a:t>
            </a:r>
            <a:endParaRPr lang="en-US" sz="2400" dirty="0"/>
          </a:p>
        </p:txBody>
      </p:sp>
      <p:sp>
        <p:nvSpPr>
          <p:cNvPr id="9" name="Text 4"/>
          <p:cNvSpPr txBox="1"/>
          <p:nvPr/>
        </p:nvSpPr>
        <p:spPr>
          <a:xfrm>
            <a:off x="8702125" y="4766850"/>
            <a:ext cx="411300" cy="1108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557F7E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7</a:t>
            </a:r>
            <a:endParaRPr lang="en-US" sz="1100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E7F9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37975" y="1707116"/>
            <a:ext cx="8438700" cy="2962117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8702125" y="4766850"/>
            <a:ext cx="411300" cy="1108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557F7E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8</a:t>
            </a:r>
            <a:endParaRPr lang="en-US" sz="1100" dirty="0"/>
          </a:p>
        </p:txBody>
      </p:sp>
      <p:sp>
        <p:nvSpPr>
          <p:cNvPr id="5" name="Text 1"/>
          <p:cNvSpPr txBox="1"/>
          <p:nvPr/>
        </p:nvSpPr>
        <p:spPr>
          <a:xfrm>
            <a:off x="337925" y="420944"/>
            <a:ext cx="8438700" cy="732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400" dirty="0">
                <a:solidFill>
                  <a:srgbClr val="04282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 проходило морское открытие
</a:t>
            </a:r>
            <a:endParaRPr lang="en-US" sz="2400" dirty="0"/>
          </a:p>
        </p:txBody>
      </p:sp>
      <p:sp>
        <p:nvSpPr>
          <p:cNvPr id="6" name="Text 2"/>
          <p:cNvSpPr txBox="1"/>
          <p:nvPr/>
        </p:nvSpPr>
        <p:spPr>
          <a:xfrm>
            <a:off x="337925" y="1153850"/>
            <a:ext cx="8438700" cy="502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50000"/>
              </a:lnSpc>
              <a:buNone/>
            </a:pPr>
            <a:r>
              <a:rPr lang="en-US" sz="1300" dirty="0">
                <a:solidFill>
                  <a:srgbClr val="8EB0A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Последовательность событий, описанная в тематическом материале: потребность → подготовка → выход → поиск → возвращение → новые экспедиции.
</a:t>
            </a:r>
            <a:endParaRPr lang="en-US" sz="1300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bg>
      <p:bgPr>
        <a:solidFill>
          <a:srgbClr val="E7F9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406975" y="1666350"/>
            <a:ext cx="3988200" cy="958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4282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После плавания Колумба Испания начала завоевания в Новом Свете. Сначала власть европейцев укреплялась через подчинение крупных государств и их правителей.
</a:t>
            </a:r>
            <a:endParaRPr lang="en-US" sz="1200" dirty="0"/>
          </a:p>
        </p:txBody>
      </p:sp>
      <p:sp>
        <p:nvSpPr>
          <p:cNvPr id="5" name="Text 1"/>
          <p:cNvSpPr txBox="1"/>
          <p:nvPr/>
        </p:nvSpPr>
        <p:spPr>
          <a:xfrm>
            <a:off x="337925" y="247012"/>
            <a:ext cx="8421600" cy="958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400" dirty="0">
                <a:solidFill>
                  <a:srgbClr val="04282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Испанские завоевания в Америке
</a:t>
            </a:r>
            <a:endParaRPr lang="en-US" sz="2400" dirty="0"/>
          </a:p>
        </p:txBody>
      </p:sp>
      <p:sp>
        <p:nvSpPr>
          <p:cNvPr id="6" name="Text 2"/>
          <p:cNvSpPr txBox="1"/>
          <p:nvPr/>
        </p:nvSpPr>
        <p:spPr>
          <a:xfrm>
            <a:off x="8702125" y="4766850"/>
            <a:ext cx="411300" cy="1108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557F7E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9</a:t>
            </a:r>
            <a:endParaRPr lang="en-US" sz="1100" dirty="0"/>
          </a:p>
        </p:txBody>
      </p:sp>
      <p:sp>
        <p:nvSpPr>
          <p:cNvPr id="7" name="Text 3"/>
          <p:cNvSpPr txBox="1"/>
          <p:nvPr/>
        </p:nvSpPr>
        <p:spPr>
          <a:xfrm>
            <a:off x="4817875" y="1666350"/>
            <a:ext cx="3988200" cy="958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4282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Эрнан Кортес подчинил государство ацтеков, а Франсиско Писарро — империю инков. Эти события изменили политическую карту многих областей Америки.
</a:t>
            </a:r>
            <a:endParaRPr lang="en-US" sz="1200" dirty="0"/>
          </a:p>
        </p:txBody>
      </p:sp>
      <p:sp>
        <p:nvSpPr>
          <p:cNvPr id="8" name="Text 4"/>
          <p:cNvSpPr txBox="1"/>
          <p:nvPr/>
        </p:nvSpPr>
        <p:spPr>
          <a:xfrm>
            <a:off x="406975" y="3040080"/>
            <a:ext cx="3988200" cy="1024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4282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Золото и серебро, а также новые товары попадали в Европу, увеличивая богатство и влияние испанских владений. При этом для коренных народов последствия были крайне тяжелыми.
</a:t>
            </a:r>
            <a:endParaRPr lang="en-US" sz="1200" dirty="0"/>
          </a:p>
        </p:txBody>
      </p:sp>
      <p:sp>
        <p:nvSpPr>
          <p:cNvPr id="9" name="Text 5"/>
          <p:cNvSpPr txBox="1"/>
          <p:nvPr/>
        </p:nvSpPr>
        <p:spPr>
          <a:xfrm>
            <a:off x="4817875" y="3040080"/>
            <a:ext cx="3988200" cy="1024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4282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Во многих местах начались войны, болезни и тяжелый труд. Вместе с захватом земель это приводило к огромным потерям среди местного населения.
</a:t>
            </a:r>
            <a:endParaRPr lang="en-US" sz="1200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bg>
      <p:bgPr>
        <a:solidFill>
          <a:srgbClr val="042826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06975" y="1299508"/>
            <a:ext cx="4158300" cy="2748384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5124117" y="1877039"/>
            <a:ext cx="3502800" cy="820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50000"/>
              </a:lnSpc>
              <a:buNone/>
            </a:pPr>
            <a:r>
              <a:rPr lang="en-US" sz="1177" dirty="0">
                <a:solidFill>
                  <a:srgbClr val="8EB0A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Помимо новых культур, появились новые морские маршруты и больше людей переселялись между континентами, меняя жизнь целых регионов.
</a:t>
            </a:r>
            <a:endParaRPr lang="en-US" sz="1177" dirty="0"/>
          </a:p>
        </p:txBody>
      </p:sp>
      <p:sp>
        <p:nvSpPr>
          <p:cNvPr id="7" name="Text 1"/>
          <p:cNvSpPr txBox="1"/>
          <p:nvPr/>
        </p:nvSpPr>
        <p:spPr>
          <a:xfrm>
            <a:off x="406962" y="4149213"/>
            <a:ext cx="4158300" cy="261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95" dirty="0">
                <a:solidFill>
                  <a:srgbClr val="8EB0A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Обобщенная схема по тематическому материалу: картофель, кукуруза, томаты, какао; последствия — болезни, рабство, гибель.
</a:t>
            </a:r>
            <a:endParaRPr lang="en-US" sz="895" dirty="0"/>
          </a:p>
        </p:txBody>
      </p:sp>
      <p:sp>
        <p:nvSpPr>
          <p:cNvPr id="8" name="Text 2"/>
          <p:cNvSpPr txBox="1"/>
          <p:nvPr/>
        </p:nvSpPr>
        <p:spPr>
          <a:xfrm>
            <a:off x="5124117" y="3170989"/>
            <a:ext cx="3502800" cy="820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50000"/>
              </a:lnSpc>
              <a:buNone/>
            </a:pPr>
            <a:r>
              <a:rPr lang="en-US" sz="1132" dirty="0">
                <a:solidFill>
                  <a:srgbClr val="8EB0A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Общий вывод: выгоды для Европы сопровождались масштабными трагедиями для коренных жителей, включая болезни и принуждение.
</a:t>
            </a:r>
            <a:endParaRPr lang="en-US" sz="1132" dirty="0"/>
          </a:p>
        </p:txBody>
      </p:sp>
      <p:sp>
        <p:nvSpPr>
          <p:cNvPr id="9" name="Text 3"/>
          <p:cNvSpPr txBox="1"/>
          <p:nvPr/>
        </p:nvSpPr>
        <p:spPr>
          <a:xfrm>
            <a:off x="337925" y="368223"/>
            <a:ext cx="8438700" cy="754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400" dirty="0">
                <a:solidFill>
                  <a:srgbClr val="E7F9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Что изменилось после открытия Америки
</a:t>
            </a:r>
            <a:endParaRPr lang="en-US" sz="2400" dirty="0"/>
          </a:p>
        </p:txBody>
      </p:sp>
      <p:sp>
        <p:nvSpPr>
          <p:cNvPr id="10" name="Text 4"/>
          <p:cNvSpPr txBox="1"/>
          <p:nvPr/>
        </p:nvSpPr>
        <p:spPr>
          <a:xfrm>
            <a:off x="8702125" y="4766850"/>
            <a:ext cx="411300" cy="1108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557F7E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10</a:t>
            </a:r>
            <a:endParaRPr lang="en-US" sz="1100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bg>
      <p:bgPr>
        <a:solidFill>
          <a:srgbClr val="E7F9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368600" y="365350"/>
            <a:ext cx="8333400" cy="611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400" dirty="0">
                <a:solidFill>
                  <a:srgbClr val="04282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Кругосветное плавание Магеллана
</a:t>
            </a:r>
            <a:endParaRPr lang="en-US" sz="2400" dirty="0"/>
          </a:p>
        </p:txBody>
      </p:sp>
      <p:sp>
        <p:nvSpPr>
          <p:cNvPr id="7" name="Text 1"/>
          <p:cNvSpPr txBox="1"/>
          <p:nvPr/>
        </p:nvSpPr>
        <p:spPr>
          <a:xfrm>
            <a:off x="8702125" y="4766850"/>
            <a:ext cx="411300" cy="1108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557F7E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11</a:t>
            </a:r>
            <a:endParaRPr lang="en-US" sz="1100" dirty="0"/>
          </a:p>
        </p:txBody>
      </p:sp>
      <p:sp>
        <p:nvSpPr>
          <p:cNvPr id="8" name="Text 2"/>
          <p:cNvSpPr txBox="1"/>
          <p:nvPr/>
        </p:nvSpPr>
        <p:spPr>
          <a:xfrm>
            <a:off x="3247725" y="1128300"/>
            <a:ext cx="2554800" cy="13551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58" dirty="0">
                <a:solidFill>
                  <a:srgbClr val="04282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1521 — гибель Магеллана и продолжение маршрута
</a:t>
            </a:r>
            <a:pPr algn="l" indent="0" marL="0">
              <a:lnSpc>
                <a:spcPct val="130039"/>
              </a:lnSpc>
              <a:buNone/>
            </a:pPr>
            <a:r>
              <a:rPr lang="en-US" sz="194" dirty="0">
                <a:solidFill>
                  <a:srgbClr val="04282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30039"/>
              </a:lnSpc>
              <a:buNone/>
            </a:pPr>
            <a:r>
              <a:rPr lang="en-US" sz="100" dirty="0">
                <a:solidFill>
                  <a:srgbClr val="04282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69" dirty="0">
                <a:solidFill>
                  <a:srgbClr val="04282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Магеллан погиб на Филиппинах, но экспедиция не остановилась. Команда продолжила путь, собирая навигационные наблюдения и двигаясь по уже проложенному направлению к следующей стоянке.
</a:t>
            </a:r>
            <a:endParaRPr lang="en-US" sz="1458" dirty="0"/>
          </a:p>
        </p:txBody>
      </p:sp>
      <p:sp>
        <p:nvSpPr>
          <p:cNvPr id="9" name="Text 3"/>
          <p:cNvSpPr txBox="1"/>
          <p:nvPr/>
        </p:nvSpPr>
        <p:spPr>
          <a:xfrm>
            <a:off x="6126850" y="2871300"/>
            <a:ext cx="2554800" cy="1355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58" dirty="0">
                <a:solidFill>
                  <a:srgbClr val="04282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1522 — возвращение «Виктории»
</a:t>
            </a:r>
            <a:pPr algn="l" indent="0" marL="0">
              <a:lnSpc>
                <a:spcPct val="130039"/>
              </a:lnSpc>
              <a:buNone/>
            </a:pPr>
            <a:r>
              <a:rPr lang="en-US" sz="194" dirty="0">
                <a:solidFill>
                  <a:srgbClr val="04282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30039"/>
              </a:lnSpc>
              <a:buNone/>
            </a:pPr>
            <a:r>
              <a:rPr lang="en-US" sz="100" dirty="0">
                <a:solidFill>
                  <a:srgbClr val="04282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69" dirty="0">
                <a:solidFill>
                  <a:srgbClr val="04282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Один корабль — «Виктория» — вернулся в Испанию в 1522 году под командованием Хуана Элькано. Плавание стало важным свидетельством о протяженности океанов и больших масштабах Земли.
</a:t>
            </a:r>
            <a:endParaRPr lang="en-US" sz="1458" dirty="0"/>
          </a:p>
        </p:txBody>
      </p:sp>
      <p:sp>
        <p:nvSpPr>
          <p:cNvPr id="10" name="Text 4"/>
          <p:cNvSpPr txBox="1"/>
          <p:nvPr/>
        </p:nvSpPr>
        <p:spPr>
          <a:xfrm>
            <a:off x="337925" y="2889925"/>
            <a:ext cx="2554800" cy="1355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500" dirty="0">
                <a:solidFill>
                  <a:srgbClr val="04282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1519 — старт экспедиции
</a:t>
            </a:r>
            <a:pPr algn="l" indent="0" marL="0">
              <a:lnSpc>
                <a:spcPct val="130039"/>
              </a:lnSpc>
              <a:buNone/>
            </a:pPr>
            <a:r>
              <a:rPr lang="en-US" sz="200" dirty="0">
                <a:solidFill>
                  <a:srgbClr val="04282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30039"/>
              </a:lnSpc>
              <a:buNone/>
            </a:pPr>
            <a:r>
              <a:rPr lang="en-US" sz="100" dirty="0">
                <a:solidFill>
                  <a:srgbClr val="E7F9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04282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Фернан Магеллан возглавил поход, который должен был найти западный морской путь. Экипажи шли через океанские просторы, проверяя, насколько далеко можно продвинуться от известных берегов.
</a:t>
            </a:r>
            <a:endParaRPr lang="en-US" sz="1500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bg>
      <p:bgPr>
        <a:solidFill>
          <a:srgbClr val="E7F9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968105" y="1212061"/>
            <a:ext cx="3528615" cy="36498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645788" y="1212061"/>
            <a:ext cx="3531600" cy="3649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00" dirty="0">
                <a:solidFill>
                  <a:srgbClr val="04282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плавании, когда берега долго не видны, решают точность и ориентирование. Компас задавал направление, а карты и астрономические сведения помогали планировать маршрут, корректируя курс по наблюдениям.
</a:t>
            </a:r>
            <a:pPr algn="l" indent="0" marL="0">
              <a:lnSpc>
                <a:spcPct val="115000"/>
              </a:lnSpc>
              <a:buNone/>
            </a:pPr>
            <a:r>
              <a:rPr lang="en-US" sz="3000" dirty="0">
                <a:solidFill>
                  <a:srgbClr val="04282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300" dirty="0">
                <a:solidFill>
                  <a:srgbClr val="04282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Астролябия использовалась для измерений, связанных с положением Солнца и звезд, чтобы определять широту. Песочные часы отмеряли короткие отрезки времени, что облегчало расчет скорости и контроль времени на вахте.
</a:t>
            </a:r>
            <a:endParaRPr lang="en-US" sz="1300" dirty="0"/>
          </a:p>
        </p:txBody>
      </p:sp>
      <p:sp>
        <p:nvSpPr>
          <p:cNvPr id="5" name="Text 1"/>
          <p:cNvSpPr txBox="1"/>
          <p:nvPr/>
        </p:nvSpPr>
        <p:spPr>
          <a:xfrm>
            <a:off x="8702125" y="4766850"/>
            <a:ext cx="411300" cy="939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557F7E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12</a:t>
            </a:r>
            <a:endParaRPr lang="en-US" sz="1100" dirty="0"/>
          </a:p>
        </p:txBody>
      </p:sp>
      <p:sp>
        <p:nvSpPr>
          <p:cNvPr id="6" name="Text 2"/>
          <p:cNvSpPr txBox="1"/>
          <p:nvPr/>
        </p:nvSpPr>
        <p:spPr>
          <a:xfrm>
            <a:off x="645800" y="185989"/>
            <a:ext cx="7852500" cy="849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400" dirty="0">
                <a:solidFill>
                  <a:srgbClr val="04282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Приборы, которые помогали мореплавателям
</a:t>
            </a:r>
            <a:endParaRPr lang="en-US" sz="2400" dirty="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bg>
      <p:bgPr>
        <a:solidFill>
          <a:srgbClr val="042826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06975" y="1299508"/>
            <a:ext cx="4158300" cy="2748384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5124117" y="1877039"/>
            <a:ext cx="3502800" cy="820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50000"/>
              </a:lnSpc>
              <a:buNone/>
            </a:pPr>
            <a:r>
              <a:rPr lang="en-US" sz="1051" dirty="0">
                <a:solidFill>
                  <a:srgbClr val="8EB0A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Помимо продуктов и животных, происходило и перемещение людей: принудительная перевозка рабов формировала трудовые ресурсы плантаций, а торговые связи поддерживали регулярные морские рейсы.
</a:t>
            </a:r>
            <a:endParaRPr lang="en-US" sz="1051" dirty="0"/>
          </a:p>
        </p:txBody>
      </p:sp>
      <p:sp>
        <p:nvSpPr>
          <p:cNvPr id="7" name="Text 1"/>
          <p:cNvSpPr txBox="1"/>
          <p:nvPr/>
        </p:nvSpPr>
        <p:spPr>
          <a:xfrm>
            <a:off x="406962" y="4149213"/>
            <a:ext cx="4158300" cy="261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95" dirty="0">
                <a:solidFill>
                  <a:srgbClr val="8EB0A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Обобщенные сведения учебных и научно-популярных источников о «Колумбовом обмене» (без единого точного численного набора).
</a:t>
            </a:r>
            <a:endParaRPr lang="en-US" sz="895" dirty="0"/>
          </a:p>
        </p:txBody>
      </p:sp>
      <p:sp>
        <p:nvSpPr>
          <p:cNvPr id="8" name="Text 2"/>
          <p:cNvSpPr txBox="1"/>
          <p:nvPr/>
        </p:nvSpPr>
        <p:spPr>
          <a:xfrm>
            <a:off x="5124117" y="3170989"/>
            <a:ext cx="3502800" cy="820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50000"/>
              </a:lnSpc>
              <a:buNone/>
            </a:pPr>
            <a:r>
              <a:rPr lang="en-US" sz="1077" dirty="0">
                <a:solidFill>
                  <a:srgbClr val="8EB0A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Разные направления обмена показывают, что «картинка» связей была неодинаковой: часть изменений несла новые продукты и знания, а часть — насилие и страдания.
</a:t>
            </a:r>
            <a:endParaRPr lang="en-US" sz="1077" dirty="0"/>
          </a:p>
        </p:txBody>
      </p:sp>
      <p:sp>
        <p:nvSpPr>
          <p:cNvPr id="9" name="Text 3"/>
          <p:cNvSpPr txBox="1"/>
          <p:nvPr/>
        </p:nvSpPr>
        <p:spPr>
          <a:xfrm>
            <a:off x="337925" y="368223"/>
            <a:ext cx="8438700" cy="754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400" dirty="0">
                <a:solidFill>
                  <a:srgbClr val="E7F9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Обмен товарами между континентами
</a:t>
            </a:r>
            <a:endParaRPr lang="en-US" sz="2400" dirty="0"/>
          </a:p>
        </p:txBody>
      </p:sp>
      <p:sp>
        <p:nvSpPr>
          <p:cNvPr id="10" name="Text 4"/>
          <p:cNvSpPr txBox="1"/>
          <p:nvPr/>
        </p:nvSpPr>
        <p:spPr>
          <a:xfrm>
            <a:off x="8702125" y="4766850"/>
            <a:ext cx="411300" cy="1108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557F7E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13</a:t>
            </a:r>
            <a:endParaRPr lang="en-US" sz="1100" dirty="0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4">
    <p:bg>
      <p:bgPr>
        <a:solidFill>
          <a:srgbClr val="E7F9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75231" y="1514361"/>
            <a:ext cx="218400" cy="194133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4806056" y="1514361"/>
            <a:ext cx="218400" cy="194133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475231" y="3304875"/>
            <a:ext cx="218400" cy="218400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0" name="Image 8" descr="preencoded.png">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4806056" y="3304875"/>
            <a:ext cx="218400" cy="218400"/>
          </a:xfrm>
          <a:prstGeom prst="rect">
            <a:avLst/>
          </a:prstGeom>
        </p:spPr>
      </p:pic>
      <p:sp>
        <p:nvSpPr>
          <p:cNvPr id="11" name="Text 0"/>
          <p:cNvSpPr txBox="1"/>
          <p:nvPr/>
        </p:nvSpPr>
        <p:spPr>
          <a:xfrm>
            <a:off x="8702125" y="4766850"/>
            <a:ext cx="411300" cy="1108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557F7E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14</a:t>
            </a:r>
            <a:endParaRPr lang="en-US" sz="1100" dirty="0"/>
          </a:p>
        </p:txBody>
      </p:sp>
      <p:sp>
        <p:nvSpPr>
          <p:cNvPr id="12" name="Text 1"/>
          <p:cNvSpPr txBox="1"/>
          <p:nvPr/>
        </p:nvSpPr>
        <p:spPr>
          <a:xfrm>
            <a:off x="407025" y="324475"/>
            <a:ext cx="8369700" cy="768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400" dirty="0">
                <a:solidFill>
                  <a:srgbClr val="04282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Начало мировой торговли
</a:t>
            </a:r>
            <a:endParaRPr lang="en-US" sz="2400" dirty="0"/>
          </a:p>
        </p:txBody>
      </p:sp>
      <p:sp>
        <p:nvSpPr>
          <p:cNvPr id="13" name="Text 2"/>
          <p:cNvSpPr txBox="1"/>
          <p:nvPr/>
        </p:nvSpPr>
        <p:spPr>
          <a:xfrm>
            <a:off x="870138" y="1433978"/>
            <a:ext cx="3444600" cy="354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400" dirty="0">
                <a:solidFill>
                  <a:srgbClr val="04282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Океан как дорога
</a:t>
            </a:r>
            <a:endParaRPr lang="en-US" sz="1400" dirty="0"/>
          </a:p>
        </p:txBody>
      </p:sp>
      <p:sp>
        <p:nvSpPr>
          <p:cNvPr id="14" name="Text 3"/>
          <p:cNvSpPr txBox="1"/>
          <p:nvPr/>
        </p:nvSpPr>
        <p:spPr>
          <a:xfrm>
            <a:off x="332475" y="1996275"/>
            <a:ext cx="3982200" cy="889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4282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Португальцы и испанцы проложили маршруты между континентами, сделав регулярные морские рейсы возможными. Океанская торговля постепенно стала стабильным способом доставлять товары на большие расстояния.
</a:t>
            </a:r>
            <a:endParaRPr lang="en-US" sz="1200" dirty="0"/>
          </a:p>
        </p:txBody>
      </p:sp>
      <p:sp>
        <p:nvSpPr>
          <p:cNvPr id="15" name="Text 4"/>
          <p:cNvSpPr txBox="1"/>
          <p:nvPr/>
        </p:nvSpPr>
        <p:spPr>
          <a:xfrm>
            <a:off x="5223708" y="1434029"/>
            <a:ext cx="3634754" cy="355397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402" dirty="0">
                <a:solidFill>
                  <a:srgbClr val="04282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Порты как центры обмена
</a:t>
            </a:r>
            <a:endParaRPr lang="en-US" sz="1402" dirty="0"/>
          </a:p>
        </p:txBody>
      </p:sp>
      <p:sp>
        <p:nvSpPr>
          <p:cNvPr id="16" name="Text 5"/>
          <p:cNvSpPr txBox="1"/>
          <p:nvPr/>
        </p:nvSpPr>
        <p:spPr>
          <a:xfrm>
            <a:off x="4674603" y="1995139"/>
            <a:ext cx="4184165" cy="89074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2" dirty="0">
                <a:solidFill>
                  <a:srgbClr val="04282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Лиссабон, Севилья и Амстердам превратились в важнейшие точки перевалки и торговли. Через них проходили товары, сведения о маршрутах и грузы для дальнейшего распределения.
</a:t>
            </a:r>
            <a:endParaRPr lang="en-US" sz="1202" dirty="0"/>
          </a:p>
        </p:txBody>
      </p:sp>
      <p:sp>
        <p:nvSpPr>
          <p:cNvPr id="17" name="Text 6"/>
          <p:cNvSpPr txBox="1"/>
          <p:nvPr/>
        </p:nvSpPr>
        <p:spPr>
          <a:xfrm>
            <a:off x="870138" y="3236625"/>
            <a:ext cx="3444600" cy="354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400" dirty="0">
                <a:solidFill>
                  <a:srgbClr val="04282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Выгода и скорость
</a:t>
            </a:r>
            <a:endParaRPr lang="en-US" sz="1400" dirty="0"/>
          </a:p>
        </p:txBody>
      </p:sp>
      <p:sp>
        <p:nvSpPr>
          <p:cNvPr id="18" name="Text 7"/>
          <p:cNvSpPr txBox="1"/>
          <p:nvPr/>
        </p:nvSpPr>
        <p:spPr>
          <a:xfrm>
            <a:off x="332475" y="3773875"/>
            <a:ext cx="3982200" cy="889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4282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Морские пути часто сокращали время по сравнению с сухопутными переходами и снижали часть рисков. В результате европейские страны получали больше товаров и могли быстрее менять ассортимент торговли.
</a:t>
            </a:r>
            <a:endParaRPr lang="en-US" sz="1200" dirty="0"/>
          </a:p>
        </p:txBody>
      </p:sp>
      <p:sp>
        <p:nvSpPr>
          <p:cNvPr id="19" name="Text 8"/>
          <p:cNvSpPr txBox="1"/>
          <p:nvPr/>
        </p:nvSpPr>
        <p:spPr>
          <a:xfrm>
            <a:off x="5217925" y="3236625"/>
            <a:ext cx="3558600" cy="354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400" dirty="0">
                <a:solidFill>
                  <a:srgbClr val="04282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Единая торговая система
</a:t>
            </a:r>
            <a:endParaRPr lang="en-US" sz="1400" dirty="0"/>
          </a:p>
        </p:txBody>
      </p:sp>
      <p:sp>
        <p:nvSpPr>
          <p:cNvPr id="20" name="Text 9"/>
          <p:cNvSpPr txBox="1"/>
          <p:nvPr/>
        </p:nvSpPr>
        <p:spPr>
          <a:xfrm>
            <a:off x="4680325" y="3771900"/>
            <a:ext cx="4096500" cy="889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4282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Связи между Европой, Африкой, Азией и Америкой становились регулярными. Это создавало ощущение «мирового рынка», где один регион поставлял сырье, а другой — продукты и изделия.
</a:t>
            </a:r>
            <a:endParaRPr lang="en-US" sz="1200" dirty="0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5">
    <p:bg>
      <p:bgPr>
        <a:solidFill>
          <a:srgbClr val="E7F9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87229" y="1334925"/>
            <a:ext cx="3404391" cy="271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406975" y="4165050"/>
            <a:ext cx="4164900" cy="601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04282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Сводные формулировки по материалам школьных учебников и общеисторических обзоров (без привязки к одному документу).
</a:t>
            </a:r>
            <a:endParaRPr lang="en-US" sz="1100" dirty="0"/>
          </a:p>
        </p:txBody>
      </p:sp>
      <p:sp>
        <p:nvSpPr>
          <p:cNvPr id="6" name="Text 1"/>
          <p:cNvSpPr txBox="1"/>
          <p:nvPr/>
        </p:nvSpPr>
        <p:spPr>
          <a:xfrm>
            <a:off x="4960625" y="1737000"/>
            <a:ext cx="3638100" cy="732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50000"/>
              </a:lnSpc>
              <a:buNone/>
            </a:pPr>
            <a:r>
              <a:rPr lang="en-US" sz="1032" dirty="0">
                <a:solidFill>
                  <a:srgbClr val="04282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Таблица сопоставляет результаты Великих географических открытий: что изменилось в лучшую сторону и какие тяжелые последствия затронули многих людей.
</a:t>
            </a:r>
            <a:endParaRPr lang="en-US" sz="1032" dirty="0"/>
          </a:p>
        </p:txBody>
      </p:sp>
      <p:sp>
        <p:nvSpPr>
          <p:cNvPr id="7" name="Text 2"/>
          <p:cNvSpPr txBox="1"/>
          <p:nvPr/>
        </p:nvSpPr>
        <p:spPr>
          <a:xfrm>
            <a:off x="4960625" y="2923300"/>
            <a:ext cx="3638100" cy="732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50000"/>
              </a:lnSpc>
              <a:buNone/>
            </a:pPr>
            <a:r>
              <a:rPr lang="en-US" sz="1014" dirty="0">
                <a:solidFill>
                  <a:srgbClr val="04282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Открытия дали человечеству новые знания и возможности, но одновременно привели к насилию и эпидемиям. Поэтому «прогресс» имел разную цену для разных групп людей.
</a:t>
            </a:r>
            <a:endParaRPr lang="en-US" sz="1014" dirty="0"/>
          </a:p>
        </p:txBody>
      </p:sp>
      <p:sp>
        <p:nvSpPr>
          <p:cNvPr id="8" name="Text 3"/>
          <p:cNvSpPr txBox="1"/>
          <p:nvPr/>
        </p:nvSpPr>
        <p:spPr>
          <a:xfrm>
            <a:off x="8702125" y="4766850"/>
            <a:ext cx="411300" cy="1108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557F7E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15</a:t>
            </a:r>
            <a:endParaRPr lang="en-US" sz="1100" dirty="0"/>
          </a:p>
        </p:txBody>
      </p:sp>
      <p:sp>
        <p:nvSpPr>
          <p:cNvPr id="9" name="Text 4"/>
          <p:cNvSpPr txBox="1"/>
          <p:nvPr/>
        </p:nvSpPr>
        <p:spPr>
          <a:xfrm>
            <a:off x="337925" y="420944"/>
            <a:ext cx="8438700" cy="732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400" dirty="0">
                <a:solidFill>
                  <a:srgbClr val="04282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Положительные и отрицательные последствия открытий
</a:t>
            </a:r>
            <a:endParaRPr lang="en-US" sz="2400" dirty="0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6">
    <p:bg>
      <p:bgPr>
        <a:solidFill>
          <a:srgbClr val="E7F9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882744" y="2133575"/>
            <a:ext cx="2113800" cy="2463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00" dirty="0">
                <a:solidFill>
                  <a:srgbClr val="04282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После экспедиций стало ясно, что Земля намного больше, чем предполагали раньше. На картах появились новые побережья, острова и ранее неизвестные участки океанов, а представления о расстояниях стали точнее.
</a:t>
            </a:r>
            <a:endParaRPr lang="en-US" sz="1300" dirty="0"/>
          </a:p>
        </p:txBody>
      </p:sp>
      <p:sp>
        <p:nvSpPr>
          <p:cNvPr id="5" name="Text 1"/>
          <p:cNvSpPr txBox="1"/>
          <p:nvPr/>
        </p:nvSpPr>
        <p:spPr>
          <a:xfrm>
            <a:off x="321350" y="412500"/>
            <a:ext cx="8455200" cy="1445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400" dirty="0">
                <a:solidFill>
                  <a:srgbClr val="04282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 изменились карты и наука
</a:t>
            </a:r>
            <a:endParaRPr lang="en-US" sz="2400" dirty="0"/>
          </a:p>
        </p:txBody>
      </p:sp>
      <p:sp>
        <p:nvSpPr>
          <p:cNvPr id="6" name="Text 2"/>
          <p:cNvSpPr txBox="1"/>
          <p:nvPr/>
        </p:nvSpPr>
        <p:spPr>
          <a:xfrm>
            <a:off x="8702125" y="4766850"/>
            <a:ext cx="411300" cy="1108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557F7E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16</a:t>
            </a:r>
            <a:endParaRPr lang="en-US" sz="1100" dirty="0"/>
          </a:p>
        </p:txBody>
      </p:sp>
      <p:sp>
        <p:nvSpPr>
          <p:cNvPr id="7" name="Text 3"/>
          <p:cNvSpPr txBox="1"/>
          <p:nvPr/>
        </p:nvSpPr>
        <p:spPr>
          <a:xfrm>
            <a:off x="3813970" y="2133650"/>
            <a:ext cx="2113800" cy="2463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00" dirty="0">
                <a:solidFill>
                  <a:srgbClr val="04282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Сведения о погоде и движении воды тоже стали надежнее. Мореплаватели фиксировали ветры и течения, поэтому маршруты можно было планировать с меньшим количеством случайностей и более понятными рисками.
</a:t>
            </a:r>
            <a:endParaRPr lang="en-US" sz="1300" dirty="0"/>
          </a:p>
        </p:txBody>
      </p:sp>
      <p:sp>
        <p:nvSpPr>
          <p:cNvPr id="8" name="Text 4"/>
          <p:cNvSpPr txBox="1"/>
          <p:nvPr/>
        </p:nvSpPr>
        <p:spPr>
          <a:xfrm>
            <a:off x="6690919" y="2133650"/>
            <a:ext cx="2113800" cy="2463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00" dirty="0">
                <a:solidFill>
                  <a:srgbClr val="04282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География начала опираться не только на рассказы, но и на наблюдения, измерения и записи путешественников. Это помогло накапливать данные и улучшать навигацию, а вместе с ней — качество карт и учебных знаний.
</a:t>
            </a:r>
            <a:endParaRPr lang="en-US" sz="1300" dirty="0"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7">
    <p:bg>
      <p:bgPr>
        <a:solidFill>
          <a:srgbClr val="E7F9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37975" y="1707116"/>
            <a:ext cx="8438700" cy="2962117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8702125" y="4766850"/>
            <a:ext cx="411300" cy="1108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557F7E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17</a:t>
            </a:r>
            <a:endParaRPr lang="en-US" sz="1100" dirty="0"/>
          </a:p>
        </p:txBody>
      </p:sp>
      <p:sp>
        <p:nvSpPr>
          <p:cNvPr id="5" name="Text 1"/>
          <p:cNvSpPr txBox="1"/>
          <p:nvPr/>
        </p:nvSpPr>
        <p:spPr>
          <a:xfrm>
            <a:off x="337925" y="420944"/>
            <a:ext cx="8438700" cy="732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400" dirty="0">
                <a:solidFill>
                  <a:srgbClr val="04282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От открытия к колонии
</a:t>
            </a:r>
            <a:endParaRPr lang="en-US" sz="2400" dirty="0"/>
          </a:p>
        </p:txBody>
      </p:sp>
      <p:sp>
        <p:nvSpPr>
          <p:cNvPr id="6" name="Text 2"/>
          <p:cNvSpPr txBox="1"/>
          <p:nvPr/>
        </p:nvSpPr>
        <p:spPr>
          <a:xfrm>
            <a:off x="337925" y="1153850"/>
            <a:ext cx="8438700" cy="502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50000"/>
              </a:lnSpc>
              <a:buNone/>
            </a:pPr>
            <a:r>
              <a:rPr lang="en-US" sz="1300" dirty="0">
                <a:solidFill>
                  <a:srgbClr val="8EB0A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Обобщенная схема типичного пути от морской экспедиции к захвату и управлению территориями в эпоху Великих географических открытий.
</a:t>
            </a:r>
            <a:endParaRPr lang="en-US" sz="1300" dirty="0"/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8">
    <p:bg>
      <p:bgPr>
        <a:solidFill>
          <a:srgbClr val="E7F9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15550" y="1159548"/>
            <a:ext cx="3942300" cy="1767105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824220" y="1159548"/>
            <a:ext cx="3942300" cy="1767105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8702125" y="4766850"/>
            <a:ext cx="411300" cy="1108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557F7E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18</a:t>
            </a:r>
            <a:endParaRPr lang="en-US" sz="1100" dirty="0"/>
          </a:p>
        </p:txBody>
      </p:sp>
      <p:sp>
        <p:nvSpPr>
          <p:cNvPr id="7" name="Text 1"/>
          <p:cNvSpPr txBox="1"/>
          <p:nvPr/>
        </p:nvSpPr>
        <p:spPr>
          <a:xfrm>
            <a:off x="406975" y="220691"/>
            <a:ext cx="8369700" cy="722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400" dirty="0">
                <a:solidFill>
                  <a:srgbClr val="04282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Жизнь коренных народов после контактов с европейцами
</a:t>
            </a:r>
            <a:endParaRPr lang="en-US" sz="2400" dirty="0"/>
          </a:p>
        </p:txBody>
      </p:sp>
      <p:sp>
        <p:nvSpPr>
          <p:cNvPr id="8" name="Text 2"/>
          <p:cNvSpPr txBox="1"/>
          <p:nvPr/>
        </p:nvSpPr>
        <p:spPr>
          <a:xfrm>
            <a:off x="415448" y="3694631"/>
            <a:ext cx="3942300" cy="999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4282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Во многих районах Америки и других территорий коренные сообщества столкнулись с инфекциями, к которым у местных жителей не было естественной защиты. Болезни быстро распространялись, снижая численность населения и нарушая привычную жизнь общин.
</a:t>
            </a:r>
            <a:endParaRPr lang="en-US" sz="1200" dirty="0"/>
          </a:p>
        </p:txBody>
      </p:sp>
      <p:sp>
        <p:nvSpPr>
          <p:cNvPr id="9" name="Text 3"/>
          <p:cNvSpPr txBox="1"/>
          <p:nvPr/>
        </p:nvSpPr>
        <p:spPr>
          <a:xfrm>
            <a:off x="415448" y="3155279"/>
            <a:ext cx="3942300" cy="402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519" dirty="0">
                <a:solidFill>
                  <a:srgbClr val="04282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Болезни, которые меняли целые поселения
</a:t>
            </a:r>
            <a:endParaRPr lang="en-US" sz="1519" dirty="0"/>
          </a:p>
        </p:txBody>
      </p:sp>
      <p:sp>
        <p:nvSpPr>
          <p:cNvPr id="10" name="Text 4"/>
          <p:cNvSpPr txBox="1"/>
          <p:nvPr/>
        </p:nvSpPr>
        <p:spPr>
          <a:xfrm>
            <a:off x="4824213" y="3155279"/>
            <a:ext cx="3942300" cy="402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581" dirty="0">
                <a:solidFill>
                  <a:srgbClr val="04282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Потеря земель и слом привычного уклада
</a:t>
            </a:r>
            <a:endParaRPr lang="en-US" sz="1581" dirty="0"/>
          </a:p>
        </p:txBody>
      </p:sp>
      <p:sp>
        <p:nvSpPr>
          <p:cNvPr id="11" name="Text 5"/>
          <p:cNvSpPr txBox="1"/>
          <p:nvPr/>
        </p:nvSpPr>
        <p:spPr>
          <a:xfrm>
            <a:off x="4824213" y="3694631"/>
            <a:ext cx="3942300" cy="999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4282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Контакт часто сопровождался захватом территорий и принудительным переселением. Люди лишались привычных способов добывать пищу и вести хозяйство, а социальные правила общин менялись под давлением новых властей и порядков.
</a:t>
            </a:r>
            <a:endParaRPr lang="en-US" sz="1200" dirty="0"/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9">
    <p:bg>
      <p:bgPr>
        <a:solidFill>
          <a:srgbClr val="042826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06975" y="1299508"/>
            <a:ext cx="4158300" cy="2748384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5124117" y="1877039"/>
            <a:ext cx="3502800" cy="820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50000"/>
              </a:lnSpc>
              <a:buNone/>
            </a:pPr>
            <a:r>
              <a:rPr lang="en-US" sz="1077" dirty="0">
                <a:solidFill>
                  <a:srgbClr val="8EB0A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Португалия и Испания раньше других оформили морские маршруты на ключевых направлениях, а Англия, Франция и Нидерланды позже расширяли свои владения и торговые сети.
</a:t>
            </a:r>
            <a:endParaRPr lang="en-US" sz="1077" dirty="0"/>
          </a:p>
        </p:txBody>
      </p:sp>
      <p:sp>
        <p:nvSpPr>
          <p:cNvPr id="7" name="Text 1"/>
          <p:cNvSpPr txBox="1"/>
          <p:nvPr/>
        </p:nvSpPr>
        <p:spPr>
          <a:xfrm>
            <a:off x="406962" y="4149213"/>
            <a:ext cx="4158300" cy="261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95" dirty="0">
                <a:solidFill>
                  <a:srgbClr val="8EB0A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Обобщенные сведения по истории колониальной экспансии европейских держав (без единого численного источника).
</a:t>
            </a:r>
            <a:endParaRPr lang="en-US" sz="895" dirty="0"/>
          </a:p>
        </p:txBody>
      </p:sp>
      <p:sp>
        <p:nvSpPr>
          <p:cNvPr id="8" name="Text 2"/>
          <p:cNvSpPr txBox="1"/>
          <p:nvPr/>
        </p:nvSpPr>
        <p:spPr>
          <a:xfrm>
            <a:off x="5124117" y="3170989"/>
            <a:ext cx="3502800" cy="820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50000"/>
              </a:lnSpc>
              <a:buNone/>
            </a:pPr>
            <a:r>
              <a:rPr lang="en-US" sz="1077" dirty="0">
                <a:solidFill>
                  <a:srgbClr val="8EB0A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Сравнение показывает сдвиг центров силы: сначала лидировали две морские державы, затем к конкуренции подключились другие европейские государства, меняя карту влияния.
</a:t>
            </a:r>
            <a:endParaRPr lang="en-US" sz="1077" dirty="0"/>
          </a:p>
        </p:txBody>
      </p:sp>
      <p:sp>
        <p:nvSpPr>
          <p:cNvPr id="9" name="Text 3"/>
          <p:cNvSpPr txBox="1"/>
          <p:nvPr/>
        </p:nvSpPr>
        <p:spPr>
          <a:xfrm>
            <a:off x="337925" y="368223"/>
            <a:ext cx="8438700" cy="754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400" dirty="0">
                <a:solidFill>
                  <a:srgbClr val="E7F9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Страны, которые стали лидерами открытий
</a:t>
            </a:r>
            <a:endParaRPr lang="en-US" sz="2400" dirty="0"/>
          </a:p>
        </p:txBody>
      </p:sp>
      <p:sp>
        <p:nvSpPr>
          <p:cNvPr id="10" name="Text 4"/>
          <p:cNvSpPr txBox="1"/>
          <p:nvPr/>
        </p:nvSpPr>
        <p:spPr>
          <a:xfrm>
            <a:off x="8702125" y="4766850"/>
            <a:ext cx="411300" cy="1108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557F7E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19</a:t>
            </a:r>
            <a:endParaRPr lang="en-US" sz="1100" dirty="0"/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0">
    <p:bg>
      <p:bgPr>
        <a:solidFill>
          <a:srgbClr val="042826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2406550" y="973425"/>
            <a:ext cx="4356900" cy="3182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400" dirty="0">
                <a:solidFill>
                  <a:srgbClr val="E7F9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Мир стал больше — и цена прогресса оказалась высокой
</a:t>
            </a:r>
            <a:pPr algn="l" indent="0" marL="0">
              <a:lnSpc>
                <a:spcPct val="90000"/>
              </a:lnSpc>
              <a:buNone/>
            </a:pPr>
            <a:r>
              <a:rPr lang="en-US" sz="2400" dirty="0">
                <a:solidFill>
                  <a:srgbClr val="E7F9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400" dirty="0">
                <a:solidFill>
                  <a:srgbClr val="8EB0A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Великие географические открытия изменили представления людей о Земле, связали между собой разные материки и ускорили развитие торговли, науки и картографии. Но за знаниями последовали завоевания, рабство и гибель множества народов.
</a:t>
            </a:r>
            <a:endParaRPr lang="en-US" sz="240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20</Slides>
  <Notes>20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20</vt:i4>
      </vt:variant>
    </vt:vector>
  </HeadingPairs>
  <TitlesOfParts>
    <vt:vector size="23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  <vt:lpstr>Slide 16</vt:lpstr>
      <vt:lpstr>Slide 17</vt:lpstr>
      <vt:lpstr>Slide 18</vt:lpstr>
      <vt:lpstr>Slide 19</vt:lpstr>
      <vt:lpstr>Slide 20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PptxGenJS</dc:creator>
  <cp:lastModifiedBy>PptxGenJS</cp:lastModifiedBy>
  <cp:revision>1</cp:revision>
  <dcterms:created xsi:type="dcterms:W3CDTF">2026-05-11T15:23:27Z</dcterms:created>
  <dcterms:modified xsi:type="dcterms:W3CDTF">2026-05-11T15:23:27Z</dcterms:modified>
</cp:coreProperties>
</file>