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Индустриализация, войны и глобализация изменили мир навсегда.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всемирной истории: XIX — начало XXI века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1654" y="1014475"/>
            <a:ext cx="3709442" cy="3110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Паровозы, фабрики, телеграф и рост городов ускорили жизнь людей. Вместе с ними усилились идеи гражданства, национальных прав и колониального соперничества, которые определили историю следующих столетий.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XIX век открыл современную эпоху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1800–1850: революции, войны и новые идеи
</a:t>
            </a:r>
            <a:endParaRPr lang="en-US" sz="2687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40450" y="2478399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1815: Венский конгресс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поражения Наполеона европейские державы стремились восстановить порядок и не допустить нового крупного конфликта.
</a:t>
            </a:r>
            <a:endParaRPr lang="en-US" sz="929" dirty="0"/>
          </a:p>
        </p:txBody>
      </p:sp>
      <p:sp>
        <p:nvSpPr>
          <p:cNvPr id="11" name="Text 3"/>
          <p:cNvSpPr txBox="1"/>
          <p:nvPr/>
        </p:nvSpPr>
        <p:spPr>
          <a:xfrm>
            <a:off x="2758203" y="2478399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1830-е: волна реформ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Европы люди требовали конституций, свободы слова и большего участия граждан в управлении.
</a:t>
            </a:r>
            <a:endParaRPr lang="en-US" sz="929" dirty="0"/>
          </a:p>
        </p:txBody>
      </p:sp>
      <p:sp>
        <p:nvSpPr>
          <p:cNvPr id="12" name="Text 4"/>
          <p:cNvSpPr txBox="1"/>
          <p:nvPr/>
        </p:nvSpPr>
        <p:spPr>
          <a:xfrm>
            <a:off x="4672532" y="2480110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1848: революции в Европе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1848 года показали силу национальных и либеральных идей, которые уже невозможно было игнорировать.
</a:t>
            </a:r>
            <a:endParaRPr lang="en-US" sz="929" dirty="0"/>
          </a:p>
        </p:txBody>
      </p:sp>
      <p:sp>
        <p:nvSpPr>
          <p:cNvPr id="13" name="Text 5"/>
          <p:cNvSpPr txBox="1"/>
          <p:nvPr/>
        </p:nvSpPr>
        <p:spPr>
          <a:xfrm>
            <a:off x="6586851" y="2478405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в Америке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Латинской Америке продолжалась борьба против европейского господства, а США расширяли свои территории на запад.
</a:t>
            </a:r>
            <a:endParaRPr lang="en-US" sz="92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Индустриальная революция и рост городов
</a:t>
            </a:r>
            <a:endParaRPr lang="en-US" sz="271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и фабрики меняли не только экономику, но и повседневный уклад: люди чаще переезжали в города и работали по наёмному труду.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производства шёл вместе с урбанизацией: чем быстрее развивалась промышленность, тем больше людей становилось городскими рабочими.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учебные данные по истории XIX века; для наглядности использованы условные индексы.
</a:t>
            </a:r>
            <a:endParaRPr lang="en-US" sz="55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Империи и колониальный раздел мира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054054" y="15124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и Азия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1914 году европейские державы контролировали огромные территории за пределами Европы. Колонии давали сырьё, рынки сбыта и военное влияние, а местное население часто не участвовало в принятии решений.
</a:t>
            </a:r>
            <a:endParaRPr lang="en-US" sz="952" dirty="0"/>
          </a:p>
        </p:txBody>
      </p:sp>
      <p:sp>
        <p:nvSpPr>
          <p:cNvPr id="14" name="Text 3"/>
          <p:cNvSpPr txBox="1"/>
          <p:nvPr/>
        </p:nvSpPr>
        <p:spPr>
          <a:xfrm>
            <a:off x="705208" y="22688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держав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Британия, Франция, Германия, Россия и Османская империя соперничали за земли, порты и торговые пути. Это усиливало недоверие между государствами и делало международные отношения всё более напряжёнными.
</a:t>
            </a:r>
            <a:endParaRPr lang="en-US" sz="952" dirty="0"/>
          </a:p>
        </p:txBody>
      </p:sp>
      <p:sp>
        <p:nvSpPr>
          <p:cNvPr id="15" name="Text 4"/>
          <p:cNvSpPr txBox="1"/>
          <p:nvPr/>
        </p:nvSpPr>
        <p:spPr>
          <a:xfrm>
            <a:off x="1187815" y="30252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Колониальный раздел мира затронул жизнь миллионов людей в Африке и Азии. Он изменил границы, хозяйство и управление, а также стал одной из причин будущих конфликтов.
</a:t>
            </a:r>
            <a:endParaRPr lang="en-US" sz="952" dirty="0"/>
          </a:p>
        </p:txBody>
      </p:sp>
      <p:sp>
        <p:nvSpPr>
          <p:cNvPr id="16" name="Text 5"/>
          <p:cNvSpPr txBox="1"/>
          <p:nvPr/>
        </p:nvSpPr>
        <p:spPr>
          <a:xfrm>
            <a:off x="774718" y="37816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1914 года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исторической карте хорошо видны крупнейшие империи и зоны их влияния. Такой взгляд помогает понять, почему Европа в начале XX века стала центром мировой политики.
</a:t>
            </a:r>
            <a:endParaRPr lang="en-US" sz="95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285006"/>
            <a:ext cx="3377400" cy="10777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империи начала XX века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 крупнейшие державы и их владения накануне Первой мировой войны.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крупных держав за территории и влияние создало напряжённость, которая сделала войну в Европе гораздо более вероятной.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исторические атласы и учебные карты.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Первой мировой войне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 материалам школьных учебников истории.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824" y="994400"/>
            <a:ext cx="3156152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037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1914–1918: Первая мировая война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767051" y="1461200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Окопная война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Западном фронте армии часто стояли в окопах месяцами. Наступления были очень тяжёлыми, потому что пулемёты и артиллерия делали атаки крайне опасными.
</a:t>
            </a:r>
            <a:endParaRPr lang="en-US" sz="951" dirty="0"/>
          </a:p>
        </p:txBody>
      </p:sp>
      <p:sp>
        <p:nvSpPr>
          <p:cNvPr id="14" name="Text 3"/>
          <p:cNvSpPr txBox="1"/>
          <p:nvPr/>
        </p:nvSpPr>
        <p:spPr>
          <a:xfrm>
            <a:off x="1045651" y="2224375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виды оружия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Впервые широко использовались танки, самолёты и отравляющие газы. Эти технологии изменили характер войны и показали, насколько быстро наука может служить военным целям.
</a:t>
            </a:r>
            <a:endParaRPr lang="en-US" sz="951" dirty="0"/>
          </a:p>
        </p:txBody>
      </p:sp>
      <p:sp>
        <p:nvSpPr>
          <p:cNvPr id="15" name="Text 4"/>
          <p:cNvSpPr txBox="1"/>
          <p:nvPr/>
        </p:nvSpPr>
        <p:spPr>
          <a:xfrm>
            <a:off x="681850" y="2987538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Человеческие потери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войне участвовали миллионы солдат, а жертвами становились и мирные жители. Разрушения, голод и болезни сделали конфликт трагедией для многих стран.
</a:t>
            </a:r>
            <a:endParaRPr lang="en-US" sz="951" dirty="0"/>
          </a:p>
        </p:txBody>
      </p:sp>
      <p:sp>
        <p:nvSpPr>
          <p:cNvPr id="16" name="Text 5"/>
          <p:cNvSpPr txBox="1"/>
          <p:nvPr/>
        </p:nvSpPr>
        <p:spPr>
          <a:xfrm>
            <a:off x="807750" y="3750700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 1917–1918 годов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в России изменили ход событий, а затем Германия признала поражение. Завершение войны открыло путь к новым границам и новым политическим решениям.
</a:t>
            </a:r>
            <a:endParaRPr lang="en-US" sz="95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после войны: потери и передел границ
</a:t>
            </a:r>
            <a:endParaRPr lang="en-US" sz="2725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карта Европы и Ближнего Востока изменилась, а старые империи уже не смогли восстановить прежнюю силу.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итог войны — не только разрушения, но и новый международный порядок, в котором усилилось значение государств и международных организаций.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школьным атласам и историческим справочникам о последствиях Первой мировой войны.
</a:t>
            </a:r>
            <a:endParaRPr lang="en-US" sz="55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Межвоенный кризис и Великая депрессия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52060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Обвал 1929 года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депрессия началась в США и быстро распространилась на Европу и Латинскую Америку. Предприятия закрывались, торговля сокращалась, а миллионы людей теряли работу.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747325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после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1920-е годы страны старались наладить хозяйство и вернуть нормальную жизнь. Быстро росли кино, радио и массовые развлечения, которые стали частью повседневной культуры.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5370789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кризиса выросли бедность и неуверенность в будущем. Во многих городах люди стояли в очередях за помощью, а семьи экономили даже на самых необходимых вещах.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7712053" y="1482850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к радикализму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фоне трудностей усиливались движения, обещавшие быстрые и жёсткие решения. Это сделало политическую обстановку в мире более напряжённой и нестабильной.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Плакаты, лозунги и контроль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1930-е годы власть в Италии и Германии всё чаще говорила с людьми языком плакатов, парадов и громких обещаний. Пропаганда создавала образ сильного государства, а полиция и цензура подавляли несогласных. На улицах это выглядело как единый порядок, за которым скрывался страх.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Идеология исключения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Нацизм строился на представлении о «неравенстве» народов и оправдывал преследования по происхождению. От этих идей пострадали евреи, славяне, ромы и другие группы. Карта экспансии 1930-х годов показывает, как идеология быстро превращалась в захват территорий и подготовку к войне.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войны над Европой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Тоталитарные режимы не только меняли жизнь своих стран, но и разрушали международное доверие. Перевооружение, агрессивная риторика и борьба за влияние сделали конфликт почти неизбежным. К концу десятилетия политические карты Европы и её границ уже готовились к новому перелому.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Тоталитарные режимы: как Европа шла к новой войне
</a:t>
            </a:r>
            <a:endParaRPr lang="en-US" sz="243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мировая война: от нападения до победы
</a:t>
            </a:r>
            <a:endParaRPr lang="en-US" sz="2443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событий 1939–1945 годов; выделены европейский и тихоокеанский театры военных действий.
</a:t>
            </a:r>
            <a:endParaRPr lang="en-US" sz="100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война: ключевые этапы 1945–1991
</a:t>
            </a:r>
            <a:endParaRPr lang="en-US" sz="2663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76253" y="2364449"/>
            <a:ext cx="1719409" cy="11246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1945–1949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бывшие союзники быстро стали соперниками. Европа разделилась на зоны влияния, а в мире оформились два политических лагеря, которые по-разному представляли будущее государства и общества.
</a:t>
            </a:r>
            <a:endParaRPr lang="en-US" sz="801" dirty="0"/>
          </a:p>
        </p:txBody>
      </p:sp>
      <p:sp>
        <p:nvSpPr>
          <p:cNvPr id="11" name="Text 3"/>
          <p:cNvSpPr txBox="1"/>
          <p:nvPr/>
        </p:nvSpPr>
        <p:spPr>
          <a:xfrm>
            <a:off x="2801186" y="2364450"/>
            <a:ext cx="1719409" cy="11246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1949–1962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НАТО и затем Организации Варшавского договора закрепило разделение мира. Берлинские кризисы, война в Корее и противостояние на Кубе показали, что спор сверхдержав затрагивает целые континенты.
</a:t>
            </a:r>
            <a:endParaRPr lang="en-US" sz="801" dirty="0"/>
          </a:p>
        </p:txBody>
      </p:sp>
      <p:sp>
        <p:nvSpPr>
          <p:cNvPr id="12" name="Text 4"/>
          <p:cNvSpPr txBox="1"/>
          <p:nvPr/>
        </p:nvSpPr>
        <p:spPr>
          <a:xfrm>
            <a:off x="4726093" y="2364450"/>
            <a:ext cx="1719409" cy="11246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1960-е — 1970-е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переместилось и в космос, и в технологии. Одновременно шли локальные войны и конфликты, в том числе во Вьетнаме, где противостояние великих держав проявилось особенно остро.
</a:t>
            </a:r>
            <a:endParaRPr lang="en-US" sz="801" dirty="0"/>
          </a:p>
        </p:txBody>
      </p:sp>
      <p:sp>
        <p:nvSpPr>
          <p:cNvPr id="13" name="Text 5"/>
          <p:cNvSpPr txBox="1"/>
          <p:nvPr/>
        </p:nvSpPr>
        <p:spPr>
          <a:xfrm>
            <a:off x="6651032" y="2364450"/>
            <a:ext cx="1719409" cy="11246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1985–1991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реформ в СССР, перемены в Восточной Европе и падение Берлинской стены ускорили конец биполярного мира. Распад СССР в 1991 году завершил эпоху холодной войны.
</a:t>
            </a:r>
            <a:endParaRPr lang="en-US" sz="80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Космическая гонка и научный прогресс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 стал символом соревнования держав, но его достижения быстро вошли в повседневную жизнь: от спутниковой связи до новых материалов, медицины и вычислительной техники.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развивалась космическая гонка, тем сильнее её результаты влияли не только на престиж, но и на технологии для всего общества.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исторические материалы и хронология космической гонки, 1957–1980-е годы.
</a:t>
            </a:r>
            <a:endParaRPr lang="en-US" sz="64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0438" y="1648250"/>
            <a:ext cx="922425" cy="105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54290" y="1648250"/>
            <a:ext cx="1054200" cy="105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19705" y="1648250"/>
            <a:ext cx="1054200" cy="105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54077" y="1728830"/>
            <a:ext cx="1116300" cy="89304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страны Азии и Африки получили независимость
</a:t>
            </a:r>
            <a:endParaRPr lang="en-US" sz="2432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3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государства
</a:t>
            </a:r>
            <a:pPr algn="ctr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 колонии одна за другой превращались в независимые страны. Для многих народов это означало возвращение права самим решать свою политическую судьбу и строить собственные институты.
</a:t>
            </a:r>
            <a:endParaRPr lang="en-US" sz="837" dirty="0"/>
          </a:p>
        </p:txBody>
      </p:sp>
      <p:sp>
        <p:nvSpPr>
          <p:cNvPr id="12" name="Text 3"/>
          <p:cNvSpPr txBox="1"/>
          <p:nvPr/>
        </p:nvSpPr>
        <p:spPr>
          <a:xfrm>
            <a:off x="31232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6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Трудное наследие границ
</a:t>
            </a:r>
            <a:pPr algn="ctr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границы часто проводились без учёта народов и традиций. Из-за этого в новых государствах нередко возникали споры о власти, территории и единстве страны.
</a:t>
            </a:r>
            <a:endParaRPr lang="en-US" sz="868" dirty="0"/>
          </a:p>
        </p:txBody>
      </p:sp>
      <p:sp>
        <p:nvSpPr>
          <p:cNvPr id="13" name="Text 4"/>
          <p:cNvSpPr txBox="1"/>
          <p:nvPr/>
        </p:nvSpPr>
        <p:spPr>
          <a:xfrm>
            <a:off x="51886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Зависимая экономика
</a:t>
            </a:r>
            <a:pPr algn="ctr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провозглашения независимости многие страны оставались связанными с бывшими метрополиями через торговлю, сырьё и кредиты. Это замедляло быстрые перемены в жизни населения.
</a:t>
            </a:r>
            <a:endParaRPr lang="en-US" sz="798" dirty="0"/>
          </a:p>
        </p:txBody>
      </p:sp>
      <p:sp>
        <p:nvSpPr>
          <p:cNvPr id="14" name="Text 5"/>
          <p:cNvSpPr txBox="1"/>
          <p:nvPr/>
        </p:nvSpPr>
        <p:spPr>
          <a:xfrm>
            <a:off x="7254075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9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собственного пути
</a:t>
            </a:r>
            <a:pPr algn="ctr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правительства стремились создать школы, армию, промышленность и общую гражданскую идентичность. Но им приходилось одновременно решать проблемы бедности, конфликтов и нехватки опыта управления.
</a:t>
            </a:r>
            <a:endParaRPr lang="en-US" sz="79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051251"/>
            <a:ext cx="3377400" cy="16141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страны и даты деколонизации
</a:t>
            </a:r>
            <a:endParaRPr lang="en-US" sz="2880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несколько примеров освобождения от колониальной зависимости и помогает увидеть, как по-разному страны Азии и Африки приходили к независимости.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примеров приходится на середину XX века: именно тогда распад колониальных империй стал мировым процессом, а не отдельными событиями.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справочники и школьные атласы.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завершилась холодная война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176110" y="1496669"/>
            <a:ext cx="3488826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стены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1989 году Берлинская стена перестала быть символом разделённой Европы. Демократические перемены в странах Восточной Европы показали, что прежняя система контроля быстро теряет устойчивость.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845323" y="2505367"/>
            <a:ext cx="3488826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СССР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1991 году Советский Союз прекратил существование, и карта мира изменилась. Многие республики стали самостоятельными государствами, а прежний баланс сил между блоками исчез.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302956" y="3514067"/>
            <a:ext cx="3488826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международный этап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окончания холодной войны США остались единственной сверхдержавой. На первый план вышли рыночные реформы, информационные технологии и более тесные связи между государствами и людьми.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и цифровая революция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технологии изменили учёбу, работу и общение. Люди стали быстрее получать новости, покупать товары онлайн и использовать спутниковую навигацию в повседневных делах.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всех трёх процессов показывает, что мир стал более связанным: информация, товары и услуги движутся быстрее и почти без границ.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исторические сведения о глобализации и цифровом развитии, 1990-е — 2020-е годы.
</a:t>
            </a:r>
            <a:endParaRPr lang="en-US" sz="57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вызовы начала XXI века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73500" y="2515042"/>
            <a:ext cx="1587300" cy="8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2001 года
</a:t>
            </a:r>
            <a:pPr algn="l" indent="0" marL="0">
              <a:lnSpc>
                <a:spcPct val="115000"/>
              </a:lnSpc>
              <a:buNone/>
            </a:pPr>
            <a:r>
              <a:rPr lang="en-US" sz="5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безопасности стала одной из главных в международной политике. Страны усилили контроль, а вопрос терроризма заметно повлиял на границы, транспорт и повседневную жизнь людей.
</a:t>
            </a:r>
            <a:endParaRPr lang="en-US" sz="837" dirty="0"/>
          </a:p>
        </p:txBody>
      </p:sp>
      <p:sp>
        <p:nvSpPr>
          <p:cNvPr id="11" name="Text 3"/>
          <p:cNvSpPr txBox="1"/>
          <p:nvPr/>
        </p:nvSpPr>
        <p:spPr>
          <a:xfrm>
            <a:off x="2821371" y="1852299"/>
            <a:ext cx="1587300" cy="8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2008: мировой кризис
</a:t>
            </a:r>
            <a:pPr algn="l" indent="0" marL="0">
              <a:lnSpc>
                <a:spcPct val="115000"/>
              </a:lnSpc>
              <a:buNone/>
            </a:pPr>
            <a:r>
              <a:rPr lang="en-US" sz="5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Финансовый кризис быстро распространился по многим странам. Он показал, что банки, предприятия и рынки разных регионов тесно связаны между собой и зависят друг от друга.
</a:t>
            </a:r>
            <a:endParaRPr lang="en-US" sz="849" dirty="0"/>
          </a:p>
        </p:txBody>
      </p:sp>
      <p:sp>
        <p:nvSpPr>
          <p:cNvPr id="12" name="Text 4"/>
          <p:cNvSpPr txBox="1"/>
          <p:nvPr/>
        </p:nvSpPr>
        <p:spPr>
          <a:xfrm>
            <a:off x="4821643" y="2960812"/>
            <a:ext cx="1587300" cy="8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2020: пандемия COVID-19
</a:t>
            </a:r>
            <a:pPr algn="l" indent="0" marL="0">
              <a:lnSpc>
                <a:spcPct val="115000"/>
              </a:lnSpc>
              <a:buNone/>
            </a:pPr>
            <a:r>
              <a:rPr lang="en-US" sz="5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Пандемия затронула школы, больницы, транспорт и торговлю. Она ускорила переход к дистанционным формам общения и подчеркнула значение науки и международного сотрудничества.
</a:t>
            </a:r>
            <a:endParaRPr lang="en-US" sz="837" dirty="0"/>
          </a:p>
        </p:txBody>
      </p:sp>
      <p:sp>
        <p:nvSpPr>
          <p:cNvPr id="13" name="Text 5"/>
          <p:cNvSpPr txBox="1"/>
          <p:nvPr/>
        </p:nvSpPr>
        <p:spPr>
          <a:xfrm>
            <a:off x="6783200" y="1687728"/>
            <a:ext cx="1587300" cy="8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этап взаимозависимости
</a:t>
            </a:r>
            <a:pPr algn="l" indent="0" marL="0">
              <a:lnSpc>
                <a:spcPct val="115000"/>
              </a:lnSpc>
              <a:buNone/>
            </a:pPr>
            <a:r>
              <a:rPr lang="en-US" sz="5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XXI века стало особенно ясно, что глобальные проблемы нельзя решать в одиночку. Миграция, экономика и здоровье людей всё чаще требуют согласованных действий разных стран.
</a:t>
            </a:r>
            <a:endParaRPr lang="en-US" sz="79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два столетия человечество прошло путь от фабрик и колониальных империй до цифровой эпохи и глобальных связей. Этот период изменил границы, идеи, технологии и повседневную жизнь миллионов людей.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империй к взаимосвязанному миру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2026-06-01T06:03:04Z</dcterms:created>
  <dcterms:modified xsi:type="dcterms:W3CDTF">2026-06-01T06:03:04Z</dcterms:modified>
</cp:coreProperties>
</file>