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влияют на окружающую среду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меняют природу вокруг нас и внутри неё.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 — растёт и экологическая нагрузка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городах живёт уже более половины населения Земли, а к середине века эта доля продолжит расти. Вместе с населением увеличиваются потребление ресурсов, выбросы и объём отходов.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воздействия города на 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315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 грузовой транспорт выбрасывают оксиды азота, угарный газ, твёрдые частицы и углекислый газ. В густой застройке загрязнение накапливается быстрее и сильнее влияет на здоровье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15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транспорт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2680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движение, работа предприятий и круглосуточное освещение создают шумовое и световое загрязнение. Эти факторы нарушают поведение животных, снижают качество отдыха и ухудшают условия жизни в кварталах.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652680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свет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24975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 стройплощадки изолируют почву от воды и воздуха, изменяют её структуру и усиливают эрозию на незакреплённых участках. Природные ландшафты при этом вытесняются искусственной средой.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524975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рельеф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673350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и ливневые воды переносят нефтепродукты, соли, тяжёлые металлы и взвешенные частицы в реки, каналы и подземные воды. В результате страдают водные экосистемы и качество питьевой воды.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673350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стоки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675175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 строительные отходы занимают большие площади, а сокращение парков и дворов уменьшает способность города охлаждать воздух, удерживать влагу и поддерживать городское биоразнообразие.
</a:t>
            </a:r>
            <a:endParaRPr lang="en-US" sz="976" dirty="0"/>
          </a:p>
        </p:txBody>
      </p:sp>
      <p:sp>
        <p:nvSpPr>
          <p:cNvPr id="19" name="Text 11"/>
          <p:cNvSpPr txBox="1"/>
          <p:nvPr/>
        </p:nvSpPr>
        <p:spPr>
          <a:xfrm>
            <a:off x="4675175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зелёные зоны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города по основным секторам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 о городской экологии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нагрузка в городе распределяется неравномерно: транспорт и здания требуют больше всего энергии и создают основную часть выбросов.
</a:t>
            </a:r>
            <a:endParaRPr lang="en-US" sz="143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рычаги снижения нагрузки — транспортная политика и повышение энергоэффективности зданий.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источник загрязнения воздуха и шума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пик быстро превращает магистраль в плотный коридор из выхлопов и шума. Машины стоят в пробках, двигатели работают дольше, а над дорогой накапливается смог, который особенно заметен в безветренную погоду и в узких уличных каньонах.
</a:t>
            </a:r>
            <a:endParaRPr lang="en-US" sz="898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поток машин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улицы и дворы отдают место парковкам и развязкам, город теряет деревья, игровые площадки и тихие зоны отдыха. Такие пространства хуже охлаждаются летом, а жители чаще сталкиваются с шумом, пылью и недостатком зелени.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Парковки вместо дворов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может снижать нагрузку на город, но на перегруженных остановках тоже ощущается экологическая цена движения. Здесь важны маршруты, пропускная способность и организация пространства, чтобы пассажиры не оказывались рядом с постоянным потоком выхлопов.
</a:t>
            </a:r>
            <a:endParaRPr lang="en-US" sz="883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Автобусный узел в центре района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экологической нагрузки городских систем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таблица по материалам урока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расходуют разные городские системы, какие загрязнители они создают и где эффект снижения будет наиболее заметным.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 в транспорте, зданиях и обращении с отходами: они одновременно уменьшают выбросы, расход ресурсов и нагрузку на территорию.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тёмные поверхности и нехватка зелени делают город заметно теплее. Это повышает расход энергии на охлаждение и ухудшает микроклимат в жилых кварталах.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 эффекту городского теплового острова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1–7 °C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может быть температура в центре крупного города по сравнению с пригородом.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загрязнение распространяется от города к экосистемам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загрязнителей от городской среды к водным и прибрежным экосистемам.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179348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51080"/>
            <a:ext cx="576000" cy="46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46094"/>
            <a:ext cx="576000" cy="46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как показатель городского потребления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занимают заметную долю в городском мусоре и быстро разлагаются на полигонах, образуя метан. Сокращение пищевых потерь уменьшает нагрузку на свалки и систему вывоза.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материалы могут возвращаться в оборот, если сбор организован раздельно. Без сортировки они быстро увеличивают объём мусора и занимают место на полигонах.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стекло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отходы отражают повседневное потребление товаров и услуг. Чем больше одноразовой упаковки, тем выше спрос на сырьё, энергию и транспорт для доставки и переработки.
</a:t>
            </a:r>
            <a:endParaRPr lang="en-US" sz="1133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бумага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устройства особенно важны из-за сложного состава и наличия ценных, но потенциально опасных компонентов. Неправильная утилизация повышает риск загрязнения почв и воды.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городскими отходами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 о городских отходах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потоки пищевых отходов и пластика особенно важны: именно они быстрее всего снижают нагрузку при сортировке и переработке.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захоронения уменьшает выбросы метана и поддерживает переход к экономике повторного использования.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как естественный регулятор городской среды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парк в плотном жилом квартале работает как природный фильтр: деревья задерживают пыль, а газоны и почва помогают воде уходить в грунт. Летом здесь заметно прохладнее, чем на асфальтированных улицах, и это снижает перегрев района.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между домами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двор с деревьями и кустарниками меняет микроклимат: в нём меньше ветра, шума и пыли. Зелёные крыши и фасады усиливают этот эффект, особенно там, где почти нет свободной земли для новых насаждений.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и зелёные крыши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в городе важно не только для людей. Оно создаёт убежища для птиц, насекомых и мелких животных, связывая разрозненные природные участки. Так город перестаёт быть полностью «серой» зоной и сохраняет элементы биоразнообразия.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живых организмов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водный баланс города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 бетон почти не пропускают воду, поэтому осадки быстро стекают по поверхности и перегружают ливневую канализацию.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не всегда успевают обработать весь объём стоков, поэтому загрязнение может попадать в реки, почвы и донные отложения.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последствия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города увеличивается спрос на питьевую воду, а изношенные сети теряют её через утечки и аварии.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Ливневый поток уносит с дорог нефтепродукты, соли, тяжёлые металлы и взвешенные частицы в коллекторы и водоёмы.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загрязнений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0914"/>
            <a:ext cx="4637700" cy="1902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снижения экологического следа города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городской экологии и устойчивом развитии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решения уменьшают нагрузку на воздух, воду, землю и энергосистему города.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дают не отдельные меры, а их сочетание: транспорт снижает выбросы, здания экономят энергию, а зелёные зоны и раздельный сбор поддерживают качество среды.
</a:t>
            </a:r>
            <a:endParaRPr lang="en-US" sz="13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города к устойчивому развитию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управленческих шагов и участие администрации, бизнеса, учёных и жителей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дают самый быстрый экологический эффект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направлений городской экологической политики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 обычно дают меры, которые сразу уменьшают выбросы и потери ресурсов. Наиболее заметные результаты видны там, где решения можно внедрить без полной перестройки города.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здания дают самый быстрый эффект, а озеленение и водное хозяйство сильнее работают в долгую. Это аргумент в пользу поэтапной, а не разовой модернизации.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неравенство внутри города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риски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районов у магистралей, промзон и крупных узлов чаще сталкиваются с шумом, пылью и перегревом. Там выше повседневная нагрузка на здоровье и ниже качество городской среды.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зелени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плотной застройке деревьев и скверов обычно меньше, поэтому воздух хуже очищается, а летняя жара переносится тяжелее. Недостаток тени особенно заметен в дворах и на пешеходных маршрутах.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справедливость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не только о природе, но и о равных правах на безопасную среду. Чистый воздух, доступ к воде и паркам не должны зависеть от того, в каком районе живёт человек.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неблагоприятные условия сосредоточены в одних и тех же кварталах, социальное неравенство усиливается. Поэтому экологическая политика должна учитывать не только средние показатели, но и распределение рисков.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технологии в управлении городской экологией
</a:t>
            </a:r>
            <a:endParaRPr lang="en-US" sz="2918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сенсоров в реальном времени показывают, где растёт концентрация вредных веществ. Это помогает не просто фиксировать проблему, а быстро находить конкретные улицы и кварталы для вмешательства.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воздуха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в зданиях и на объектах инфраструктуры выявляют потери энергии. Благодаря этому легче снижать избыточное отопление, охлаждение и освещение без ухудшения комфорта.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энергопотребления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светофоры и анализ потоков уменьшают заторы, а значит, сокращают время работы двигателей и выбросы. Для города это одновременно экономия топлива и более предсказуемое движение.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транспорт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тепловых островов и загрязнения помогают сравнивать районы и выбирать адресные меры. Это делает экологическую политику точнее: ресурсы направляются туда, где эффект будет максимальным.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горячих точек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развития города: от автозависимости к устойчивой модели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сценарный анализ городской среды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показывают, что качество городской жизни можно улучшать без отказа от мобильности. Вопрос в том, какие виды транспорта, застройки и озеленения получают приоритет.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зависимость от автомобиля, тем ниже нагрузка на воздух и климат города. Наиболее сбалансированный результат даёт экологичный сценарий с сильной общественной и зелёной инфраструктурой.
</a:t>
            </a:r>
            <a:endParaRPr lang="en-US" sz="13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примеры экологических решений в городах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40867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известен как пример эффективного общественного транспорта: удобная система перевозок помогает сдерживать рост автомобильной зависимости и поддерживает более компактную городскую структуру.
</a:t>
            </a:r>
            <a:endParaRPr lang="en-US" sz="1038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03349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Кураитиба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2549845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Копенгаген развивал велосипедную сеть как часть повседневной мобильности, а Сеул восстановил реку Чхонгечхон, превратив бывшую транспортную зону в общественное и экологическое пространство.
</a:t>
            </a:r>
            <a:endParaRPr lang="en-US" sz="1038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174673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Копенгаген и Сеул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69102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показывает, как зелёные насаждения можно встроить в высотную застройку. Озеленение здесь работает не как украшение, а как элемент городской стратегии и климатической адаптации.
</a:t>
            </a:r>
            <a:endParaRPr lang="en-US" sz="1047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31584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может стать и источником проблем, и частью решения
</a:t>
            </a:r>
            <a:endParaRPr lang="en-US" sz="3104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создают основную экологическую нагрузку, но именно здесь быстрее всего появляются технологии, правила и привычки, способные эту нагрузку снизить. Будущее города зависит от совместных решений и ответственности всех жителей.
</a:t>
            </a:r>
            <a:endParaRPr lang="en-US" sz="15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2026-06-03T04:52:59Z</dcterms:created>
  <dcterms:modified xsi:type="dcterms:W3CDTF">2026-06-03T04:52:59Z</dcterms:modified>
</cp:coreProperties>
</file>