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image" Target="../media/image-5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png"/><Relationship Id="rId4" Type="http://schemas.openxmlformats.org/officeDocument/2006/relationships/image" Target="../media/image-7-4.jpeg"/><Relationship Id="rId5" Type="http://schemas.openxmlformats.org/officeDocument/2006/relationships/image" Target="../media/image-7-5.png"/><Relationship Id="rId6" Type="http://schemas.openxmlformats.org/officeDocument/2006/relationships/image" Target="../media/image-7-6.jpe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81452" y="0"/>
            <a:ext cx="4661297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68325" y="4328725"/>
            <a:ext cx="3791700" cy="308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68325" y="3005050"/>
            <a:ext cx="3791700" cy="115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Камень меняет Землю, города и жизнь человека.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468325" y="502425"/>
            <a:ext cx="3791700" cy="2302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и мир камня
</a:t>
            </a:r>
            <a:endParaRPr lang="en-US" sz="4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80943" y="0"/>
            <a:ext cx="4862215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2400" y="326250"/>
            <a:ext cx="4081200" cy="11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изучает мир камня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704700" y="2408125"/>
            <a:ext cx="3962700" cy="196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Камни окружают нас в доме, на улице и в природе. Геология объясняет, как они образуются, чем отличаются и почему одни породы подходят для строительства, а другие — для техники, украшений и искусства.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9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2775" y="1103609"/>
            <a:ext cx="8512800" cy="246073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63700" y="326250"/>
            <a:ext cx="7513500" cy="5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камень рядом с нами
</a:t>
            </a:r>
            <a:endParaRPr lang="en-US" sz="3200" dirty="0"/>
          </a:p>
        </p:txBody>
      </p:sp>
      <p:sp>
        <p:nvSpPr>
          <p:cNvPr id="10" name="Text 1"/>
          <p:cNvSpPr txBox="1"/>
          <p:nvPr/>
        </p:nvSpPr>
        <p:spPr>
          <a:xfrm>
            <a:off x="8408025" y="4718050"/>
            <a:ext cx="589200" cy="29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900" dirty="0"/>
          </a:p>
        </p:txBody>
      </p:sp>
      <p:sp>
        <p:nvSpPr>
          <p:cNvPr id="11" name="Text 2"/>
          <p:cNvSpPr txBox="1"/>
          <p:nvPr/>
        </p:nvSpPr>
        <p:spPr>
          <a:xfrm>
            <a:off x="734535" y="3755703"/>
            <a:ext cx="1832100" cy="82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Гранит и другие породы используют в зданиях, памятниках и отделке. Их выбирают за прочность, устойчивость к погоде и выразительный внешний вид.
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734535" y="3391828"/>
            <a:ext cx="1832100" cy="3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городах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6720235" y="3755703"/>
            <a:ext cx="1832100" cy="82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природе камни лежат в руслах рек, на склонах и в горах. Они постоянно меняются под действием воды, ветра, холода и тепла.
</a:t>
            </a:r>
            <a:endParaRPr lang="en-US" sz="900" dirty="0"/>
          </a:p>
        </p:txBody>
      </p:sp>
      <p:sp>
        <p:nvSpPr>
          <p:cNvPr id="14" name="Text 5"/>
          <p:cNvSpPr txBox="1"/>
          <p:nvPr/>
        </p:nvSpPr>
        <p:spPr>
          <a:xfrm>
            <a:off x="6720235" y="3391828"/>
            <a:ext cx="1832100" cy="3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природе
</a:t>
            </a:r>
            <a:endParaRPr lang="en-US" sz="1100" dirty="0"/>
          </a:p>
        </p:txBody>
      </p:sp>
      <p:sp>
        <p:nvSpPr>
          <p:cNvPr id="15" name="Text 6"/>
          <p:cNvSpPr txBox="1"/>
          <p:nvPr/>
        </p:nvSpPr>
        <p:spPr>
          <a:xfrm>
            <a:off x="2729769" y="3755703"/>
            <a:ext cx="1832100" cy="82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Песок нужен не только на пляже: из него делают стекло, а кварц и кремний важны для современных устройств и многих технологических процессов.
</a:t>
            </a:r>
            <a:endParaRPr lang="en-US" sz="900" dirty="0"/>
          </a:p>
        </p:txBody>
      </p:sp>
      <p:sp>
        <p:nvSpPr>
          <p:cNvPr id="16" name="Text 7"/>
          <p:cNvSpPr txBox="1"/>
          <p:nvPr/>
        </p:nvSpPr>
        <p:spPr>
          <a:xfrm>
            <a:off x="2729769" y="3391828"/>
            <a:ext cx="1832100" cy="3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технологиях
</a:t>
            </a:r>
            <a:endParaRPr lang="en-US" sz="1100" dirty="0"/>
          </a:p>
        </p:txBody>
      </p:sp>
      <p:sp>
        <p:nvSpPr>
          <p:cNvPr id="17" name="Text 8"/>
          <p:cNvSpPr txBox="1"/>
          <p:nvPr/>
        </p:nvSpPr>
        <p:spPr>
          <a:xfrm>
            <a:off x="4725002" y="3755703"/>
            <a:ext cx="1832100" cy="82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Каменные изделия встречаются в мозаике, резьбе, украшениях и предметах быта. Здесь особенно ценят цвет, рисунок, блеск и долговечность материала.
</a:t>
            </a:r>
            <a:endParaRPr lang="en-US" sz="900" dirty="0"/>
          </a:p>
        </p:txBody>
      </p:sp>
      <p:sp>
        <p:nvSpPr>
          <p:cNvPr id="18" name="Text 9"/>
          <p:cNvSpPr txBox="1"/>
          <p:nvPr/>
        </p:nvSpPr>
        <p:spPr>
          <a:xfrm>
            <a:off x="4725002" y="3391828"/>
            <a:ext cx="1832100" cy="3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культуре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900" dirty="0"/>
          </a:p>
        </p:txBody>
      </p:sp>
      <p:sp>
        <p:nvSpPr>
          <p:cNvPr id="7" name="Text 1"/>
          <p:cNvSpPr txBox="1"/>
          <p:nvPr/>
        </p:nvSpPr>
        <p:spPr>
          <a:xfrm>
            <a:off x="463700" y="326250"/>
            <a:ext cx="8308800" cy="42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Камень, минерал и горная порода
</a:t>
            </a:r>
            <a:endParaRPr lang="en-US" sz="2600" dirty="0"/>
          </a:p>
        </p:txBody>
      </p:sp>
      <p:sp>
        <p:nvSpPr>
          <p:cNvPr id="8" name="Text 2"/>
          <p:cNvSpPr txBox="1"/>
          <p:nvPr/>
        </p:nvSpPr>
        <p:spPr>
          <a:xfrm>
            <a:off x="1359400" y="1068500"/>
            <a:ext cx="7048500" cy="25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Камень как материал
</a:t>
            </a:r>
            <a:endParaRPr lang="en-US" sz="1500" dirty="0"/>
          </a:p>
        </p:txBody>
      </p:sp>
      <p:sp>
        <p:nvSpPr>
          <p:cNvPr id="9" name="Text 3"/>
          <p:cNvSpPr txBox="1"/>
          <p:nvPr/>
        </p:nvSpPr>
        <p:spPr>
          <a:xfrm>
            <a:off x="1359400" y="1338957"/>
            <a:ext cx="7048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мы видим камень как цельный природный материал. Но за этим словом скрываются разные вещества и структуры, которые по-разному ведут себя в природе и в работе человека.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1359400" y="2001971"/>
            <a:ext cx="7048500" cy="25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минерал
</a:t>
            </a:r>
            <a:endParaRPr lang="en-US" sz="1500" dirty="0"/>
          </a:p>
        </p:txBody>
      </p:sp>
      <p:sp>
        <p:nvSpPr>
          <p:cNvPr id="11" name="Text 5"/>
          <p:cNvSpPr txBox="1"/>
          <p:nvPr/>
        </p:nvSpPr>
        <p:spPr>
          <a:xfrm>
            <a:off x="1359400" y="2272428"/>
            <a:ext cx="7048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Минерал — это одно природное вещество с собственными свойствами. У него есть состав, цвет, блеск и твёрдость, по которым его можно отличить от других минералов.
</a:t>
            </a:r>
            <a:endParaRPr lang="en-US" sz="1200" dirty="0"/>
          </a:p>
        </p:txBody>
      </p:sp>
      <p:sp>
        <p:nvSpPr>
          <p:cNvPr id="12" name="Text 6"/>
          <p:cNvSpPr txBox="1"/>
          <p:nvPr/>
        </p:nvSpPr>
        <p:spPr>
          <a:xfrm>
            <a:off x="1359400" y="2935442"/>
            <a:ext cx="7048500" cy="25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порода
</a:t>
            </a:r>
            <a:endParaRPr lang="en-US" sz="1500" dirty="0"/>
          </a:p>
        </p:txBody>
      </p:sp>
      <p:sp>
        <p:nvSpPr>
          <p:cNvPr id="13" name="Text 7"/>
          <p:cNvSpPr txBox="1"/>
          <p:nvPr/>
        </p:nvSpPr>
        <p:spPr>
          <a:xfrm>
            <a:off x="1359400" y="3205899"/>
            <a:ext cx="7048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Горная порода состоит из нескольких минералов сразу. В одном образце могут соединяться зёрна, кристаллы и примеси, поэтому поверхность камня часто выглядит неоднородной.
</a:t>
            </a:r>
            <a:endParaRPr lang="en-US" sz="1200" dirty="0"/>
          </a:p>
        </p:txBody>
      </p:sp>
      <p:sp>
        <p:nvSpPr>
          <p:cNvPr id="14" name="Text 8"/>
          <p:cNvSpPr txBox="1"/>
          <p:nvPr/>
        </p:nvSpPr>
        <p:spPr>
          <a:xfrm>
            <a:off x="1359400" y="3868912"/>
            <a:ext cx="7048500" cy="25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гранита
</a:t>
            </a:r>
            <a:endParaRPr lang="en-US" sz="1500" dirty="0"/>
          </a:p>
        </p:txBody>
      </p:sp>
      <p:sp>
        <p:nvSpPr>
          <p:cNvPr id="15" name="Text 9"/>
          <p:cNvSpPr txBox="1"/>
          <p:nvPr/>
        </p:nvSpPr>
        <p:spPr>
          <a:xfrm>
            <a:off x="1359400" y="4139369"/>
            <a:ext cx="7048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Гранит хорошо показывает это различие: в нём заметны кварц, полевой шпат и слюда. Такой состав делает его похожим на природную мозаику из разных частиц.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9200" y="1273625"/>
            <a:ext cx="387900" cy="387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029235" y="1273625"/>
            <a:ext cx="266681" cy="387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69200" y="3265225"/>
            <a:ext cx="387900" cy="3879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968625" y="3286775"/>
            <a:ext cx="387900" cy="3448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900" dirty="0"/>
          </a:p>
        </p:txBody>
      </p:sp>
      <p:sp>
        <p:nvSpPr>
          <p:cNvPr id="12" name="Text 1"/>
          <p:cNvSpPr txBox="1"/>
          <p:nvPr/>
        </p:nvSpPr>
        <p:spPr>
          <a:xfrm>
            <a:off x="769200" y="1845875"/>
            <a:ext cx="3417300" cy="81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Кристаллы образуют внутри камня упорядоченные частицы. Именно они часто дают блеск, заметные грани и характерную форму излома на свежем срезе.
</a:t>
            </a:r>
            <a:endParaRPr lang="en-US" sz="1100" dirty="0"/>
          </a:p>
        </p:txBody>
      </p:sp>
      <p:sp>
        <p:nvSpPr>
          <p:cNvPr id="13" name="Text 2"/>
          <p:cNvSpPr txBox="1"/>
          <p:nvPr/>
        </p:nvSpPr>
        <p:spPr>
          <a:xfrm>
            <a:off x="1258350" y="1204325"/>
            <a:ext cx="3028800" cy="52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Кристаллы и блеск
</a:t>
            </a:r>
            <a:endParaRPr lang="en-US" sz="1400" dirty="0"/>
          </a:p>
        </p:txBody>
      </p:sp>
      <p:sp>
        <p:nvSpPr>
          <p:cNvPr id="14" name="Text 3"/>
          <p:cNvSpPr txBox="1"/>
          <p:nvPr/>
        </p:nvSpPr>
        <p:spPr>
          <a:xfrm>
            <a:off x="4968625" y="1845875"/>
            <a:ext cx="3417300" cy="81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Примеси меняют оттенок породы. Железо нередко придаёт красноватые и бурые тона, а углерод делает камень более тёмным.
</a:t>
            </a:r>
            <a:endParaRPr lang="en-US" sz="1100" dirty="0"/>
          </a:p>
        </p:txBody>
      </p:sp>
      <p:sp>
        <p:nvSpPr>
          <p:cNvPr id="15" name="Text 4"/>
          <p:cNvSpPr txBox="1"/>
          <p:nvPr/>
        </p:nvSpPr>
        <p:spPr>
          <a:xfrm>
            <a:off x="5457800" y="1204325"/>
            <a:ext cx="3028800" cy="52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 и примеси
</a:t>
            </a:r>
            <a:endParaRPr lang="en-US" sz="1400" dirty="0"/>
          </a:p>
        </p:txBody>
      </p:sp>
      <p:sp>
        <p:nvSpPr>
          <p:cNvPr id="16" name="Text 5"/>
          <p:cNvSpPr txBox="1"/>
          <p:nvPr/>
        </p:nvSpPr>
        <p:spPr>
          <a:xfrm>
            <a:off x="769200" y="3837475"/>
            <a:ext cx="3417300" cy="82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срезе видны зёрна, прожилки и пятна. Эти детали помогают понять, как формировался камень и какие вещества попали в него позже.
</a:t>
            </a:r>
            <a:endParaRPr lang="en-US" sz="1100" dirty="0"/>
          </a:p>
        </p:txBody>
      </p:sp>
      <p:sp>
        <p:nvSpPr>
          <p:cNvPr id="17" name="Text 6"/>
          <p:cNvSpPr txBox="1"/>
          <p:nvPr/>
        </p:nvSpPr>
        <p:spPr>
          <a:xfrm>
            <a:off x="1258375" y="3195925"/>
            <a:ext cx="3028800" cy="52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среза
</a:t>
            </a:r>
            <a:endParaRPr lang="en-US" sz="1400" dirty="0"/>
          </a:p>
        </p:txBody>
      </p:sp>
      <p:sp>
        <p:nvSpPr>
          <p:cNvPr id="18" name="Text 7"/>
          <p:cNvSpPr txBox="1"/>
          <p:nvPr/>
        </p:nvSpPr>
        <p:spPr>
          <a:xfrm>
            <a:off x="4968625" y="3837475"/>
            <a:ext cx="3417300" cy="82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Минералы в породе соединяются в разном соотношении. Поэтому два камня могут быть похожи внешне, но сильно отличаться по прочности и поведению при обработке.
</a:t>
            </a:r>
            <a:endParaRPr lang="en-US" sz="1100" dirty="0"/>
          </a:p>
        </p:txBody>
      </p:sp>
      <p:sp>
        <p:nvSpPr>
          <p:cNvPr id="19" name="Text 8"/>
          <p:cNvSpPr txBox="1"/>
          <p:nvPr/>
        </p:nvSpPr>
        <p:spPr>
          <a:xfrm>
            <a:off x="5457800" y="3195925"/>
            <a:ext cx="3028800" cy="52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 породы
</a:t>
            </a:r>
            <a:endParaRPr lang="en-US" sz="1400" dirty="0"/>
          </a:p>
        </p:txBody>
      </p:sp>
      <p:sp>
        <p:nvSpPr>
          <p:cNvPr id="20" name="Text 9"/>
          <p:cNvSpPr txBox="1"/>
          <p:nvPr/>
        </p:nvSpPr>
        <p:spPr>
          <a:xfrm>
            <a:off x="362400" y="326250"/>
            <a:ext cx="8451300" cy="52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 чего состоит камень
</a:t>
            </a:r>
            <a:endParaRPr lang="en-US" sz="3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400" y="1358806"/>
            <a:ext cx="8456700" cy="330458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362400" y="326250"/>
            <a:ext cx="8456700" cy="55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рождаются горные породы
</a:t>
            </a:r>
            <a:endParaRPr lang="en-US" sz="3200" dirty="0"/>
          </a:p>
        </p:txBody>
      </p:sp>
      <p:sp>
        <p:nvSpPr>
          <p:cNvPr id="6" name="Text 2"/>
          <p:cNvSpPr txBox="1"/>
          <p:nvPr/>
        </p:nvSpPr>
        <p:spPr>
          <a:xfrm>
            <a:off x="362400" y="910075"/>
            <a:ext cx="84567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породы образуются, разрушаются и снова меняются под действием Земли.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6350" y="2773850"/>
            <a:ext cx="2714700" cy="185045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14650" y="2773850"/>
            <a:ext cx="2714700" cy="185045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972950" y="2773850"/>
            <a:ext cx="2714700" cy="185045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56350" y="326250"/>
            <a:ext cx="7646100" cy="5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камень хранит историю Земли
</a:t>
            </a:r>
            <a:endParaRPr lang="en-US" sz="3200" dirty="0"/>
          </a:p>
        </p:txBody>
      </p:sp>
      <p:sp>
        <p:nvSpPr>
          <p:cNvPr id="11" name="Text 1"/>
          <p:cNvSpPr txBox="1"/>
          <p:nvPr/>
        </p:nvSpPr>
        <p:spPr>
          <a:xfrm>
            <a:off x="693525" y="1257000"/>
            <a:ext cx="2207100" cy="12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34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Слоистость
</a:t>
            </a:r>
            <a:pPr algn="l" indent="0" marL="0">
              <a:lnSpc>
                <a:spcPct val="90000"/>
              </a:lnSpc>
              <a:buNone/>
            </a:pPr>
            <a:r>
              <a:rPr lang="en-US" sz="1634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61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поверхности камня слои похожи на страницы книги. По ним можно понять, как долго накапливались осадки, где вода двигалась медленно, а где порода формировалась быстрее.
</a:t>
            </a:r>
            <a:endParaRPr lang="en-US" sz="1634" dirty="0"/>
          </a:p>
        </p:txBody>
      </p:sp>
      <p:sp>
        <p:nvSpPr>
          <p:cNvPr id="12" name="Text 2"/>
          <p:cNvSpPr txBox="1"/>
          <p:nvPr/>
        </p:nvSpPr>
        <p:spPr>
          <a:xfrm>
            <a:off x="3468450" y="1257000"/>
            <a:ext cx="2207100" cy="12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34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Зернистость
</a:t>
            </a:r>
            <a:pPr algn="l" indent="0" marL="0">
              <a:lnSpc>
                <a:spcPct val="90000"/>
              </a:lnSpc>
              <a:buNone/>
            </a:pPr>
            <a:r>
              <a:rPr lang="en-US" sz="1634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61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Зёрна разного размера подсказывают, из чего сложилась порода. Крупные частицы обычно заметны сразу, а мелкие делают поверхность более ровной и плотной на вид.
</a:t>
            </a:r>
            <a:endParaRPr lang="en-US" sz="1634" dirty="0"/>
          </a:p>
        </p:txBody>
      </p:sp>
      <p:sp>
        <p:nvSpPr>
          <p:cNvPr id="13" name="Text 3"/>
          <p:cNvSpPr txBox="1"/>
          <p:nvPr/>
        </p:nvSpPr>
        <p:spPr>
          <a:xfrm>
            <a:off x="6243375" y="1257000"/>
            <a:ext cx="2207100" cy="12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Окаменелости
</a:t>
            </a:r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Раковины и отпечатки живых организмов сохраняются в породе как след древней среды. Такие находки помогают узнать, было ли здесь море, озеро или суша.
</a:t>
            </a:r>
            <a:endParaRPr lang="en-US" sz="1700" dirty="0"/>
          </a:p>
        </p:txBody>
      </p:sp>
      <p:sp>
        <p:nvSpPr>
          <p:cNvPr id="14" name="Text 4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9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20575" y="1712750"/>
            <a:ext cx="3501900" cy="215354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2400" y="326250"/>
            <a:ext cx="8381700" cy="7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Твердость и прочность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4945300" y="1711925"/>
            <a:ext cx="3501900" cy="215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шкале Мооса твердость сравнивают с известными минералами и предметами.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выше твёрдость, тем труднее поцарапать минерал; прочность при этом может отличаться от твёрдости.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Шкала Мооса; школьный курс минералогии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9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5200" y="1201150"/>
            <a:ext cx="221100" cy="221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05200" y="2157475"/>
            <a:ext cx="221100" cy="221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05200" y="3097750"/>
            <a:ext cx="221100" cy="2211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705200" y="4046050"/>
            <a:ext cx="221100" cy="2211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900" dirty="0"/>
          </a:p>
        </p:txBody>
      </p:sp>
      <p:sp>
        <p:nvSpPr>
          <p:cNvPr id="11" name="Text 1"/>
          <p:cNvSpPr txBox="1"/>
          <p:nvPr/>
        </p:nvSpPr>
        <p:spPr>
          <a:xfrm>
            <a:off x="362400" y="326250"/>
            <a:ext cx="8410200" cy="42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свойства выбирает человек
</a:t>
            </a:r>
            <a:endParaRPr lang="en-US" sz="2600" dirty="0"/>
          </a:p>
        </p:txBody>
      </p:sp>
      <p:sp>
        <p:nvSpPr>
          <p:cNvPr id="12" name="Text 2"/>
          <p:cNvSpPr txBox="1"/>
          <p:nvPr/>
        </p:nvSpPr>
        <p:spPr>
          <a:xfrm>
            <a:off x="1124125" y="980500"/>
            <a:ext cx="72837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облицовки и памятников важен спокойный светлый или тёмный тон, который не теряется на фоне здания и долго сохраняет аккуратный вид.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1124125" y="1936825"/>
            <a:ext cx="72837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Блеск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Блеск помогает отличить декоративные и технические камни. Материал с красивым отражением света часто выбирают для украшений, мозаики и небольших деталей.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1124125" y="2877100"/>
            <a:ext cx="72837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Плотность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Плотные породы лучше выдерживают нагрузку, поэтому их используют там, где важны устойчивость, долговечность и меньший износ поверхности.
</a:t>
            </a:r>
            <a:endParaRPr lang="en-US" sz="1200" dirty="0"/>
          </a:p>
        </p:txBody>
      </p:sp>
      <p:sp>
        <p:nvSpPr>
          <p:cNvPr id="15" name="Text 5"/>
          <p:cNvSpPr txBox="1"/>
          <p:nvPr/>
        </p:nvSpPr>
        <p:spPr>
          <a:xfrm>
            <a:off x="1124125" y="3825400"/>
            <a:ext cx="72837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Набор свойств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дела важен не один признак, а их сочетание. Один и тот же камень может быть красивым, прочным и удобным для обработки одновременно.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5450" y="2014085"/>
            <a:ext cx="4598400" cy="146743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2400" y="326250"/>
            <a:ext cx="7762500" cy="90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различать породы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5686350" y="1610725"/>
            <a:ext cx="3204300" cy="8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породы служат разным целям: одни идут в строительство, другие — в промышленное сырьё.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686350" y="2643936"/>
            <a:ext cx="3204300" cy="78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Свойства породы помогают понять, где её применять и как добывать с меньшими потерями.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686350" y="3589049"/>
            <a:ext cx="3136800" cy="4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школьному курсу геологии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9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60626" y="1733225"/>
            <a:ext cx="6210249" cy="1981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63700" y="3935950"/>
            <a:ext cx="3740400" cy="90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трёх распространённых пород показывает, что выбор камня зависит от прочности, обработки и внешнего вида.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600850" y="3935950"/>
            <a:ext cx="3740400" cy="90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строительства важно не только, насколько камень прочен, но и как он режется, полируется и выглядит после обработки.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799225" y="1264522"/>
            <a:ext cx="78684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учебных сведений о строительных породах и их свойствах.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419400" y="326250"/>
            <a:ext cx="8305200" cy="6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камней для строительства
</a:t>
            </a:r>
            <a:endParaRPr lang="en-US" sz="3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9862" y="2901470"/>
            <a:ext cx="5541900" cy="196456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70225" y="326250"/>
            <a:ext cx="7507200" cy="5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Камень в быту и искусстве
</a:t>
            </a:r>
            <a:endParaRPr lang="en-US" sz="3200" dirty="0"/>
          </a:p>
        </p:txBody>
      </p:sp>
      <p:sp>
        <p:nvSpPr>
          <p:cNvPr id="9" name="Text 1"/>
          <p:cNvSpPr txBox="1"/>
          <p:nvPr/>
        </p:nvSpPr>
        <p:spPr>
          <a:xfrm>
            <a:off x="8408025" y="4718050"/>
            <a:ext cx="589200" cy="29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470241" y="1690048"/>
            <a:ext cx="2628000" cy="107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Камень в доме и на улице работает каждый день: из него делают плитку, ступени, столешницы и отделку, потому что он выдерживает нагрузку и долго сохраняет вид.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470225" y="1342200"/>
            <a:ext cx="2628000" cy="27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быту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6074616" y="3767798"/>
            <a:ext cx="2628000" cy="107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искусстве важна не только красота, но и память материала: каменная вещь может пережить поколения и стать частью истории места и семьи.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6074600" y="3419950"/>
            <a:ext cx="2628000" cy="27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память
</a:t>
            </a:r>
            <a:endParaRPr lang="en-US" sz="1400" dirty="0"/>
          </a:p>
        </p:txBody>
      </p:sp>
      <p:sp>
        <p:nvSpPr>
          <p:cNvPr id="14" name="Text 6"/>
          <p:cNvSpPr txBox="1"/>
          <p:nvPr/>
        </p:nvSpPr>
        <p:spPr>
          <a:xfrm>
            <a:off x="6074629" y="1690048"/>
            <a:ext cx="2628000" cy="107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архитектуре камень ценят за устойчивость к времени. Памятники, фасады и мостовые из него могут сохранять форму десятилетиями и даже веками.
</a:t>
            </a:r>
            <a:endParaRPr lang="en-US" sz="1100" dirty="0"/>
          </a:p>
        </p:txBody>
      </p:sp>
      <p:sp>
        <p:nvSpPr>
          <p:cNvPr id="15" name="Text 7"/>
          <p:cNvSpPr txBox="1"/>
          <p:nvPr/>
        </p:nvSpPr>
        <p:spPr>
          <a:xfrm>
            <a:off x="6074613" y="1342200"/>
            <a:ext cx="2628000" cy="27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архитектуре
</a:t>
            </a:r>
            <a:endParaRPr lang="en-US" sz="1400" dirty="0"/>
          </a:p>
        </p:txBody>
      </p:sp>
      <p:sp>
        <p:nvSpPr>
          <p:cNvPr id="16" name="Text 8"/>
          <p:cNvSpPr txBox="1"/>
          <p:nvPr/>
        </p:nvSpPr>
        <p:spPr>
          <a:xfrm>
            <a:off x="3272441" y="1690048"/>
            <a:ext cx="2628000" cy="107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Мастера выбирают камень по цвету, рисунку и твердости. Эти свойства помогают создавать мозаики, резные детали и декоративные поверхности, которые выглядят выразительно и служат долго.
</a:t>
            </a:r>
            <a:endParaRPr lang="en-US" sz="1100" dirty="0"/>
          </a:p>
        </p:txBody>
      </p:sp>
      <p:sp>
        <p:nvSpPr>
          <p:cNvPr id="17" name="Text 9"/>
          <p:cNvSpPr txBox="1"/>
          <p:nvPr/>
        </p:nvSpPr>
        <p:spPr>
          <a:xfrm>
            <a:off x="3272425" y="1342200"/>
            <a:ext cx="2628000" cy="27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руках мастера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9425" y="2582875"/>
            <a:ext cx="8336400" cy="208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9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7-е место
</a:t>
            </a:r>
            <a:pPr algn="l" indent="0" marL="0">
              <a:lnSpc>
                <a:spcPct val="100000"/>
              </a:lnSpc>
              <a:buNone/>
            </a:pPr>
            <a:r>
              <a:rPr lang="en-US" sz="17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7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положение на шкале показывает, что кварц достаточно твёрд для практического использования.
</a:t>
            </a:r>
            <a:pPr algn="l" indent="0" marL="0">
              <a:lnSpc>
                <a:spcPct val="100000"/>
              </a:lnSpc>
              <a:buNone/>
            </a:pPr>
            <a:r>
              <a:rPr lang="en-US" sz="17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Шкала твёрдости Мооса.
</a:t>
            </a:r>
            <a:endParaRPr lang="en-US" sz="5964" dirty="0"/>
          </a:p>
        </p:txBody>
      </p:sp>
      <p:sp>
        <p:nvSpPr>
          <p:cNvPr id="4" name="Text 1"/>
          <p:cNvSpPr txBox="1"/>
          <p:nvPr/>
        </p:nvSpPr>
        <p:spPr>
          <a:xfrm>
            <a:off x="4834850" y="394143"/>
            <a:ext cx="3573000" cy="158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шкале Мооса кварц занимает 7-е место — это помогает отличать его от более мягких минералов и объясняет, почему он устойчив к царапинам.
</a:t>
            </a:r>
            <a:endParaRPr lang="en-US" sz="1300" dirty="0"/>
          </a:p>
        </p:txBody>
      </p:sp>
      <p:sp>
        <p:nvSpPr>
          <p:cNvPr id="5" name="Text 2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9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2400" y="326250"/>
            <a:ext cx="8451300" cy="95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Камни в технологиях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383550" y="2735775"/>
            <a:ext cx="2588100" cy="177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Сырьё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природное сырьё — песок и кварц — очищают и перерабатывают. Из них получают материалы для стекла, оптики и абразивов, где важны чистота и однородность.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3155325" y="2735775"/>
            <a:ext cx="2588100" cy="177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Кварц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из кристаллов кварца создают элементы, которые помогают точно задавать колебания. Поэтому кварц используют в часах, измерительных приборах и некоторых электронных устройствах.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5927100" y="2735775"/>
            <a:ext cx="2588100" cy="177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Кремний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этого кремний, полученный из природного сырья, становится основой микросхем и солнечных панелей. Так каменное сырьё работает в современных технологиях.
</a:t>
            </a:r>
            <a:endParaRPr lang="en-US" sz="13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400" y="1358806"/>
            <a:ext cx="8456700" cy="330458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362400" y="326250"/>
            <a:ext cx="8456700" cy="55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Поиск камней рядом
</a:t>
            </a:r>
            <a:endParaRPr lang="en-US" sz="3200" dirty="0"/>
          </a:p>
        </p:txBody>
      </p:sp>
      <p:sp>
        <p:nvSpPr>
          <p:cNvPr id="6" name="Text 2"/>
          <p:cNvSpPr txBox="1"/>
          <p:nvPr/>
        </p:nvSpPr>
        <p:spPr>
          <a:xfrm>
            <a:off x="362400" y="910075"/>
            <a:ext cx="84567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наблюдения и безопасного сбора камней в доступных местах.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5450" y="2014085"/>
            <a:ext cx="4598400" cy="146743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2400" y="326250"/>
            <a:ext cx="7762500" cy="90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признака для определения камня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5686350" y="1610725"/>
            <a:ext cx="3204300" cy="8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определить камень, достаточно трёх простых признаков. Они помогают сравнить образец с другими и понять, к какой группе он ближе.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686350" y="2643936"/>
            <a:ext cx="3204300" cy="78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 тот же камень может выглядеть по-разному, поэтому надёжнее смотреть сразу на несколько признаков, а не на один.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686350" y="3589049"/>
            <a:ext cx="3136800" cy="4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наблюдения и упрощённые признаки определения минералов.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9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2400" y="326250"/>
            <a:ext cx="8451300" cy="11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говорят возраст и происхождение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463700" y="2373650"/>
            <a:ext cx="2591400" cy="219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Слои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в осадках накапливаются слои. Если они ровные, значит, частицы оседали спокойно и постепенно, без сильного перемешивания.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3185275" y="2373650"/>
            <a:ext cx="2591400" cy="219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Окаменелости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в породе могут сохраниться окаменелости, например раковины. Они подсказывают, что здесь когда-то было море или другое древнее водоёмное пространство.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5957050" y="2373650"/>
            <a:ext cx="2591400" cy="219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Изменения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Позже давление, нагрев и движение земной коры сминают слои и создают трещины. Эти следы показывают, как порода менялась со временем.
</a:t>
            </a:r>
            <a:endParaRPr lang="en-US" sz="13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65625" y="886651"/>
            <a:ext cx="4431600" cy="399449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70225" y="326250"/>
            <a:ext cx="8274000" cy="5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Экология добычи камня
</a:t>
            </a:r>
            <a:endParaRPr lang="en-US" sz="3200" dirty="0"/>
          </a:p>
        </p:txBody>
      </p:sp>
      <p:sp>
        <p:nvSpPr>
          <p:cNvPr id="10" name="Text 1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900" dirty="0"/>
          </a:p>
        </p:txBody>
      </p:sp>
      <p:sp>
        <p:nvSpPr>
          <p:cNvPr id="11" name="Text 2"/>
          <p:cNvSpPr txBox="1"/>
          <p:nvPr/>
        </p:nvSpPr>
        <p:spPr>
          <a:xfrm>
            <a:off x="601550" y="1415225"/>
            <a:ext cx="1735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работ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601550" y="1790850"/>
            <a:ext cx="1735200" cy="85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Добыча камня начинается с удаления верхних слоёв и взрывных или механических работ. Это создаёт пыль и шум, а также заметно меняет привычный ландшафт вокруг карьера.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601550" y="3439050"/>
            <a:ext cx="1735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Восстановление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601550" y="3814675"/>
            <a:ext cx="1735200" cy="85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84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завершения добычи территорию очищают от мусора, выравнивают опасные участки и постепенно возвращают растительность. Без этого карьер долго остаётся пустым и небезопасным.
</a:t>
            </a:r>
            <a:endParaRPr lang="en-US" sz="884" dirty="0"/>
          </a:p>
        </p:txBody>
      </p:sp>
      <p:sp>
        <p:nvSpPr>
          <p:cNvPr id="15" name="Text 6"/>
          <p:cNvSpPr txBox="1"/>
          <p:nvPr/>
        </p:nvSpPr>
        <p:spPr>
          <a:xfrm>
            <a:off x="2729494" y="1415225"/>
            <a:ext cx="1735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Риски для среды
</a:t>
            </a:r>
            <a:endParaRPr lang="en-US" sz="1000" dirty="0"/>
          </a:p>
        </p:txBody>
      </p:sp>
      <p:sp>
        <p:nvSpPr>
          <p:cNvPr id="16" name="Text 7"/>
          <p:cNvSpPr txBox="1"/>
          <p:nvPr/>
        </p:nvSpPr>
        <p:spPr>
          <a:xfrm>
            <a:off x="2729494" y="1790850"/>
            <a:ext cx="1735200" cy="85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время разработки важно контролировать стоки воды и укреплять откосы. Иначе рыхлые участки могут осыпаться, а взвесь и грязь попадут в ручьи и почву.
</a:t>
            </a:r>
            <a:endParaRPr lang="en-US" sz="900" dirty="0"/>
          </a:p>
        </p:txBody>
      </p:sp>
      <p:sp>
        <p:nvSpPr>
          <p:cNvPr id="17" name="Text 8"/>
          <p:cNvSpPr txBox="1"/>
          <p:nvPr/>
        </p:nvSpPr>
        <p:spPr>
          <a:xfrm>
            <a:off x="2729494" y="3439050"/>
            <a:ext cx="1735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Ответственный подход
</a:t>
            </a:r>
            <a:endParaRPr lang="en-US" sz="1000" dirty="0"/>
          </a:p>
        </p:txBody>
      </p:sp>
      <p:sp>
        <p:nvSpPr>
          <p:cNvPr id="18" name="Text 9"/>
          <p:cNvSpPr txBox="1"/>
          <p:nvPr/>
        </p:nvSpPr>
        <p:spPr>
          <a:xfrm>
            <a:off x="2729494" y="3814675"/>
            <a:ext cx="1735200" cy="85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аккуратнее организована добыча, тем меньше потери природы. Продуманная работа помогает сохранить почву, снизить разрушение местности и вернуть месту полезную функцию.
</a:t>
            </a:r>
            <a:endParaRPr lang="en-US" sz="9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81642" y="1733225"/>
            <a:ext cx="4568217" cy="1981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63700" y="3935950"/>
            <a:ext cx="3740400" cy="90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Снижение ущерба зависит не от одного приёма, а от сочетания экономии, переработки и разумного выбора сырья.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600850" y="3935950"/>
            <a:ext cx="3740400" cy="90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использовать камень точнее и чаще повторно, снижаются затраты энергии, объёмы добычи и нагрузка на природу.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799225" y="1264522"/>
            <a:ext cx="78684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принципов рационального природопользования и переработки строительных материалов.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419400" y="326250"/>
            <a:ext cx="8305200" cy="6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уменьшить ущерб
</a:t>
            </a:r>
            <a:endParaRPr lang="en-US" sz="3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63700" y="2505075"/>
            <a:ext cx="8203800" cy="204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Камень вокруг нас — это история, работа и ответственность.
</a:t>
            </a:r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Камень хранит историю Земли и труд людей: он строит города, даёт материалы для технологий и требует бережного отношения. Попробуй найти свой камень и прочитать его признаки.
</a:t>
            </a:r>
            <a:endParaRPr lang="en-US" sz="3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2026-07-26T18:01:21Z</dcterms:created>
  <dcterms:modified xsi:type="dcterms:W3CDTF">2026-07-26T18:01:21Z</dcterms:modified>
</cp:coreProperties>
</file>