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7600" y="2247351"/>
            <a:ext cx="5437013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греческой демократии над восточной деспотией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греческие полисы отстояли свободу в войнах с Персией?
</a:t>
            </a:r>
            <a:endParaRPr lang="en-US" sz="3300" dirty="0"/>
          </a:p>
        </p:txBody>
      </p:sp>
      <p:sp>
        <p:nvSpPr>
          <p:cNvPr id="4" name="Text 1"/>
          <p:cNvSpPr txBox="1"/>
          <p:nvPr/>
        </p:nvSpPr>
        <p:spPr>
          <a:xfrm>
            <a:off x="497600" y="418543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 и империя: два разных порядка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землях решения принимали граждане города, в других — почти безграничная власть царя. Греческие полисы и держава Ахеменидов столкнулись не только в войне, но и в выборе образа жизни.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греческий полис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1563687"/>
            <a:ext cx="4007345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земля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 объединял сам город, окружающие поля, поселения и жителей. Он имел свои законы, войско и святыни, поэтому воспринимался как отдельное маленькое государство.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236" y="1563687"/>
            <a:ext cx="4087979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законы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полисе строилась по правилам, принятым самими гражданами. Эти законы защищали порядок внутри города и помогали решать споры без постоянного вмешательства царя.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21772" y="2958305"/>
            <a:ext cx="3999997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Граждане, а не подданные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полиса считали себя не просто населением территории, а гражданами. Это означало право участвовать в жизни города и ответственность за его судьбу.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46239" y="2958305"/>
            <a:ext cx="4080628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полисы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самых знаменитых полисов Древней Греции были Афины, Спарта, Коринф и Фивы. Каждый из них имел свои обычаи, устройство и военные традиции.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 — главный город демократии
</a:t>
            </a:r>
            <a:endParaRPr lang="en-US" sz="259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 — главный город демократии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4708924" y="1530589"/>
            <a:ext cx="4013299" cy="7235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собрание
</a:t>
            </a:r>
            <a:pPr algn="l" indent="0" marL="0">
              <a:lnSpc>
                <a:spcPct val="90000"/>
              </a:lnSpc>
              <a:buNone/>
            </a:pPr>
            <a:r>
              <a:rPr lang="en-US" sz="47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Афинах важнейшие решения обсуждали и принимали на народном собрании. Граждане могли голосовать, поэтому управление городом зависело не только от немногих влиятельных людей.
</a:t>
            </a:r>
            <a:endParaRPr lang="en-US" sz="1151" dirty="0"/>
          </a:p>
        </p:txBody>
      </p:sp>
      <p:sp>
        <p:nvSpPr>
          <p:cNvPr id="11" name="Text 4"/>
          <p:cNvSpPr txBox="1"/>
          <p:nvPr/>
        </p:nvSpPr>
        <p:spPr>
          <a:xfrm>
            <a:off x="4708924" y="2615720"/>
            <a:ext cx="4013299" cy="7235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и подготовка решений
</a:t>
            </a:r>
            <a:pPr algn="l" indent="0" marL="0">
              <a:lnSpc>
                <a:spcPct val="90000"/>
              </a:lnSpc>
              <a:buNone/>
            </a:pPr>
            <a:r>
              <a:rPr lang="en-US" sz="47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обсуждением вопросы готовил Совет. Он помогал сделать работу собрания более организованной, чтобы граждане могли выбирать между уже подготовленными предложениями.
</a:t>
            </a:r>
            <a:endParaRPr lang="en-US" sz="1151" dirty="0"/>
          </a:p>
        </p:txBody>
      </p:sp>
      <p:sp>
        <p:nvSpPr>
          <p:cNvPr id="12" name="Text 5"/>
          <p:cNvSpPr txBox="1"/>
          <p:nvPr/>
        </p:nvSpPr>
        <p:spPr>
          <a:xfrm>
            <a:off x="4708924" y="3700852"/>
            <a:ext cx="4013299" cy="7235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Жребий и участие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должности распределялись по жребию, чтобы больше граждан могли участвовать в управлении. Это укрепляло чувство общей ответственности за жизнь полиса.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Персидская держава Ахеменидов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1563687"/>
            <a:ext cx="4007345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размеры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Персидская держава охватывала территории от Египта до Индии. Такая огромная страна объединяла множество народов, городов и областей под властью одного царя.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236" y="1563687"/>
            <a:ext cx="4087979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 и сатрапы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главе государства стоял царь, а отдельными областями управляли сатрапы. Они следили за порядком, сбором налогов и исполнением царской воли.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21772" y="2958305"/>
            <a:ext cx="3999997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и сила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Персии существовали богатые города, большие запасы ресурсов и сильная армия. Это делало державу очень влиятельной и опасной для соседей.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46239" y="2958305"/>
            <a:ext cx="4080628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участия жителей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жители почти не влияли на государственные решения. Главная власть принадлежала царю и его служителям, а не собранию граждан.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065051"/>
            <a:ext cx="5182677" cy="217215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Демократия и деспотия: главные различия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почему греки воспринимали свою свободу как ценность, а персидскую власть — как полную зависимость от правителя.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полисе решающую роль играли граждане, а в Персии — власть царя. Поэтому греки видели в своей системе защиту свободы и самостоятельности.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35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политического устройства Афинских полисов и державы Ахеменидов по учебным материалам по истории Древней Греции
</a:t>
            </a:r>
            <a:endParaRPr lang="en-US" sz="73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начался конфликт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59405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Ионийское восстание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города Ионии поднялись против персидской власти, потому что не хотели жить под чужим управлением. Это стало первым крупным толчком к войне.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02659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Афин и Эретрии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и Эретрия поддержали восставших и тем самым вмешались в противостояние. Для царя Дария I это стало серьёзным вызовом и поводом для похода.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5914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свободу полисов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Персидские правители стремились подчинить греческие земли, а жители полисов защищали свою независимость. Так спор о власти превратился в большую войну.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3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Греко-персидские войны: путь к победе греков
</a:t>
            </a:r>
            <a:pPr algn="l" indent="0" marL="0">
              <a:lnSpc>
                <a:spcPct val="90000"/>
              </a:lnSpc>
              <a:buNone/>
            </a:pPr>
            <a:r>
              <a:rPr lang="en-US" sz="100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событий V века до н. э. по истории греко-персидских войн.
</a:t>
            </a:r>
            <a:endParaRPr lang="en-US" sz="273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сражения шли одно за другим и постепенно меняли ход войны. Особенно важными были морская победа при Саламине и сухопутный успех при Платеях.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битв показывает, что греки сначала удержали оборону, а затем перехватили инициативу и остановили персидское наступление.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битвы и их годы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греко-персидских войн V века до н. э. по учебным историческим материалам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при Марафоне стала важным моральным успехом греков и доказала силу фаланги в бою на суше.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греко-персидских войн V века до н. э. по учебным историческим материалам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81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490 до н. э.
</a:t>
            </a:r>
            <a:pPr algn="l" indent="0" marL="0">
              <a:lnSpc>
                <a:spcPct val="90000"/>
              </a:lnSpc>
              <a:buNone/>
            </a:pPr>
            <a:r>
              <a:rPr lang="en-US" sz="1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год, когда афиняне впервые показали, что гражданское войско может победить более сильного противника.
</a:t>
            </a:r>
            <a:endParaRPr lang="en-US" sz="7819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480 год до н. э.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Персидское войско вторглось в Элладу, а у узкого прохода Фермопилы встали спартанцы, царь Леонид и отряды союзников. Они решили задержать противника, хотя сил было несравнимо меньше.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66009" y="2558407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рубеж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враг обошёл оборону, защитники приняли последний бой. Их гибель стала примером самопожертвования и символом верности своему городу и свободе Эллады.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81609" y="3077529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дня сопротивления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Бой в тесном проходе лишал персов их численного преимущества. Греки удерживали позицию и показывали, что дисциплина и стойкость могут сдержать даже огромную армию.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Фермопил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1084"/>
            <a:ext cx="3984975" cy="2272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170" y="1349897"/>
            <a:ext cx="3975525" cy="22750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Узкий пролив меняет ход боя
</a:t>
            </a:r>
            <a:pPr algn="l" indent="0" marL="0">
              <a:lnSpc>
                <a:spcPct val="90000"/>
              </a:lnSpc>
              <a:buNone/>
            </a:pPr>
            <a:r>
              <a:rPr lang="en-US" sz="48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Саламинском проливе огромный персидский флот не смог развернуться свободно. Греческие триремы двигались увереннее и били точнее, превращая тесное пространство в своё преимущество. Именно на этом фоне решалась судьба морской кампании.
</a:t>
            </a:r>
            <a:endParaRPr lang="en-US" sz="1157" dirty="0"/>
          </a:p>
        </p:txBody>
      </p:sp>
      <p:sp>
        <p:nvSpPr>
          <p:cNvPr id="8" name="Text 1"/>
          <p:cNvSpPr txBox="1"/>
          <p:nvPr/>
        </p:nvSpPr>
        <p:spPr>
          <a:xfrm>
            <a:off x="476851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Фемистокл и решающий манёвр
</a:t>
            </a:r>
            <a:pPr algn="l" indent="0" marL="0">
              <a:lnSpc>
                <a:spcPct val="90000"/>
              </a:lnSpc>
              <a:buNone/>
            </a:pPr>
            <a:r>
              <a:rPr lang="en-US" sz="489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Фемистокл сумел заманить персидские корабли туда, где им было труднее всего действовать. Греки использовали порядок и дисциплину, а не численность. Картина боя запоминается как столкновение мощи и умелой морской тактики.
</a:t>
            </a:r>
            <a:endParaRPr lang="en-US" sz="1173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победа при Саламине
</a:t>
            </a:r>
            <a:endParaRPr lang="en-US" sz="2684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66" y="3171554"/>
            <a:ext cx="4125338" cy="14221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при Платеях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греческих полисов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479 году до н. э. афиняне, спартанцы и их союзники действовали вместе. Общий строй и согласованные действия помогли им противостоять персидскому войску и не дать ему навязать удобный для себя бой.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Решающее сражение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Платей персы потерпели тяжёлое поражение на суше. После этого их наступление на Элладу остановилось, а греческие войска получили уверенность, что могут защитить свои города не только по отдельности, но и вместе.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успеха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при Платеях окончательно укрепила исход войны. Она показала, что союз полисов способен выдержать давление сильного противника и сохранить свободу греческих земель.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112" y="1728529"/>
            <a:ext cx="485400" cy="431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961" y="1716712"/>
            <a:ext cx="455100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112" y="3338900"/>
            <a:ext cx="485400" cy="4314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01811" y="3360474"/>
            <a:ext cx="485400" cy="3883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местности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хорошо понимали особенности своей земли: горы, узкие проходы и побережья. Это помогало им выбирать удобные места для боя и лишать персов преимущества в численности.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Фаланга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воины сражались плотным строем, где каждый прикрывал соседа щитом. Такой порядок делал пехоту особенно сильной в сухопутных сражениях и помогал удерживать линию.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на море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узких участках моря греческие корабли были более подвижными. Это особенно важно в Саламине, где тесный пролив не позволил персидскому флоту использовать всю свою мощь.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перед опасностью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греческие полисы часто спорили между собой, перед общей угрозой они сумели объединиться. Желание защитить свой город и свободу придавало воинам стойкость и решимость.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победили греки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победа зависела не только от количества воинов. Важными оказались удобная местность, морская тактика и готовность полисов защищать свою свободу.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Персии было больше ресурсов, но греки лучше использовали условия боя и действовали согласованно. Именно это помогло им переломить ход войны.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обеих сторон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школьного курса истории Древней Греции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5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победа изменила Афины
</a:t>
            </a:r>
            <a:endParaRPr lang="en-US" sz="2856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победа изменила Афины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4708924" y="1530589"/>
            <a:ext cx="4013299" cy="7235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морской силы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Афины сделали ставку на флот. Морская мощь помогла городу защитить свои интересы и стала основой его влияния среди греческих полисов.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708924" y="2615720"/>
            <a:ext cx="4013299" cy="7235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Делосский союз
</a:t>
            </a:r>
            <a:pPr algn="l" indent="0" marL="0">
              <a:lnSpc>
                <a:spcPct val="90000"/>
              </a:lnSpc>
              <a:buNone/>
            </a:pPr>
            <a:r>
              <a:rPr lang="en-US" sz="47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Афин сложился союз городов, которые вместе готовились отражать новые нападения. Это усилило положение Афин и сделало их главным центром греческого мира.
</a:t>
            </a:r>
            <a:endParaRPr lang="en-US" sz="1151" dirty="0"/>
          </a:p>
        </p:txBody>
      </p:sp>
      <p:sp>
        <p:nvSpPr>
          <p:cNvPr id="12" name="Text 5"/>
          <p:cNvSpPr txBox="1"/>
          <p:nvPr/>
        </p:nvSpPr>
        <p:spPr>
          <a:xfrm>
            <a:off x="4708924" y="3700852"/>
            <a:ext cx="4013299" cy="7235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Престиж демократии
</a:t>
            </a:r>
            <a:pPr algn="l" indent="0" marL="0">
              <a:lnSpc>
                <a:spcPct val="90000"/>
              </a:lnSpc>
              <a:buNone/>
            </a:pPr>
            <a:r>
              <a:rPr lang="en-US" sz="48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86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граждан в обороне города повысило уважение к афинскому устройству. Люди видели, что решения общего собрания и общий труд действительно помогают спасти полис.
</a:t>
            </a:r>
            <a:endParaRPr lang="en-US" sz="116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значение победы греков
</a:t>
            </a:r>
            <a:endParaRPr lang="en-US" sz="2590" dirty="0"/>
          </a:p>
        </p:txBody>
      </p:sp>
      <p:sp>
        <p:nvSpPr>
          <p:cNvPr id="8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59405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как ценность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над Персией укрепила у греков мысль, что свобода полиса — одна из главных ценностей. Гражданин должен был не только жить в городе, но и защищать его.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02659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ответственного человека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рассказах и исторических сочинениях греков важным героем становился человек, который действует ради общего дела. Такой образ воспитывал уважение к закону, долгу и общему решению.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5914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подвиге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 Марафоне, Фермопилах и Саламине передавались как примеры мужества. Они напоминали, что стойкость небольшого сообщества может изменить ход большой истории.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286333"/>
            <a:ext cx="4921004" cy="17295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участники греко-персидских войн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ключевых правителей и полководцев, связанных с главными этапами войны между Грецией и Персией.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таблицы видно, что война определялась действиями нескольких ярких лидеров. Персидские цари вели наступление, а греческие полководцы организовали оборону и переломили ход борьбы.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истории Древней Греции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об этой истории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21776" y="1563686"/>
            <a:ext cx="2605500" cy="27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слова «деспотия»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греков это слово прежде всего означало очень сильную власть царя. Оно помогало им противопоставлять своё самоуправление порядку, где решения идут сверху вниз.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41170" y="1563686"/>
            <a:ext cx="2605500" cy="27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Персия была сложным государством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Персидская держава не сводилась к одному правителю. В ней существовали законы, чиновники и управление огромными областями, что делало её прочной и хорошо организованной.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60576" y="1563686"/>
            <a:ext cx="2605500" cy="27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стала символом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понимая сложность Персии, греки видели в своей победе защиту свободы и самостоятельности. Поэтому эта война запомнилась не только как серия сражений, но и как борьба за право решать свою судьбу.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Победа, которая изменила историю Греции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смогли отстоять свои полисы и показать, что свобода и согласие граждан способны противостоять даже огромной державе. Именно поэтому эта победа запомнилась на века.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2026-05-31T23:15:30Z</dcterms:created>
  <dcterms:modified xsi:type="dcterms:W3CDTF">2026-05-31T23:15:30Z</dcterms:modified>
</cp:coreProperties>
</file>