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jpeg"/><Relationship Id="rId4" Type="http://schemas.openxmlformats.org/officeDocument/2006/relationships/image" Target="../media/image-10-4.jpe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2891" y="314850"/>
            <a:ext cx="3696519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92025" y="1304657"/>
            <a:ext cx="3350400" cy="92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формы жизни: ключевые темы и понятия
</a:t>
            </a:r>
            <a:endParaRPr lang="en-US" sz="2200" dirty="0"/>
          </a:p>
        </p:txBody>
      </p:sp>
      <p:sp>
        <p:nvSpPr>
          <p:cNvPr id="6" name="Text 1"/>
          <p:cNvSpPr txBox="1"/>
          <p:nvPr/>
        </p:nvSpPr>
        <p:spPr>
          <a:xfrm>
            <a:off x="4768625" y="3117950"/>
            <a:ext cx="33504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формы жизни: одноклеточные, колонии и многоклеточные организмы, их роль и разнообразие.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792025" y="938075"/>
            <a:ext cx="3303600" cy="19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53311" y="305650"/>
            <a:ext cx="4069277" cy="4544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34400" y="1026950"/>
            <a:ext cx="32400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клеточной жизни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34400" y="2983848"/>
            <a:ext cx="3240000" cy="1182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XVII века благодаря микроскопу открыли структуру клеток. В XIX веке сформулировали клеточную теорию, определив клетку базовой единицей жизни всех организмов.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19000" y="1455018"/>
            <a:ext cx="3704100" cy="33930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2225050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Структурные особенности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живые организмы состоят из клеток — основных строительных и функциональных единиц. Клеточная мембрана отделяет внутреннее содержимое от внешней среды.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живого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775200" y="3255775"/>
            <a:ext cx="31227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клетки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осуществляет питание, дыхание, выделение, рост и размножение. Наследственная информация хранится в молекулах ДНК, обеспечивая передачу признаков.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одноклеточных организмов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выполняют все жизненные функции одной клеткой, обеспечивая высокий уровень автономности и быстроту реакций на условия среды.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группе относятся бактерии, археи и простейшие, например амёбы и инфузории, а также одноклеточные водоросли, которые широко распространены в разных средах.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играют важную роль в биосфере, участвуя в круговоротах веществ и поддержании экосистем.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проявляют быструю скорость размножения и могут приспосабливаться к изменчивым и экстремальным экологическим условиям.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5094" y="2957638"/>
            <a:ext cx="2153613" cy="18591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9159" y="2957638"/>
            <a:ext cx="2153613" cy="185917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92784" y="2957638"/>
            <a:ext cx="2153613" cy="185917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24258" y="2957638"/>
            <a:ext cx="2153613" cy="185917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одноклеточных организмов
</a:t>
            </a:r>
            <a:endParaRPr lang="en-US" sz="1800" dirty="0"/>
          </a:p>
        </p:txBody>
      </p:sp>
      <p:sp>
        <p:nvSpPr>
          <p:cNvPr id="9" name="Text 1"/>
          <p:cNvSpPr txBox="1"/>
          <p:nvPr/>
        </p:nvSpPr>
        <p:spPr>
          <a:xfrm>
            <a:off x="55455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Escherichia coli — помощник кишечника
</a:t>
            </a:r>
            <a:pPr algn="l" indent="0" marL="0">
              <a:lnSpc>
                <a:spcPct val="115000"/>
              </a:lnSpc>
              <a:buNone/>
            </a:pPr>
            <a:r>
              <a:rPr lang="en-US" sz="5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бактерия обитает в кишечнике человека, участвуя в пищеварении и синтезе витаминов. Она быстро размножается и адаптируется к условиям среды, поддерживая здоровье организма.
</a:t>
            </a:r>
            <a:endParaRPr lang="en-US" sz="853" dirty="0"/>
          </a:p>
        </p:txBody>
      </p:sp>
      <p:sp>
        <p:nvSpPr>
          <p:cNvPr id="10" name="Text 2"/>
          <p:cNvSpPr txBox="1"/>
          <p:nvPr/>
        </p:nvSpPr>
        <p:spPr>
          <a:xfrm>
            <a:off x="2678620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Амёба обыкновенная: изменчивая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2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Живущая в пресной воде амёба способна менять форму, используя ложноножки для движения и захвата пищи, демонстрируя пример протистов с активной жизненной позицией.
</a:t>
            </a:r>
            <a:endParaRPr lang="en-US" sz="867" dirty="0"/>
          </a:p>
        </p:txBody>
      </p:sp>
      <p:sp>
        <p:nvSpPr>
          <p:cNvPr id="11" name="Text 3"/>
          <p:cNvSpPr txBox="1"/>
          <p:nvPr/>
        </p:nvSpPr>
        <p:spPr>
          <a:xfrm>
            <a:off x="4832249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Хламидомонада — зелёная фотосинтезирующая водоросль
</a:t>
            </a:r>
            <a:pPr algn="l" indent="0" marL="0">
              <a:lnSpc>
                <a:spcPct val="115000"/>
              </a:lnSpc>
              <a:buNone/>
            </a:pPr>
            <a:r>
              <a:rPr lang="en-US" sz="49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одноклеточный организм оснащён жгутиками для движения и способностью производить энергию через фотосинтез, что позволяет ей успешно существовать в водной среде.
</a:t>
            </a:r>
            <a:endParaRPr lang="en-US" sz="828" dirty="0"/>
          </a:p>
        </p:txBody>
      </p:sp>
      <p:sp>
        <p:nvSpPr>
          <p:cNvPr id="12" name="Text 4"/>
          <p:cNvSpPr txBox="1"/>
          <p:nvPr/>
        </p:nvSpPr>
        <p:spPr>
          <a:xfrm>
            <a:off x="6963727" y="1401275"/>
            <a:ext cx="1685522" cy="11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Инфузория-туфелька — активный охотник
</a:t>
            </a:r>
            <a:pPr algn="l" indent="0" marL="0">
              <a:lnSpc>
                <a:spcPct val="115000"/>
              </a:lnSpc>
              <a:buNone/>
            </a:pPr>
            <a:r>
              <a:rPr lang="en-US" sz="57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Обладая ресничками для движения, инфузория быстро плавает и охотится на мелкие частицы, поддерживая равновесие в микросреде водоёмов.
</a:t>
            </a:r>
            <a:endParaRPr lang="en-US" sz="952" dirty="0"/>
          </a:p>
        </p:txBody>
      </p:sp>
      <p:sp>
        <p:nvSpPr>
          <p:cNvPr id="13" name="Text 5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383201"/>
            <a:ext cx="4418400" cy="13839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511525" y="2089700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основные различия в структуре, питании, размножении и адаптации между одноклеточными и многоклеточными формами жизни.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одноклеточных и многоклеточных организмов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511525" y="3284956"/>
            <a:ext cx="28335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универсальны и быстро адаптируются, многоклеточные обладают сложной организацией и специализацией.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50728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биологические источники
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972" y="1960185"/>
            <a:ext cx="273600" cy="2188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93424" y="1940958"/>
            <a:ext cx="234675" cy="26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2668" y="3429876"/>
            <a:ext cx="268200" cy="26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93405" y="3429876"/>
            <a:ext cx="234675" cy="268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многоклеточных организмов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387904" y="1986989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Миллионы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состоят из миллионов и миллиардов клеток, обеспечивая сложность и величину тела organismа.
</a:t>
            </a:r>
            <a:endParaRPr lang="en-US" sz="900" dirty="0"/>
          </a:p>
        </p:txBody>
      </p:sp>
      <p:sp>
        <p:nvSpPr>
          <p:cNvPr id="10" name="Text 3"/>
          <p:cNvSpPr txBox="1"/>
          <p:nvPr/>
        </p:nvSpPr>
        <p:spPr>
          <a:xfrm>
            <a:off x="5831894" y="1992422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разделяются на типы с разными функциями: нервные, мышечные, эпителиальные и сосудистые ткани у растений.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1387900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групп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Включают растения, животных и грибы, обширно присутствуют в экосистемах по всему миру.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5831875" y="3481340"/>
            <a:ext cx="2622900" cy="81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Человек, сосна, калина и мухомор иллюстрируют разнообразие и сложность многоклеточных живых существ.
</a:t>
            </a:r>
            <a:endParaRPr lang="en-US" sz="9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66500" y="1455728"/>
            <a:ext cx="5238300" cy="33915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10822" y="219280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Ткани и органы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объединяются в ткани, которые образуют органы. Например, эпителиальная ткань формирует кожу, обеспечивая защиту организма.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организации многоклеточных
</a:t>
            </a:r>
            <a:endParaRPr lang="en-US" sz="2200" dirty="0"/>
          </a:p>
        </p:txBody>
      </p:sp>
      <p:sp>
        <p:nvSpPr>
          <p:cNvPr id="8" name="Text 3"/>
          <p:cNvSpPr txBox="1"/>
          <p:nvPr/>
        </p:nvSpPr>
        <p:spPr>
          <a:xfrm>
            <a:off x="5910822" y="3287950"/>
            <a:ext cx="25311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Системы органов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Органы объединяются в системы, такие как сердечно-сосудистая у животных и корень, стебель и листья у растений, обеспечивающие жизнедеятельность.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многоклеточности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0482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Специализация клеток позволяет выполнять сложные функции, например мышечные ткани обеспечивают движение, а нервные — передачу сигналов.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3548550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размеров и продолжительности жизни, а также развитие защитных и регенеративных механизмов способствуют выживанию видов.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6392275" y="1884650"/>
            <a:ext cx="2046900" cy="250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 эффективно адаптируются к среды обитания, благодаря сложным системам и взаимодействиям клеток.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901" y="1447026"/>
            <a:ext cx="4804800" cy="11355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1901" y="2560499"/>
            <a:ext cx="4804800" cy="11355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21901" y="3688741"/>
            <a:ext cx="4804800" cy="11355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— мост между одноклеточными и многоклеточными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1644845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7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Вольвокс — координация тысяч клеток
</a:t>
            </a:r>
            <a:pPr algn="l" indent="0" marL="0">
              <a:lnSpc>
                <a:spcPct val="115000"/>
              </a:lnSpc>
              <a:buNone/>
            </a:pPr>
            <a:r>
              <a:rPr lang="en-US" sz="544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7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колониальный организм состоит из тысяч клеток, которые вместе двигаются и взаимодействуют. Внутренние клетки отвечают за размножение, а наружные — за движение колонии.
</a:t>
            </a:r>
            <a:endParaRPr lang="en-US" sz="907" dirty="0"/>
          </a:p>
        </p:txBody>
      </p:sp>
      <p:sp>
        <p:nvSpPr>
          <p:cNvPr id="9" name="Text 2"/>
          <p:cNvSpPr txBox="1"/>
          <p:nvPr/>
        </p:nvSpPr>
        <p:spPr>
          <a:xfrm>
            <a:off x="775200" y="2758319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Бактериальные биоплёнки — коллективная защита
</a:t>
            </a:r>
            <a:pPr algn="l" indent="0" marL="0">
              <a:lnSpc>
                <a:spcPct val="115000"/>
              </a:lnSpc>
              <a:buNone/>
            </a:pPr>
            <a:r>
              <a:rPr lang="en-US" sz="52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бактерий образуют биоплёнки на поверхностях, что защищает их от вредных факторов и способствует устойчивости к антибиотикам.
</a:t>
            </a:r>
            <a:endParaRPr lang="en-US" sz="871" dirty="0"/>
          </a:p>
        </p:txBody>
      </p:sp>
      <p:sp>
        <p:nvSpPr>
          <p:cNvPr id="10" name="Text 3"/>
          <p:cNvSpPr txBox="1"/>
          <p:nvPr/>
        </p:nvSpPr>
        <p:spPr>
          <a:xfrm>
            <a:off x="775200" y="3886560"/>
            <a:ext cx="2775900" cy="7574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Клебсиелла на растениях — симбиоз и сотрудничество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83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5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клебсиелл образуются на поверхности растений, где бактерии обмениваются веществами и помогают друг другу выживать, улучшая окружающую микросреду.
</a:t>
            </a:r>
            <a:endParaRPr lang="en-US" sz="805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колониальных организмов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Вольвокс представляет колонию, где наружные клетки обеспечивают движение всей группы, а внутренние специализируются на размножении, что демонстрирует разделение функций среди идентичных клеток.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75200" y="280210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формируют сложные рифовые структуры: каждый полип живёт в общей колонии, обеспечивает питание и защиту, создавая стабильную экосистему морей.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913350"/>
            <a:ext cx="57402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Гидроидные полипы образуют колонии с разделением ролей — одни отвечают за защиту, другие за размножение и питание, что повышает общую выживаемость сообщества.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Жизненные процессы в колониях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430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между клетками колонии происходит через специальные межклеточные соединения, что обеспечивает эффективное питание и удаление продуктов обмена.
</a:t>
            </a:r>
            <a:endParaRPr lang="en-US" sz="9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24822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Volvox разделены на подвижные, управляющие передвижением колонии, и репродуктивные, ответственные за воспроизводство и поддержание численности.
</a:t>
            </a:r>
            <a:endParaRPr lang="en-US" sz="900" dirty="0"/>
          </a:p>
        </p:txBody>
      </p:sp>
      <p:sp>
        <p:nvSpPr>
          <p:cNvPr id="7" name="Text 4"/>
          <p:cNvSpPr txBox="1"/>
          <p:nvPr/>
        </p:nvSpPr>
        <p:spPr>
          <a:xfrm>
            <a:off x="775200" y="33214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Колонии бактерий в биоплёнках образуют защитный слой, который снижает вредное воздействие внешних факторов и усиливает устойчивость к антибиотикам.
</a:t>
            </a:r>
            <a:endParaRPr lang="en-US" sz="9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4160625"/>
            <a:ext cx="6066300" cy="46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Согласованное размножение в колониях позволяет поддерживать стабильность и адаптироваться к изменениям среды, объединяя усилия всех клеток.
</a:t>
            </a:r>
            <a:endParaRPr lang="en-US" sz="9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5200" y="2071217"/>
            <a:ext cx="4120500" cy="196736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951418" y="2069400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Колониальные организмы встречаются реже, но играют важную роль в сохранении экосистем и биологических процессов на Земле.
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форм жизни по числу видов
</a:t>
            </a:r>
            <a:endParaRPr lang="en-US" sz="2200" dirty="0"/>
          </a:p>
        </p:txBody>
      </p:sp>
      <p:sp>
        <p:nvSpPr>
          <p:cNvPr id="7" name="Text 3"/>
          <p:cNvSpPr txBox="1"/>
          <p:nvPr/>
        </p:nvSpPr>
        <p:spPr>
          <a:xfrm>
            <a:off x="5951418" y="3264647"/>
            <a:ext cx="2400300" cy="104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Основная масса видов — одноклеточные, что подчёркивает их значимость в биологическом разнообразии и экологических системах.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775200" y="4130424"/>
            <a:ext cx="3648600" cy="1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Мирового каталога видов, 2023
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одноклеточных организмов для экосистем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Фитопланктон, одноклеточные водоросли, производит до 70% земного кислорода благодаря фотосинтезу, поддерживая жизнь на планете.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5030100" y="1830525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играют ключевую роль в разложении органических веществ, стимулируя азотный цикл и способствуя плодородию почв.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0301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одноклеточных организмов невозможна нормальная работа экосистем суши и океана, их деятельность критична для устойчивого биоценоза.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775200" y="3495400"/>
            <a:ext cx="3315000" cy="94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Простейшие организмы используются в пищевых цепях, обеспечивая питание мелких и крупных животных, поддерживая равновесие экосистем.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5108" y="1959900"/>
            <a:ext cx="391200" cy="391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3263" y="2004838"/>
            <a:ext cx="398700" cy="354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45923" y="1986438"/>
            <a:ext cx="391200" cy="39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574823" y="1986438"/>
            <a:ext cx="391200" cy="3912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многоклеточных организмов на человека
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660150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— источник пищи и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растения обеспечивают человека зерном, овощами и фруктами, а также производят кислород в процессе фотосинтеза, необходимый для дыхания.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775528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и материалы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 служат сырьём для производства древесины, тканей и других материалов, широко используемых в строительстве и промышленности.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9044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— пищевая и медицинская база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поставляют белки, жиры и молочные продукты, а также применяются в медицине и биотехнологиях для создания лекарств и вакцин.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7033334" y="3084500"/>
            <a:ext cx="147420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Культивируемые виды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Пшеница, кукуруза, картофель, коровы и куры — главные сельскохозяйственные виды, поддерживающие продовольственную безопасность и экономику.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23" y="2022025"/>
            <a:ext cx="7474453" cy="22062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775200" y="544625"/>
            <a:ext cx="7569900" cy="36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Эволюционный путь от одноклеточных к многоклеточным
</a:t>
            </a:r>
            <a:endParaRPr lang="en-US" sz="1800" dirty="0"/>
          </a:p>
        </p:txBody>
      </p:sp>
      <p:sp>
        <p:nvSpPr>
          <p:cNvPr id="6" name="Text 2"/>
          <p:cNvSpPr txBox="1"/>
          <p:nvPr/>
        </p:nvSpPr>
        <p:spPr>
          <a:xfrm>
            <a:off x="775200" y="977775"/>
            <a:ext cx="7569900" cy="20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Последовательное усложнение организаций жизни по данным эволюционной биологии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24350" y="335483"/>
            <a:ext cx="4798800" cy="45129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5200" y="906775"/>
            <a:ext cx="2772600" cy="9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Генетика и наследование у разных форм жизни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971755" y="2503425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организмы размножаются делением, напрямую копируя генетический материал, что обеспечивает быстрый рост популяции и высокую вариабельность за счёт мутаций.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971750" y="3503602"/>
            <a:ext cx="25761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многоклеточных есть как половое, так и бесполое размножение, сопровождаемое сложной регуляцией генов и дифференциацией клеток для специализированных функций.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75200" y="544625"/>
            <a:ext cx="75699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открытия в изучении клеток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775200" y="1690850"/>
            <a:ext cx="5237100" cy="68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Шванн и Шлейден сформулировали клеточную теорию, установив, что все живые организмы состоят из клеток — базовых структур жизни.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7752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Пастер показал роль микроорганизмов в ферментации и заболеваниях, заложив основы микробиологии и профилактики инфекций.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5148000" y="3079088"/>
            <a:ext cx="3197100" cy="12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XXI веке изучение клеток расширяется в биотехнологиях, генетике и экологии, вводя новые методы лечения и сохранения природы.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7741" y="2958289"/>
            <a:ext cx="2847996" cy="18578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48003" y="2958289"/>
            <a:ext cx="2847996" cy="18578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88619" y="2958289"/>
            <a:ext cx="2847996" cy="18578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5200" y="526332"/>
            <a:ext cx="7569900" cy="35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значение изучения клеток
</a:t>
            </a:r>
            <a:endParaRPr lang="en-US" sz="1800" dirty="0"/>
          </a:p>
        </p:txBody>
      </p:sp>
      <p:sp>
        <p:nvSpPr>
          <p:cNvPr id="8" name="Text 1"/>
          <p:cNvSpPr txBox="1"/>
          <p:nvPr/>
        </p:nvSpPr>
        <p:spPr>
          <a:xfrm>
            <a:off x="624415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Разработка вакцин и генная терапия
</a:t>
            </a:r>
            <a:pPr algn="l" indent="0" marL="0">
              <a:lnSpc>
                <a:spcPct val="115000"/>
              </a:lnSpc>
              <a:buNone/>
            </a:pPr>
            <a:r>
              <a:rPr lang="en-US" sz="6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клеточных процессов позволяет создавать эффективные вакцины и разрабатывать методы генной терапии, способствующие лечению наследственных и инфекционных заболеваний.
</a:t>
            </a:r>
            <a:endParaRPr lang="en-US" sz="964" dirty="0"/>
          </a:p>
        </p:txBody>
      </p:sp>
      <p:sp>
        <p:nvSpPr>
          <p:cNvPr id="9" name="Text 2"/>
          <p:cNvSpPr txBox="1"/>
          <p:nvPr/>
        </p:nvSpPr>
        <p:spPr>
          <a:xfrm>
            <a:off x="3464678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Выведение новых сортов и пород
</a:t>
            </a:r>
            <a:pPr algn="l" indent="0" marL="0">
              <a:lnSpc>
                <a:spcPct val="115000"/>
              </a:lnSpc>
              <a:buNone/>
            </a:pPr>
            <a:r>
              <a:rPr lang="en-US" sz="6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клеточным технологиям происходит селекция улучшенных растений и животных с повышенной устойчивостью и продуктивностью для сельского хозяйства.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6305294" y="1453475"/>
            <a:ext cx="2228980" cy="111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клеточных технологий в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культуры применяются для производства ферментов, лекарств и биологических средств защиты растений, что усиливает эффективность и безопасность агротехнологий.
</a:t>
            </a:r>
            <a:endParaRPr lang="en-US" sz="924" dirty="0"/>
          </a:p>
        </p:txBody>
      </p:sp>
      <p:sp>
        <p:nvSpPr>
          <p:cNvPr id="11" name="Text 4"/>
          <p:cNvSpPr txBox="1"/>
          <p:nvPr/>
        </p:nvSpPr>
        <p:spPr>
          <a:xfrm>
            <a:off x="8502171" y="4758850"/>
            <a:ext cx="39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4285F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011000" y="1218250"/>
            <a:ext cx="6810300" cy="16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Клеточные формы жизни — основа живой природы и науки
</a:t>
            </a:r>
            <a:endParaRPr lang="en-US" sz="2200" dirty="0"/>
          </a:p>
        </p:txBody>
      </p:sp>
      <p:sp>
        <p:nvSpPr>
          <p:cNvPr id="4" name="Text 1"/>
          <p:cNvSpPr txBox="1"/>
          <p:nvPr/>
        </p:nvSpPr>
        <p:spPr>
          <a:xfrm>
            <a:off x="1011000" y="2984803"/>
            <a:ext cx="4395600" cy="114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3F3F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организация определяет жизненные функции и эволюцию всех организмов. Изучение клеток способствует развитию медицины, экологии и сельского хозяйства, обеспечивая устойчивость экосистем.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2026-05-09T06:48:19Z</dcterms:created>
  <dcterms:modified xsi:type="dcterms:W3CDTF">2026-05-09T06:48:19Z</dcterms:modified>
</cp:coreProperties>
</file>