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jpe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slideLayout" Target="../slideLayouts/slideLayout1.xml"/><Relationship Id="rId1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jpe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jpeg"/><Relationship Id="rId11" Type="http://schemas.openxmlformats.org/officeDocument/2006/relationships/image" Target="../media/image-10-11.png"/><Relationship Id="rId12" Type="http://schemas.openxmlformats.org/officeDocument/2006/relationships/slideLayout" Target="../slideLayouts/slideLayout1.xml"/><Relationship Id="rId1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slideLayout" Target="../slideLayouts/slideLayout1.xml"/><Relationship Id="rId1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image" Target="../media/image-15-7.jpeg"/><Relationship Id="rId8" Type="http://schemas.openxmlformats.org/officeDocument/2006/relationships/image" Target="../media/image-15-8.png"/><Relationship Id="rId9" Type="http://schemas.openxmlformats.org/officeDocument/2006/relationships/slideLayout" Target="../slideLayouts/slideLayout1.xml"/><Relationship Id="rId10"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591284" y="798653"/>
            <a:ext cx="3219378" cy="3759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13148" y="1340068"/>
            <a:ext cx="5099400" cy="1293000"/>
          </a:xfrm>
          <a:prstGeom prst="rect">
            <a:avLst/>
          </a:prstGeom>
          <a:noFill/>
          <a:ln/>
        </p:spPr>
        <p:txBody>
          <a:bodyPr wrap="square" lIns="0" tIns="0" rIns="0" bIns="0" rtlCol="0" anchor="t"/>
          <a:lstStyle/>
          <a:p>
            <a:pPr algn="l" indent="0" marL="0">
              <a:lnSpc>
                <a:spcPct val="90000"/>
              </a:lnSpc>
              <a:buNone/>
            </a:pPr>
            <a:r>
              <a:rPr lang="en-US" sz="2700" b="1" dirty="0">
                <a:solidFill>
                  <a:srgbClr val="000000"/>
                </a:solidFill>
                <a:latin typeface="Arial" pitchFamily="34" charset="0"/>
                <a:ea typeface="Arial" pitchFamily="34" charset="-122"/>
                <a:cs typeface="Arial" pitchFamily="34" charset="-120"/>
              </a:rPr>
              <a:t>Архаизмы в русском языке: почему устаревшие слова важно знать
</a:t>
            </a:r>
            <a:endParaRPr lang="en-US" sz="2700" dirty="0"/>
          </a:p>
        </p:txBody>
      </p:sp>
      <p:sp>
        <p:nvSpPr>
          <p:cNvPr id="7" name="Text 1"/>
          <p:cNvSpPr txBox="1"/>
          <p:nvPr/>
        </p:nvSpPr>
        <p:spPr>
          <a:xfrm>
            <a:off x="587213" y="2932965"/>
            <a:ext cx="3978600" cy="762600"/>
          </a:xfrm>
          <a:prstGeom prst="rect">
            <a:avLst/>
          </a:prstGeom>
          <a:noFill/>
          <a:ln/>
        </p:spPr>
        <p:txBody>
          <a:bodyPr wrap="square" lIns="0" tIns="0" rIns="0" bIns="0" rtlCol="0" anchor="ctr"/>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Устаревшие слова открывают историю языка и помогают читать классические тексты.
</a:t>
            </a:r>
            <a:endParaRPr lang="en-US" sz="1500" dirty="0"/>
          </a:p>
        </p:txBody>
      </p:sp>
      <p:sp>
        <p:nvSpPr>
          <p:cNvPr id="8" name="Text 2"/>
          <p:cNvSpPr txBox="1"/>
          <p:nvPr/>
        </p:nvSpPr>
        <p:spPr>
          <a:xfrm>
            <a:off x="413148" y="4070025"/>
            <a:ext cx="4158900" cy="742500"/>
          </a:xfrm>
          <a:prstGeom prst="rect">
            <a:avLst/>
          </a:prstGeom>
          <a:noFill/>
          <a:ln/>
        </p:spPr>
        <p:txBody>
          <a:bodyPr wrap="square" lIns="0" tIns="0" rIns="0" bIns="0" rtlCol="0" anchor="b"/>
          <a:lstStyle/>
          <a:p>
            <a:pPr algn="l" indent="0" marL="0">
              <a:lnSpc>
                <a:spcPct val="100000"/>
              </a:lnSpc>
              <a:buNone/>
            </a:pPr>
            <a:r>
              <a:rPr lang="en-US" sz="1700" dirty="0">
                <a:solidFill>
                  <a:srgbClr val="000000"/>
                </a:solidFill>
                <a:latin typeface="Arial" pitchFamily="34" charset="0"/>
                <a:ea typeface="Arial" pitchFamily="34" charset="-122"/>
                <a:cs typeface="Arial" pitchFamily="34" charset="-120"/>
              </a:rPr>
              <a:t>
</a:t>
            </a:r>
            <a:endParaRPr lang="en-US" sz="1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61367" y="1078226"/>
            <a:ext cx="3906600" cy="346024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язык оставляет следы времени
</a:t>
            </a:r>
            <a:endParaRPr lang="en-US" sz="2400" dirty="0"/>
          </a:p>
        </p:txBody>
      </p:sp>
      <p:sp>
        <p:nvSpPr>
          <p:cNvPr id="8" name="Text 2"/>
          <p:cNvSpPr txBox="1"/>
          <p:nvPr/>
        </p:nvSpPr>
        <p:spPr>
          <a:xfrm>
            <a:off x="700373" y="2551792"/>
            <a:ext cx="3920100" cy="16866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Язык меняется вместе с жизнью людей: одни слова исчезают из повседневной речи, другие сохраняются в книгах, пословицах и устойчивых выражениях, напоминая о прошлом русского языка и культуры.
</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10" name="Text 1"/>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Что такое архаизм
</a:t>
            </a:r>
            <a:endParaRPr lang="en-US" sz="2400" dirty="0"/>
          </a:p>
        </p:txBody>
      </p:sp>
      <p:sp>
        <p:nvSpPr>
          <p:cNvPr id="11" name="Text 2"/>
          <p:cNvSpPr txBox="1"/>
          <p:nvPr/>
        </p:nvSpPr>
        <p:spPr>
          <a:xfrm>
            <a:off x="829575" y="1607100"/>
            <a:ext cx="22842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Устаревшее слово
</a:t>
            </a:r>
            <a:endParaRPr lang="en-US" sz="1100" dirty="0"/>
          </a:p>
        </p:txBody>
      </p:sp>
      <p:sp>
        <p:nvSpPr>
          <p:cNvPr id="12" name="Text 3"/>
          <p:cNvSpPr txBox="1"/>
          <p:nvPr/>
        </p:nvSpPr>
        <p:spPr>
          <a:xfrm>
            <a:off x="413150" y="2012225"/>
            <a:ext cx="2700600" cy="7803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Архаизм — это слово, которое вышло из активного употребления, хотя предмет или явление по-прежнему существуют. В современной речи ему обычно соответствует более привычное слово-замена.
</a:t>
            </a:r>
            <a:endParaRPr lang="en-US" sz="1000" dirty="0"/>
          </a:p>
        </p:txBody>
      </p:sp>
      <p:sp>
        <p:nvSpPr>
          <p:cNvPr id="13" name="Text 4"/>
          <p:cNvSpPr txBox="1"/>
          <p:nvPr/>
        </p:nvSpPr>
        <p:spPr>
          <a:xfrm>
            <a:off x="6441558" y="1607100"/>
            <a:ext cx="22842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Где встречаются
</a:t>
            </a:r>
            <a:endParaRPr lang="en-US" sz="1100" dirty="0"/>
          </a:p>
        </p:txBody>
      </p:sp>
      <p:sp>
        <p:nvSpPr>
          <p:cNvPr id="14" name="Text 5"/>
          <p:cNvSpPr txBox="1"/>
          <p:nvPr/>
        </p:nvSpPr>
        <p:spPr>
          <a:xfrm>
            <a:off x="6025133" y="2012225"/>
            <a:ext cx="2700600" cy="7803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Чаще всего архаизмы сохраняются в поэзии, сказках, летописях и старинной прозе. Там они помогают передать торжественный, книжный или исторический оттенок речи.
</a:t>
            </a:r>
            <a:endParaRPr lang="en-US" sz="1000" dirty="0"/>
          </a:p>
        </p:txBody>
      </p:sp>
      <p:sp>
        <p:nvSpPr>
          <p:cNvPr id="15" name="Text 6"/>
          <p:cNvSpPr txBox="1"/>
          <p:nvPr/>
        </p:nvSpPr>
        <p:spPr>
          <a:xfrm>
            <a:off x="3635570" y="1607100"/>
            <a:ext cx="22842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Примеры замены
</a:t>
            </a:r>
            <a:endParaRPr lang="en-US" sz="1100" dirty="0"/>
          </a:p>
        </p:txBody>
      </p:sp>
      <p:sp>
        <p:nvSpPr>
          <p:cNvPr id="16" name="Text 7"/>
          <p:cNvSpPr txBox="1"/>
          <p:nvPr/>
        </p:nvSpPr>
        <p:spPr>
          <a:xfrm>
            <a:off x="3219145" y="2012225"/>
            <a:ext cx="2700600" cy="7803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 архаизмам относятся слова чело, уста, перст, очи. Сегодня мы говорим лоб, губы, палец, глаза, поэтому старые формы встречаются главным образом в текстах прошлого.
</a:t>
            </a:r>
            <a:endParaRPr lang="en-US" sz="1000" dirty="0"/>
          </a:p>
        </p:txBody>
      </p:sp>
      <p:sp>
        <p:nvSpPr>
          <p:cNvPr id="17" name="Text 8"/>
          <p:cNvSpPr txBox="1"/>
          <p:nvPr/>
        </p:nvSpPr>
        <p:spPr>
          <a:xfrm>
            <a:off x="4869108" y="3047200"/>
            <a:ext cx="22842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Связь с историей
</a:t>
            </a:r>
            <a:endParaRPr lang="en-US" sz="1100" dirty="0"/>
          </a:p>
        </p:txBody>
      </p:sp>
      <p:sp>
        <p:nvSpPr>
          <p:cNvPr id="18" name="Text 9"/>
          <p:cNvSpPr txBox="1"/>
          <p:nvPr/>
        </p:nvSpPr>
        <p:spPr>
          <a:xfrm>
            <a:off x="4452683" y="3452325"/>
            <a:ext cx="2700600" cy="7803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Изучая архаизмы, можно лучше понять, как менялся русский язык. Такие слова показывают, какие формы были привычны раньше и почему сейчас они кажутся необычными.
</a:t>
            </a:r>
            <a:endParaRPr lang="en-US" sz="1000" dirty="0"/>
          </a:p>
        </p:txBody>
      </p:sp>
      <p:sp>
        <p:nvSpPr>
          <p:cNvPr id="19" name="Text 10"/>
          <p:cNvSpPr txBox="1"/>
          <p:nvPr/>
        </p:nvSpPr>
        <p:spPr>
          <a:xfrm>
            <a:off x="2063120" y="3047200"/>
            <a:ext cx="22842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Зачем они нужны
</a:t>
            </a:r>
            <a:endParaRPr lang="en-US" sz="1100" dirty="0"/>
          </a:p>
        </p:txBody>
      </p:sp>
      <p:sp>
        <p:nvSpPr>
          <p:cNvPr id="20" name="Text 11"/>
          <p:cNvSpPr txBox="1"/>
          <p:nvPr/>
        </p:nvSpPr>
        <p:spPr>
          <a:xfrm>
            <a:off x="1646695" y="3452325"/>
            <a:ext cx="2700600" cy="7803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Архаизмы делают текст выразительнее и помогают почувствовать эпоху. Они создают особое звучание, которое невозможно передать обычными современными словами без потери колорита.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73435" y="1145300"/>
            <a:ext cx="7997223" cy="2269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Сравнение двух типов устаревшей лексики помогает не путать старые названия с названиями исчезнувших реалий.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9"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Архаизмы и историзмы: в чём различие
</a:t>
            </a:r>
            <a:endParaRPr lang="en-US" sz="2400" dirty="0"/>
          </a:p>
        </p:txBody>
      </p:sp>
      <p:sp>
        <p:nvSpPr>
          <p:cNvPr id="10" name="Text 3"/>
          <p:cNvSpPr txBox="1"/>
          <p:nvPr/>
        </p:nvSpPr>
        <p:spPr>
          <a:xfrm>
            <a:off x="4671975" y="3937526"/>
            <a:ext cx="38814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У архаизмов есть современные синонимы, а историзмы называют ушедшие из жизни предметы и явления.
</a:t>
            </a:r>
            <a:endParaRPr lang="en-US" sz="1200" dirty="0"/>
          </a:p>
        </p:txBody>
      </p:sp>
      <p:sp>
        <p:nvSpPr>
          <p:cNvPr id="11" name="Text 4"/>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Школьная лексикология русского языка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76700" y="1075784"/>
            <a:ext cx="8380800" cy="194788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11" name="Text 1"/>
          <p:cNvSpPr txBox="1"/>
          <p:nvPr/>
        </p:nvSpPr>
        <p:spPr>
          <a:xfrm>
            <a:off x="413150" y="435775"/>
            <a:ext cx="72771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Лексические архаизмы
</a:t>
            </a:r>
            <a:endParaRPr lang="en-US" sz="2400" dirty="0"/>
          </a:p>
        </p:txBody>
      </p:sp>
      <p:sp>
        <p:nvSpPr>
          <p:cNvPr id="12" name="Text 2"/>
          <p:cNvSpPr txBox="1"/>
          <p:nvPr/>
        </p:nvSpPr>
        <p:spPr>
          <a:xfrm>
            <a:off x="510550" y="3205825"/>
            <a:ext cx="1806000" cy="307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Полная замена
</a:t>
            </a:r>
            <a:endParaRPr lang="en-US" sz="900" dirty="0"/>
          </a:p>
        </p:txBody>
      </p:sp>
      <p:sp>
        <p:nvSpPr>
          <p:cNvPr id="13" name="Text 3"/>
          <p:cNvSpPr txBox="1"/>
          <p:nvPr/>
        </p:nvSpPr>
        <p:spPr>
          <a:xfrm>
            <a:off x="510550" y="3650825"/>
            <a:ext cx="18060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Лексические архаизмы — это старые слова, которые полностью уступили место новым. Например, перст, ланиты, десница и вежды сегодня заменяются привычными современными словами.
</a:t>
            </a:r>
            <a:endParaRPr lang="en-US" sz="800" dirty="0"/>
          </a:p>
        </p:txBody>
      </p:sp>
      <p:sp>
        <p:nvSpPr>
          <p:cNvPr id="14" name="Text 4"/>
          <p:cNvSpPr txBox="1"/>
          <p:nvPr/>
        </p:nvSpPr>
        <p:spPr>
          <a:xfrm>
            <a:off x="6803425" y="3205825"/>
            <a:ext cx="1806000" cy="307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Визуальная память
</a:t>
            </a:r>
            <a:endParaRPr lang="en-US" sz="900" dirty="0"/>
          </a:p>
        </p:txBody>
      </p:sp>
      <p:sp>
        <p:nvSpPr>
          <p:cNvPr id="15" name="Text 5"/>
          <p:cNvSpPr txBox="1"/>
          <p:nvPr/>
        </p:nvSpPr>
        <p:spPr>
          <a:xfrm>
            <a:off x="6803425" y="3650825"/>
            <a:ext cx="18060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Архаичные слова легче запомнить, когда они связаны с образом старой рукописи или страницы классического произведения. Тогда слово воспринимается не отдельно, а как часть эпохи.
</a:t>
            </a:r>
            <a:endParaRPr lang="en-US" sz="800" dirty="0"/>
          </a:p>
        </p:txBody>
      </p:sp>
      <p:sp>
        <p:nvSpPr>
          <p:cNvPr id="16" name="Text 6"/>
          <p:cNvSpPr txBox="1"/>
          <p:nvPr/>
        </p:nvSpPr>
        <p:spPr>
          <a:xfrm>
            <a:off x="4705800" y="3205825"/>
            <a:ext cx="1806000" cy="307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Читаем по контексту
</a:t>
            </a:r>
            <a:endParaRPr lang="en-US" sz="900" dirty="0"/>
          </a:p>
        </p:txBody>
      </p:sp>
      <p:sp>
        <p:nvSpPr>
          <p:cNvPr id="17" name="Text 7"/>
          <p:cNvSpPr txBox="1"/>
          <p:nvPr/>
        </p:nvSpPr>
        <p:spPr>
          <a:xfrm>
            <a:off x="4705800" y="3650825"/>
            <a:ext cx="18060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Если встречается незнакомое слово, его значение часто помогает понять соседний текст. В старинных произведениях это особенно важно, потому что архаизм может быть ключом к смыслу фразы.
</a:t>
            </a:r>
            <a:endParaRPr lang="en-US" sz="800" dirty="0"/>
          </a:p>
        </p:txBody>
      </p:sp>
      <p:sp>
        <p:nvSpPr>
          <p:cNvPr id="18" name="Text 8"/>
          <p:cNvSpPr txBox="1"/>
          <p:nvPr/>
        </p:nvSpPr>
        <p:spPr>
          <a:xfrm>
            <a:off x="2608175" y="3205825"/>
            <a:ext cx="1806000" cy="307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Старинный оттенок
</a:t>
            </a:r>
            <a:endParaRPr lang="en-US" sz="900" dirty="0"/>
          </a:p>
        </p:txBody>
      </p:sp>
      <p:sp>
        <p:nvSpPr>
          <p:cNvPr id="19" name="Text 9"/>
          <p:cNvSpPr txBox="1"/>
          <p:nvPr/>
        </p:nvSpPr>
        <p:spPr>
          <a:xfrm>
            <a:off x="2608175" y="3650825"/>
            <a:ext cx="18060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Такие слова сразу создают ощущение древности и торжественности. Поэтому их особенно любят авторы исторических повестей, сказок, стихотворений и стилизованных описаний.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8" name="Text 1"/>
          <p:cNvSpPr txBox="1"/>
          <p:nvPr/>
        </p:nvSpPr>
        <p:spPr>
          <a:xfrm>
            <a:off x="413150" y="435775"/>
            <a:ext cx="77421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Семантические архаизмы
</a:t>
            </a:r>
            <a:endParaRPr lang="en-US" sz="2400" dirty="0"/>
          </a:p>
        </p:txBody>
      </p:sp>
      <p:sp>
        <p:nvSpPr>
          <p:cNvPr id="9" name="Text 2"/>
          <p:cNvSpPr txBox="1"/>
          <p:nvPr/>
        </p:nvSpPr>
        <p:spPr>
          <a:xfrm>
            <a:off x="624325" y="1675030"/>
            <a:ext cx="2277900" cy="2718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Знакомое слово
</a:t>
            </a:r>
            <a:endParaRPr lang="en-US" sz="1100" dirty="0"/>
          </a:p>
        </p:txBody>
      </p:sp>
      <p:sp>
        <p:nvSpPr>
          <p:cNvPr id="10" name="Text 3"/>
          <p:cNvSpPr txBox="1"/>
          <p:nvPr/>
        </p:nvSpPr>
        <p:spPr>
          <a:xfrm>
            <a:off x="624325" y="1971127"/>
            <a:ext cx="2277900" cy="710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Семантический архаизм выглядит привычно, потому что слово известно современному читателю. Но одно из его старых значений уже вышло из употребления и требует особого внимания.
</a:t>
            </a:r>
            <a:endParaRPr lang="en-US" sz="900" dirty="0"/>
          </a:p>
        </p:txBody>
      </p:sp>
      <p:sp>
        <p:nvSpPr>
          <p:cNvPr id="11" name="Text 4"/>
          <p:cNvSpPr txBox="1"/>
          <p:nvPr/>
        </p:nvSpPr>
        <p:spPr>
          <a:xfrm>
            <a:off x="630278" y="3458962"/>
            <a:ext cx="38364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Опора на контекст
</a:t>
            </a:r>
            <a:endParaRPr lang="en-US" sz="1100" dirty="0"/>
          </a:p>
        </p:txBody>
      </p:sp>
      <p:sp>
        <p:nvSpPr>
          <p:cNvPr id="12" name="Text 5"/>
          <p:cNvSpPr txBox="1"/>
          <p:nvPr/>
        </p:nvSpPr>
        <p:spPr>
          <a:xfrm>
            <a:off x="630279" y="3876325"/>
            <a:ext cx="36078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Чтобы правильно понять старый текст, важно смотреть не на отдельное слово, а на всю фразу. Именно контекст показывает, какое значение было нужно автору.
</a:t>
            </a:r>
            <a:endParaRPr lang="en-US" sz="900" dirty="0"/>
          </a:p>
        </p:txBody>
      </p:sp>
      <p:sp>
        <p:nvSpPr>
          <p:cNvPr id="13" name="Text 6"/>
          <p:cNvSpPr txBox="1"/>
          <p:nvPr/>
        </p:nvSpPr>
        <p:spPr>
          <a:xfrm>
            <a:off x="6241600" y="3420005"/>
            <a:ext cx="2277900" cy="2718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Одно слово — два слоя
</a:t>
            </a:r>
            <a:endParaRPr lang="en-US" sz="1100" dirty="0"/>
          </a:p>
        </p:txBody>
      </p:sp>
      <p:sp>
        <p:nvSpPr>
          <p:cNvPr id="14" name="Text 7"/>
          <p:cNvSpPr txBox="1"/>
          <p:nvPr/>
        </p:nvSpPr>
        <p:spPr>
          <a:xfrm>
            <a:off x="6241600" y="3716102"/>
            <a:ext cx="2277900" cy="710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Семантический архаизм особенно интересен тем, что современное и старое значения живут рядом в истории языка. Слово может быть обычным сегодня и устаревшим в древнем тексте.
</a:t>
            </a:r>
            <a:endParaRPr lang="en-US" sz="900" dirty="0"/>
          </a:p>
        </p:txBody>
      </p:sp>
      <p:sp>
        <p:nvSpPr>
          <p:cNvPr id="15" name="Text 8"/>
          <p:cNvSpPr txBox="1"/>
          <p:nvPr/>
        </p:nvSpPr>
        <p:spPr>
          <a:xfrm>
            <a:off x="3433253" y="1633637"/>
            <a:ext cx="38364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Старое значение
</a:t>
            </a:r>
            <a:endParaRPr lang="en-US" sz="1100" dirty="0"/>
          </a:p>
        </p:txBody>
      </p:sp>
      <p:sp>
        <p:nvSpPr>
          <p:cNvPr id="16" name="Text 9"/>
          <p:cNvSpPr txBox="1"/>
          <p:nvPr/>
        </p:nvSpPr>
        <p:spPr>
          <a:xfrm>
            <a:off x="3433254" y="2051000"/>
            <a:ext cx="36078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Например, живот раньше значило «жизнь», приятный — «полезный, подходящий», а позор — «зрелище, видение». В новых текстах такие значения почти не встречаются.
</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292719"/>
            <a:ext cx="3969000" cy="318282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40568" y="1468846"/>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Архаизмы особенно заметны там, где важны образность и связь с прошлым языка.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9" name="Text 2"/>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Где архаизмы встречаются чаще всего
</a:t>
            </a:r>
            <a:endParaRPr lang="en-US" sz="2400" dirty="0"/>
          </a:p>
        </p:txBody>
      </p:sp>
      <p:sp>
        <p:nvSpPr>
          <p:cNvPr id="10" name="Text 3"/>
          <p:cNvSpPr txBox="1"/>
          <p:nvPr/>
        </p:nvSpPr>
        <p:spPr>
          <a:xfrm>
            <a:off x="4849446" y="2549765"/>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Больше всего архаизмы сохраняются в литературе и фольклоре; в разговорной речи они почти не нужны.
</a:t>
            </a:r>
            <a:endParaRPr lang="en-US" sz="1200" dirty="0"/>
          </a:p>
        </p:txBody>
      </p:sp>
      <p:sp>
        <p:nvSpPr>
          <p:cNvPr id="11" name="Text 4"/>
          <p:cNvSpPr txBox="1"/>
          <p:nvPr/>
        </p:nvSpPr>
        <p:spPr>
          <a:xfrm>
            <a:off x="4671975" y="3467325"/>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Учебная лексикология русского языка; качественная оценка распределения по сферам употребления
</a:t>
            </a:r>
            <a:endParaRPr lang="en-US" sz="955"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24318" y="1226125"/>
            <a:ext cx="405000" cy="405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549392" y="2971106"/>
            <a:ext cx="405000" cy="405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808219" y="1248625"/>
            <a:ext cx="405000" cy="360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433003" y="2971106"/>
            <a:ext cx="405000" cy="405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13" name="Text 1"/>
          <p:cNvSpPr txBox="1"/>
          <p:nvPr/>
        </p:nvSpPr>
        <p:spPr>
          <a:xfrm>
            <a:off x="624318" y="1713982"/>
            <a:ext cx="3734400" cy="3513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Старая модель слова
</a:t>
            </a:r>
            <a:endParaRPr lang="en-US" sz="1200" dirty="0"/>
          </a:p>
        </p:txBody>
      </p:sp>
      <p:sp>
        <p:nvSpPr>
          <p:cNvPr id="14" name="Text 2"/>
          <p:cNvSpPr txBox="1"/>
          <p:nvPr/>
        </p:nvSpPr>
        <p:spPr>
          <a:xfrm>
            <a:off x="624318" y="2131345"/>
            <a:ext cx="36450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Словообразовательные архаизмы показывают, как раньше строились слова. В них встречаются древние приставки, суффиксы и формы, которые сегодня уже не кажутся обычными.
</a:t>
            </a:r>
            <a:endParaRPr lang="en-US" sz="900" dirty="0"/>
          </a:p>
        </p:txBody>
      </p:sp>
      <p:sp>
        <p:nvSpPr>
          <p:cNvPr id="15" name="Text 3"/>
          <p:cNvSpPr txBox="1"/>
          <p:nvPr/>
        </p:nvSpPr>
        <p:spPr>
          <a:xfrm>
            <a:off x="624318" y="3458962"/>
            <a:ext cx="2277900" cy="351300"/>
          </a:xfrm>
          <a:prstGeom prst="rect">
            <a:avLst/>
          </a:prstGeom>
          <a:noFill/>
          <a:ln/>
        </p:spPr>
        <p:txBody>
          <a:bodyPr wrap="square" lIns="0" tIns="0" rIns="0" bIns="0" rtlCol="0" anchor="ctr"/>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Исторические названия
</a:t>
            </a:r>
            <a:endParaRPr lang="en-US" sz="1200" dirty="0"/>
          </a:p>
        </p:txBody>
      </p:sp>
      <p:sp>
        <p:nvSpPr>
          <p:cNvPr id="16" name="Text 4"/>
          <p:cNvSpPr txBox="1"/>
          <p:nvPr/>
        </p:nvSpPr>
        <p:spPr>
          <a:xfrm>
            <a:off x="624318" y="3876325"/>
            <a:ext cx="2277900" cy="5505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Слова вроде брадобрей и воевода сохранили старые способы называния людей и профессий. Они напоминают, что слово часто связано с устройством общества своей эпохи.
</a:t>
            </a:r>
            <a:endParaRPr lang="en-US" sz="900" dirty="0"/>
          </a:p>
        </p:txBody>
      </p:sp>
      <p:sp>
        <p:nvSpPr>
          <p:cNvPr id="17" name="Text 5"/>
          <p:cNvSpPr txBox="1"/>
          <p:nvPr/>
        </p:nvSpPr>
        <p:spPr>
          <a:xfrm>
            <a:off x="4808219" y="1713982"/>
            <a:ext cx="3620100" cy="3513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Следы старой нормы
</a:t>
            </a:r>
            <a:endParaRPr lang="en-US" sz="1200" dirty="0"/>
          </a:p>
        </p:txBody>
      </p:sp>
      <p:sp>
        <p:nvSpPr>
          <p:cNvPr id="18" name="Text 6"/>
          <p:cNvSpPr txBox="1"/>
          <p:nvPr/>
        </p:nvSpPr>
        <p:spPr>
          <a:xfrm>
            <a:off x="4808219" y="2131345"/>
            <a:ext cx="36201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В старых текстах можно увидеть написания и словообразовательные модели, отличающиеся от современных. Они помогают заметить, как менялись языковые правила и привычки письма.
</a:t>
            </a:r>
            <a:endParaRPr lang="en-US" sz="900" dirty="0"/>
          </a:p>
        </p:txBody>
      </p:sp>
      <p:sp>
        <p:nvSpPr>
          <p:cNvPr id="19" name="Text 7"/>
          <p:cNvSpPr txBox="1"/>
          <p:nvPr/>
        </p:nvSpPr>
        <p:spPr>
          <a:xfrm>
            <a:off x="3433003" y="3458962"/>
            <a:ext cx="4796700" cy="3513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Яркая книжность
</a:t>
            </a:r>
            <a:endParaRPr lang="en-US" sz="1200" dirty="0"/>
          </a:p>
        </p:txBody>
      </p:sp>
      <p:sp>
        <p:nvSpPr>
          <p:cNvPr id="20" name="Text 8"/>
          <p:cNvSpPr txBox="1"/>
          <p:nvPr/>
        </p:nvSpPr>
        <p:spPr>
          <a:xfrm>
            <a:off x="3433004" y="3876325"/>
            <a:ext cx="47967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Формы типа сладостный звучат торжественно и книжно, потому что связаны с более старой словотворческой традицией. Такие слова помогают автору придать речи особый стиль.
</a:t>
            </a:r>
            <a:endParaRPr lang="en-US" sz="900" dirty="0"/>
          </a:p>
        </p:txBody>
      </p:sp>
      <p:sp>
        <p:nvSpPr>
          <p:cNvPr id="21" name="Text 9"/>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Словообразовательные архаизмы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47" y="1292983"/>
            <a:ext cx="8317800" cy="3182297"/>
          </a:xfrm>
          <a:prstGeom prst="rect">
            <a:avLst/>
          </a:prstGeom>
        </p:spPr>
      </p:pic>
      <p:sp>
        <p:nvSpPr>
          <p:cNvPr id="4"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5" name="Text 1"/>
          <p:cNvSpPr txBox="1"/>
          <p:nvPr/>
        </p:nvSpPr>
        <p:spPr>
          <a:xfrm>
            <a:off x="413147" y="435769"/>
            <a:ext cx="8317800" cy="3642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распознать архаизм в тексте
</a:t>
            </a:r>
            <a:endParaRPr lang="en-US" sz="2400" dirty="0"/>
          </a:p>
        </p:txBody>
      </p:sp>
      <p:sp>
        <p:nvSpPr>
          <p:cNvPr id="6" name="Text 2"/>
          <p:cNvSpPr txBox="1"/>
          <p:nvPr/>
        </p:nvSpPr>
        <p:spPr>
          <a:xfrm>
            <a:off x="413147" y="845820"/>
            <a:ext cx="8133900" cy="2676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Последовательность анализа слова по его значению, форме и роли в контексте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70490" y="1072294"/>
            <a:ext cx="2782500" cy="185862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983442" y="1072294"/>
            <a:ext cx="2782500" cy="185862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180693" y="1072294"/>
            <a:ext cx="2782500" cy="1858623"/>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sp>
        <p:nvSpPr>
          <p:cNvPr id="13"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14"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Архаизмы у Пушкина, Лермонтова и Жуковского
</a:t>
            </a:r>
            <a:endParaRPr lang="en-US" sz="2400" dirty="0"/>
          </a:p>
        </p:txBody>
      </p:sp>
      <p:sp>
        <p:nvSpPr>
          <p:cNvPr id="15" name="Text 2"/>
          <p:cNvSpPr txBox="1"/>
          <p:nvPr/>
        </p:nvSpPr>
        <p:spPr>
          <a:xfrm>
            <a:off x="586568"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Высокий звук поэзии
</a:t>
            </a:r>
            <a:endParaRPr lang="en-US" sz="900" dirty="0"/>
          </a:p>
        </p:txBody>
      </p:sp>
      <p:sp>
        <p:nvSpPr>
          <p:cNvPr id="16" name="Text 3"/>
          <p:cNvSpPr txBox="1"/>
          <p:nvPr/>
        </p:nvSpPr>
        <p:spPr>
          <a:xfrm>
            <a:off x="586568"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В стихах Пушкина архаизмы помогают поднять речь до торжественного и выразительного уровня. Слова уста, очи и внемлить звучат не повседневно, а особенно, поэтому строка воспринимается как более возвышенная и памятная.
</a:t>
            </a:r>
            <a:endParaRPr lang="en-US" sz="800" dirty="0"/>
          </a:p>
        </p:txBody>
      </p:sp>
      <p:sp>
        <p:nvSpPr>
          <p:cNvPr id="17" name="Text 4"/>
          <p:cNvSpPr txBox="1"/>
          <p:nvPr/>
        </p:nvSpPr>
        <p:spPr>
          <a:xfrm>
            <a:off x="6199520"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Связь с книжной традицией
</a:t>
            </a:r>
            <a:endParaRPr lang="en-US" sz="900" dirty="0"/>
          </a:p>
        </p:txBody>
      </p:sp>
      <p:sp>
        <p:nvSpPr>
          <p:cNvPr id="18" name="Text 5"/>
          <p:cNvSpPr txBox="1"/>
          <p:nvPr/>
        </p:nvSpPr>
        <p:spPr>
          <a:xfrm>
            <a:off x="6199520"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Жуковский использовал архаизмы для создания мягкой, напевной и немного сказочной интонации. Такие слова, как перси и дерзать, соединяют текст с древней книжной речью и делают его особенно запоминающимся.
</a:t>
            </a:r>
            <a:endParaRPr lang="en-US" sz="800" dirty="0"/>
          </a:p>
        </p:txBody>
      </p:sp>
      <p:sp>
        <p:nvSpPr>
          <p:cNvPr id="19" name="Text 6"/>
          <p:cNvSpPr txBox="1"/>
          <p:nvPr/>
        </p:nvSpPr>
        <p:spPr>
          <a:xfrm>
            <a:off x="3396771"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Чувства и характер героев
</a:t>
            </a:r>
            <a:endParaRPr lang="en-US" sz="900" dirty="0"/>
          </a:p>
        </p:txBody>
      </p:sp>
      <p:sp>
        <p:nvSpPr>
          <p:cNvPr id="20" name="Text 7"/>
          <p:cNvSpPr txBox="1"/>
          <p:nvPr/>
        </p:nvSpPr>
        <p:spPr>
          <a:xfrm>
            <a:off x="3396771"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У Лермонтова архаичные слова часто усиливают напряжение и эмоциональную глубину. Они помогают показать сильные чувства, внутренний конфликт и связь героя с большой литературной традицией, где важна выразительность каждой детали.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652512"/>
            <a:ext cx="3975900" cy="194117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840568" y="1650150"/>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Сопоставление старых слов с современными помогает быстрее узнавать архаизмы в тексте.
</a:t>
            </a:r>
            <a:endParaRPr lang="en-US" sz="1200" dirty="0"/>
          </a:p>
        </p:txBody>
      </p:sp>
      <p:sp>
        <p:nvSpPr>
          <p:cNvPr id="9"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10"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Архаизмы и их современные соответствия
</a:t>
            </a:r>
            <a:endParaRPr lang="en-US" sz="2400" dirty="0"/>
          </a:p>
        </p:txBody>
      </p:sp>
      <p:sp>
        <p:nvSpPr>
          <p:cNvPr id="11" name="Text 3"/>
          <p:cNvSpPr txBox="1"/>
          <p:nvPr/>
        </p:nvSpPr>
        <p:spPr>
          <a:xfrm>
            <a:off x="4849446" y="2731069"/>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Современный синоним сразу проясняет значение архаизма и показывает, в каких стилях он сохраняется.
</a:t>
            </a:r>
            <a:endParaRPr lang="en-US" sz="1200" dirty="0"/>
          </a:p>
        </p:txBody>
      </p:sp>
      <p:sp>
        <p:nvSpPr>
          <p:cNvPr id="12" name="Text 4"/>
          <p:cNvSpPr txBox="1"/>
          <p:nvPr/>
        </p:nvSpPr>
        <p:spPr>
          <a:xfrm>
            <a:off x="4671975" y="3648629"/>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Школьная лексикология русского языка; примеры из учебных материалов по теме архаизмов.
</a:t>
            </a:r>
            <a:endParaRPr lang="en-US" sz="95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94147" y="1588421"/>
            <a:ext cx="378000" cy="336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815047" y="1588421"/>
            <a:ext cx="378000" cy="336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94147" y="3144761"/>
            <a:ext cx="378000" cy="378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4862296" y="3144761"/>
            <a:ext cx="283500" cy="378000"/>
          </a:xfrm>
          <a:prstGeom prst="rect">
            <a:avLst/>
          </a:prstGeom>
        </p:spPr>
      </p:pic>
      <p:sp>
        <p:nvSpPr>
          <p:cNvPr id="12"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13" name="Text 1"/>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Почему архаизмы важны для чтения старых текстов
</a:t>
            </a:r>
            <a:endParaRPr lang="en-US" sz="2400" dirty="0"/>
          </a:p>
        </p:txBody>
      </p:sp>
      <p:sp>
        <p:nvSpPr>
          <p:cNvPr id="14" name="Text 2"/>
          <p:cNvSpPr txBox="1"/>
          <p:nvPr/>
        </p:nvSpPr>
        <p:spPr>
          <a:xfrm>
            <a:off x="1097280" y="1580796"/>
            <a:ext cx="3312600" cy="3513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Точное понимание
</a:t>
            </a:r>
            <a:endParaRPr lang="en-US" sz="1400" dirty="0"/>
          </a:p>
        </p:txBody>
      </p:sp>
      <p:sp>
        <p:nvSpPr>
          <p:cNvPr id="15" name="Text 3"/>
          <p:cNvSpPr txBox="1"/>
          <p:nvPr/>
        </p:nvSpPr>
        <p:spPr>
          <a:xfrm>
            <a:off x="413147" y="2230532"/>
            <a:ext cx="3996900" cy="6474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Архаизмы помогают верно понимать смысл древних и классических произведений, где привычные сегодня слова могли иметь другое звучание или значение. Без этого легко исказить содержание текста.
</a:t>
            </a:r>
            <a:endParaRPr lang="en-US" sz="1200" dirty="0"/>
          </a:p>
        </p:txBody>
      </p:sp>
      <p:sp>
        <p:nvSpPr>
          <p:cNvPr id="16" name="Text 4"/>
          <p:cNvSpPr txBox="1"/>
          <p:nvPr/>
        </p:nvSpPr>
        <p:spPr>
          <a:xfrm>
            <a:off x="5418179" y="1580796"/>
            <a:ext cx="3312600" cy="3513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Чтение памятников языка
</a:t>
            </a:r>
            <a:endParaRPr lang="en-US" sz="1400" dirty="0"/>
          </a:p>
        </p:txBody>
      </p:sp>
      <p:sp>
        <p:nvSpPr>
          <p:cNvPr id="17" name="Text 5"/>
          <p:cNvSpPr txBox="1"/>
          <p:nvPr/>
        </p:nvSpPr>
        <p:spPr>
          <a:xfrm>
            <a:off x="4734047" y="2230532"/>
            <a:ext cx="3996900" cy="6474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Летописи, былины, старинные письма и духовная поэзия становятся понятнее, если узнавать в них устаревшие слова. Тогда читатель не теряет важные детали и смысловые оттенки.
</a:t>
            </a:r>
            <a:endParaRPr lang="en-US" sz="1200" dirty="0"/>
          </a:p>
        </p:txBody>
      </p:sp>
      <p:sp>
        <p:nvSpPr>
          <p:cNvPr id="18" name="Text 6"/>
          <p:cNvSpPr txBox="1"/>
          <p:nvPr/>
        </p:nvSpPr>
        <p:spPr>
          <a:xfrm>
            <a:off x="1097280" y="3158136"/>
            <a:ext cx="3312600" cy="3513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Признак эпохи
</a:t>
            </a:r>
            <a:endParaRPr lang="en-US" sz="1400" dirty="0"/>
          </a:p>
        </p:txBody>
      </p:sp>
      <p:sp>
        <p:nvSpPr>
          <p:cNvPr id="19" name="Text 7"/>
          <p:cNvSpPr txBox="1"/>
          <p:nvPr/>
        </p:nvSpPr>
        <p:spPr>
          <a:xfrm>
            <a:off x="413147" y="3807871"/>
            <a:ext cx="3996900" cy="6474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Старинная лексика показывает, как люди говорили в другую эпоху, какие образы были для них привычны и почему текст звучит иначе, чем современная речь.
</a:t>
            </a:r>
            <a:endParaRPr lang="en-US" sz="1200" dirty="0"/>
          </a:p>
        </p:txBody>
      </p:sp>
      <p:sp>
        <p:nvSpPr>
          <p:cNvPr id="20" name="Text 8"/>
          <p:cNvSpPr txBox="1"/>
          <p:nvPr/>
        </p:nvSpPr>
        <p:spPr>
          <a:xfrm>
            <a:off x="5418179" y="3158136"/>
            <a:ext cx="3312600" cy="3513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Навык вдумчивого чтения
</a:t>
            </a:r>
            <a:endParaRPr lang="en-US" sz="1400" dirty="0"/>
          </a:p>
        </p:txBody>
      </p:sp>
      <p:sp>
        <p:nvSpPr>
          <p:cNvPr id="21" name="Text 9"/>
          <p:cNvSpPr txBox="1"/>
          <p:nvPr/>
        </p:nvSpPr>
        <p:spPr>
          <a:xfrm>
            <a:off x="4734047" y="3807871"/>
            <a:ext cx="3996900" cy="6474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При встрече с архаизмом нужно искать контекст и современный синоним. Это учит внимательнее читать, сравнивать слова и замечать особенности языка в разные исторические периоды.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292719"/>
            <a:ext cx="3969000" cy="318282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40568" y="1468846"/>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Чем чаще слово встречается в знакомом тексте, тем быстрее оно запоминается и связывается с современным вариантом.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9" name="Text 2"/>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Какие архаизмы запоминаются легче
</a:t>
            </a:r>
            <a:endParaRPr lang="en-US" sz="2400" dirty="0"/>
          </a:p>
        </p:txBody>
      </p:sp>
      <p:sp>
        <p:nvSpPr>
          <p:cNvPr id="10" name="Text 3"/>
          <p:cNvSpPr txBox="1"/>
          <p:nvPr/>
        </p:nvSpPr>
        <p:spPr>
          <a:xfrm>
            <a:off x="4849446" y="2549765"/>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Лучше всего запоминаются архаизмы из привычных и образных текстов, где они повторяются и легко узнаются.
</a:t>
            </a:r>
            <a:endParaRPr lang="en-US" sz="1200" dirty="0"/>
          </a:p>
        </p:txBody>
      </p:sp>
      <p:sp>
        <p:nvSpPr>
          <p:cNvPr id="11" name="Text 4"/>
          <p:cNvSpPr txBox="1"/>
          <p:nvPr/>
        </p:nvSpPr>
        <p:spPr>
          <a:xfrm>
            <a:off x="4671975" y="3467325"/>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Сопоставление групп архаизмов по частотности в школьных текстах и учебных примерах, 2024.
</a:t>
            </a:r>
            <a:endParaRPr lang="en-US" sz="95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9" name="Text 1"/>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Архаизмы в устойчивых выражениях
</a:t>
            </a:r>
            <a:endParaRPr lang="en-US" sz="2400" dirty="0"/>
          </a:p>
        </p:txBody>
      </p:sp>
      <p:sp>
        <p:nvSpPr>
          <p:cNvPr id="10" name="Text 2"/>
          <p:cNvSpPr txBox="1"/>
          <p:nvPr/>
        </p:nvSpPr>
        <p:spPr>
          <a:xfrm>
            <a:off x="889850" y="1607100"/>
            <a:ext cx="3591300" cy="3513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Старое слово внутри фразы
</a:t>
            </a:r>
            <a:endParaRPr lang="en-US" sz="1300" dirty="0"/>
          </a:p>
        </p:txBody>
      </p:sp>
      <p:sp>
        <p:nvSpPr>
          <p:cNvPr id="11" name="Text 3"/>
          <p:cNvSpPr txBox="1"/>
          <p:nvPr/>
        </p:nvSpPr>
        <p:spPr>
          <a:xfrm>
            <a:off x="889850" y="2012225"/>
            <a:ext cx="3591300" cy="780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Иногда архаизм почти не употребляется отдельно, но продолжает жить в готовом выражении. Так язык сохраняет старую лексику даже тогда, когда в обычной речи её уже не слышно.
</a:t>
            </a:r>
            <a:endParaRPr lang="en-US" sz="1100" dirty="0"/>
          </a:p>
        </p:txBody>
      </p:sp>
      <p:sp>
        <p:nvSpPr>
          <p:cNvPr id="12" name="Text 4"/>
          <p:cNvSpPr txBox="1"/>
          <p:nvPr/>
        </p:nvSpPr>
        <p:spPr>
          <a:xfrm>
            <a:off x="5139650" y="1607100"/>
            <a:ext cx="3591300" cy="3513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Пример с челом
</a:t>
            </a:r>
            <a:endParaRPr lang="en-US" sz="1300" dirty="0"/>
          </a:p>
        </p:txBody>
      </p:sp>
      <p:sp>
        <p:nvSpPr>
          <p:cNvPr id="13" name="Text 5"/>
          <p:cNvSpPr txBox="1"/>
          <p:nvPr/>
        </p:nvSpPr>
        <p:spPr>
          <a:xfrm>
            <a:off x="5139650" y="2012225"/>
            <a:ext cx="3591300" cy="780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Выражение «бить челом» звучит старинно, потому что в нём сохранилось слово, давно заменённое современным «лоб». Именно устойчивость оборота помогает ему пережить смену словаря.
</a:t>
            </a:r>
            <a:endParaRPr lang="en-US" sz="1100" dirty="0"/>
          </a:p>
        </p:txBody>
      </p:sp>
      <p:sp>
        <p:nvSpPr>
          <p:cNvPr id="14" name="Text 6"/>
          <p:cNvSpPr txBox="1"/>
          <p:nvPr/>
        </p:nvSpPr>
        <p:spPr>
          <a:xfrm>
            <a:off x="889850" y="2998050"/>
            <a:ext cx="3591300" cy="3513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Язык хранит память
</a:t>
            </a:r>
            <a:endParaRPr lang="en-US" sz="1300" dirty="0"/>
          </a:p>
        </p:txBody>
      </p:sp>
      <p:sp>
        <p:nvSpPr>
          <p:cNvPr id="15" name="Text 7"/>
          <p:cNvSpPr txBox="1"/>
          <p:nvPr/>
        </p:nvSpPr>
        <p:spPr>
          <a:xfrm>
            <a:off x="889850" y="3403175"/>
            <a:ext cx="3591300" cy="780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Фразеологизмы вроде «глас вопиющего в пустыне» или «божий свет» напоминают о прошлом языке. Они понятны носителям, хотя отдельные старые слова в них уже не используются самостоятельно.
</a:t>
            </a:r>
            <a:endParaRPr lang="en-US" sz="1100" dirty="0"/>
          </a:p>
        </p:txBody>
      </p:sp>
      <p:sp>
        <p:nvSpPr>
          <p:cNvPr id="16" name="Text 8"/>
          <p:cNvSpPr txBox="1"/>
          <p:nvPr/>
        </p:nvSpPr>
        <p:spPr>
          <a:xfrm>
            <a:off x="5139650" y="2998050"/>
            <a:ext cx="3591300" cy="3513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Значение не теряется
</a:t>
            </a:r>
            <a:endParaRPr lang="en-US" sz="1300" dirty="0"/>
          </a:p>
        </p:txBody>
      </p:sp>
      <p:sp>
        <p:nvSpPr>
          <p:cNvPr id="17" name="Text 9"/>
          <p:cNvSpPr txBox="1"/>
          <p:nvPr/>
        </p:nvSpPr>
        <p:spPr>
          <a:xfrm>
            <a:off x="5139650" y="3403175"/>
            <a:ext cx="3591300" cy="780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Даже если слово устарело, выражение может оставаться живым и узнаваемым. Благодаря этому старые формы не исчезают полностью, а становятся частью культурной памяти.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70490" y="1072294"/>
            <a:ext cx="2782500" cy="185862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5983442" y="1072294"/>
            <a:ext cx="2782500" cy="185862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80693" y="1072294"/>
            <a:ext cx="2782500" cy="185862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11"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Архаизмы и старинная орфография
</a:t>
            </a:r>
            <a:endParaRPr lang="en-US" sz="2400" dirty="0"/>
          </a:p>
        </p:txBody>
      </p:sp>
      <p:sp>
        <p:nvSpPr>
          <p:cNvPr id="12" name="Text 2"/>
          <p:cNvSpPr txBox="1"/>
          <p:nvPr/>
        </p:nvSpPr>
        <p:spPr>
          <a:xfrm>
            <a:off x="586568"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Страница, которая сразу выдаёт эпоху
</a:t>
            </a:r>
            <a:endParaRPr lang="en-US" sz="900" dirty="0"/>
          </a:p>
        </p:txBody>
      </p:sp>
      <p:sp>
        <p:nvSpPr>
          <p:cNvPr id="13" name="Text 3"/>
          <p:cNvSpPr txBox="1"/>
          <p:nvPr/>
        </p:nvSpPr>
        <p:spPr>
          <a:xfrm>
            <a:off x="586568"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Дореволюционная книга узнаётся по особым буквам и привычкам письма. В ней можно встретить ѣ, і, ѳ и твёрдый знак в конце многих слов. Такая страница выглядит иначе и помогает сразу почувствовать время, к которому относится текст.
</a:t>
            </a:r>
            <a:endParaRPr lang="en-US" sz="800" dirty="0"/>
          </a:p>
        </p:txBody>
      </p:sp>
      <p:sp>
        <p:nvSpPr>
          <p:cNvPr id="14" name="Text 4"/>
          <p:cNvSpPr txBox="1"/>
          <p:nvPr/>
        </p:nvSpPr>
        <p:spPr>
          <a:xfrm>
            <a:off x="6199520"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Азбука как исторический знак
</a:t>
            </a:r>
            <a:endParaRPr lang="en-US" sz="900" dirty="0"/>
          </a:p>
        </p:txBody>
      </p:sp>
      <p:sp>
        <p:nvSpPr>
          <p:cNvPr id="15" name="Text 5"/>
          <p:cNvSpPr txBox="1"/>
          <p:nvPr/>
        </p:nvSpPr>
        <p:spPr>
          <a:xfrm>
            <a:off x="6199520"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Старая азбука на плакате или в учебнике показывает, как менялась письменная норма русского языка. Такие изображения помогают не только запомнить буквы прошлого, но и увидеть связь между старой книгой, письмом и современной орфографией.
</a:t>
            </a:r>
            <a:endParaRPr lang="en-US" sz="800" dirty="0"/>
          </a:p>
        </p:txBody>
      </p:sp>
      <p:sp>
        <p:nvSpPr>
          <p:cNvPr id="16" name="Text 6"/>
          <p:cNvSpPr txBox="1"/>
          <p:nvPr/>
        </p:nvSpPr>
        <p:spPr>
          <a:xfrm>
            <a:off x="3396771"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Надпись на старом документе
</a:t>
            </a:r>
            <a:endParaRPr lang="en-US" sz="900" dirty="0"/>
          </a:p>
        </p:txBody>
      </p:sp>
      <p:sp>
        <p:nvSpPr>
          <p:cNvPr id="17" name="Text 7"/>
          <p:cNvSpPr txBox="1"/>
          <p:nvPr/>
        </p:nvSpPr>
        <p:spPr>
          <a:xfrm>
            <a:off x="3396771"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В архивных бумагах и старых объявлениях орфография часто становится подсказкой для читателя. По написанию можно понять, что перед нами текст до реформы 1918 года. Это важно для точного чтения, потому что старая запись не совпадает с современной.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47" y="1292983"/>
            <a:ext cx="8317800" cy="3182297"/>
          </a:xfrm>
          <a:prstGeom prst="rect">
            <a:avLst/>
          </a:prstGeom>
        </p:spPr>
      </p:pic>
      <p:sp>
        <p:nvSpPr>
          <p:cNvPr id="4"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5" name="Text 1"/>
          <p:cNvSpPr txBox="1"/>
          <p:nvPr/>
        </p:nvSpPr>
        <p:spPr>
          <a:xfrm>
            <a:off x="413147" y="435769"/>
            <a:ext cx="8317800" cy="3642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слово становится архаизмом
</a:t>
            </a:r>
            <a:endParaRPr lang="en-US" sz="2400" dirty="0"/>
          </a:p>
        </p:txBody>
      </p:sp>
      <p:sp>
        <p:nvSpPr>
          <p:cNvPr id="6" name="Text 2"/>
          <p:cNvSpPr txBox="1"/>
          <p:nvPr/>
        </p:nvSpPr>
        <p:spPr>
          <a:xfrm>
            <a:off x="413147" y="845820"/>
            <a:ext cx="8133900" cy="2676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Схема показывает постепенное устаревание слова под влиянием изменений в жизни и языке.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8" name="Text 1"/>
          <p:cNvSpPr txBox="1"/>
          <p:nvPr/>
        </p:nvSpPr>
        <p:spPr>
          <a:xfrm>
            <a:off x="534308" y="883599"/>
            <a:ext cx="2560500" cy="16713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Типичные ошибки при определении устаревших слов
</a:t>
            </a:r>
            <a:endParaRPr lang="en-US" sz="2400" dirty="0"/>
          </a:p>
        </p:txBody>
      </p:sp>
      <p:sp>
        <p:nvSpPr>
          <p:cNvPr id="9" name="Text 2"/>
          <p:cNvSpPr txBox="1"/>
          <p:nvPr/>
        </p:nvSpPr>
        <p:spPr>
          <a:xfrm>
            <a:off x="3748025" y="5682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Путают с историзмом
</a:t>
            </a:r>
            <a:endParaRPr lang="en-US" sz="1100" dirty="0"/>
          </a:p>
        </p:txBody>
      </p:sp>
      <p:sp>
        <p:nvSpPr>
          <p:cNvPr id="10" name="Text 3"/>
          <p:cNvSpPr txBox="1"/>
          <p:nvPr/>
        </p:nvSpPr>
        <p:spPr>
          <a:xfrm>
            <a:off x="3748025" y="8533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Архаизм заменяется современным словом, а историзм называет исчезнувшую реалию. Если не проверить, существует ли предмет или явление сегодня, легко сделать неверный вывод.
</a:t>
            </a:r>
            <a:endParaRPr lang="en-US" sz="1000" dirty="0"/>
          </a:p>
        </p:txBody>
      </p:sp>
      <p:sp>
        <p:nvSpPr>
          <p:cNvPr id="11" name="Text 4"/>
          <p:cNvSpPr txBox="1"/>
          <p:nvPr/>
        </p:nvSpPr>
        <p:spPr>
          <a:xfrm>
            <a:off x="3748025" y="36708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Забывают о синониме
</a:t>
            </a:r>
            <a:endParaRPr lang="en-US" sz="1100" dirty="0"/>
          </a:p>
        </p:txBody>
      </p:sp>
      <p:sp>
        <p:nvSpPr>
          <p:cNvPr id="12" name="Text 5"/>
          <p:cNvSpPr txBox="1"/>
          <p:nvPr/>
        </p:nvSpPr>
        <p:spPr>
          <a:xfrm>
            <a:off x="3748025" y="39559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Главный признак архаизма — наличие современного соответствия. Если рядом можно поставить привычное слово без потери смысла, это помогает точно определить тип устаревшей лексики.
</a:t>
            </a:r>
            <a:endParaRPr lang="en-US" sz="1000" dirty="0"/>
          </a:p>
        </p:txBody>
      </p:sp>
      <p:sp>
        <p:nvSpPr>
          <p:cNvPr id="13" name="Text 6"/>
          <p:cNvSpPr txBox="1"/>
          <p:nvPr/>
        </p:nvSpPr>
        <p:spPr>
          <a:xfrm>
            <a:off x="3748025" y="26366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Считают редкое слово архаизмом
</a:t>
            </a:r>
            <a:endParaRPr lang="en-US" sz="1100" dirty="0"/>
          </a:p>
        </p:txBody>
      </p:sp>
      <p:sp>
        <p:nvSpPr>
          <p:cNvPr id="14" name="Text 7"/>
          <p:cNvSpPr txBox="1"/>
          <p:nvPr/>
        </p:nvSpPr>
        <p:spPr>
          <a:xfrm>
            <a:off x="3748025" y="29217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Редкость сама по себе не делает слово устаревшим. Иногда оно просто малоизвестно или используется в узкой сфере, но имеет современное значение и не относится к архаизмам.
</a:t>
            </a:r>
            <a:endParaRPr lang="en-US" sz="1000" dirty="0"/>
          </a:p>
        </p:txBody>
      </p:sp>
      <p:sp>
        <p:nvSpPr>
          <p:cNvPr id="15" name="Text 8"/>
          <p:cNvSpPr txBox="1"/>
          <p:nvPr/>
        </p:nvSpPr>
        <p:spPr>
          <a:xfrm>
            <a:off x="3748025" y="16024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Не смотрят на значение
</a:t>
            </a:r>
            <a:endParaRPr lang="en-US" sz="1100" dirty="0"/>
          </a:p>
        </p:txBody>
      </p:sp>
      <p:sp>
        <p:nvSpPr>
          <p:cNvPr id="16" name="Text 9"/>
          <p:cNvSpPr txBox="1"/>
          <p:nvPr/>
        </p:nvSpPr>
        <p:spPr>
          <a:xfrm>
            <a:off x="3748025" y="18875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Одно и то же слово может быть обычным в современном смысле и устаревшим в старом. Поэтому важно читать весь контекст, а не угадывать значение по памяти.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292719"/>
            <a:ext cx="3969000" cy="318282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40568" y="1468846"/>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Чем реже слово звучит в обычной речи, тем заметнее оно уходит в учебные, книжные и художественные тексты.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9" name="Text 2"/>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Степени устаревания слов
</a:t>
            </a:r>
            <a:endParaRPr lang="en-US" sz="2400" dirty="0"/>
          </a:p>
        </p:txBody>
      </p:sp>
      <p:sp>
        <p:nvSpPr>
          <p:cNvPr id="10" name="Text 3"/>
          <p:cNvSpPr txBox="1"/>
          <p:nvPr/>
        </p:nvSpPr>
        <p:spPr>
          <a:xfrm>
            <a:off x="4849446" y="2549765"/>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Линия показывает постепенный переход от живого употребления к редкому и затем к полному исчезновению или музейному статусу слова.
</a:t>
            </a:r>
            <a:endParaRPr lang="en-US" sz="1200" dirty="0"/>
          </a:p>
        </p:txBody>
      </p:sp>
      <p:sp>
        <p:nvSpPr>
          <p:cNvPr id="11" name="Text 4"/>
          <p:cNvSpPr txBox="1"/>
          <p:nvPr/>
        </p:nvSpPr>
        <p:spPr>
          <a:xfrm>
            <a:off x="4671975" y="3467325"/>
            <a:ext cx="3895800" cy="218400"/>
          </a:xfrm>
          <a:prstGeom prst="rect">
            <a:avLst/>
          </a:prstGeom>
          <a:noFill/>
          <a:ln/>
        </p:spPr>
        <p:txBody>
          <a:bodyPr wrap="square" lIns="0" tIns="0" rIns="0" bIns="0" rtlCol="0" anchor="t"/>
          <a:lstStyle/>
          <a:p>
            <a:pPr algn="l" indent="0" marL="0">
              <a:lnSpc>
                <a:spcPct val="90000"/>
              </a:lnSpc>
              <a:buNone/>
            </a:pPr>
            <a:r>
              <a:rPr lang="en-US" sz="990" dirty="0">
                <a:solidFill>
                  <a:srgbClr val="000000"/>
                </a:solidFill>
                <a:latin typeface="Arial" pitchFamily="34" charset="0"/>
                <a:ea typeface="Arial" pitchFamily="34" charset="-122"/>
                <a:cs typeface="Arial" pitchFamily="34" charset="-120"/>
              </a:rPr>
              <a:t>Учебная схема по теме устаревшей лексики русского языка; 2024.
</a:t>
            </a:r>
            <a:endParaRPr lang="en-US" sz="99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343042" y="1145300"/>
            <a:ext cx="6458008" cy="2269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Архаизмы помогают читать, сравнивать и лучше понимать развитие русского языка.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Чем полезно изучение архаизмов
</a:t>
            </a:r>
            <a:endParaRPr lang="en-US" sz="2400" dirty="0"/>
          </a:p>
        </p:txBody>
      </p:sp>
      <p:sp>
        <p:nvSpPr>
          <p:cNvPr id="10" name="Text 3"/>
          <p:cNvSpPr txBox="1"/>
          <p:nvPr/>
        </p:nvSpPr>
        <p:spPr>
          <a:xfrm>
            <a:off x="4671975" y="3937526"/>
            <a:ext cx="38814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Изучение архаизмов полезно и для понимания текстов, и для расширения словаря, и для сохранения связи с культурой.
</a:t>
            </a:r>
            <a:endParaRPr lang="en-US" sz="1200" dirty="0"/>
          </a:p>
        </p:txBody>
      </p:sp>
      <p:sp>
        <p:nvSpPr>
          <p:cNvPr id="11" name="Text 4"/>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Материал школьного курса русского языка.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3150" y="431475"/>
            <a:ext cx="7095300" cy="1026000"/>
          </a:xfrm>
          <a:prstGeom prst="rect">
            <a:avLst/>
          </a:prstGeom>
          <a:noFill/>
          <a:ln/>
        </p:spPr>
        <p:txBody>
          <a:bodyPr wrap="square" lIns="0" tIns="0" rIns="0" bIns="0" rtlCol="0" anchor="t"/>
          <a:lstStyle/>
          <a:p>
            <a:pPr algn="l" indent="0" marL="0">
              <a:lnSpc>
                <a:spcPct val="90000"/>
              </a:lnSpc>
              <a:buNone/>
            </a:pPr>
            <a:r>
              <a:rPr lang="en-US" sz="3300" b="1" dirty="0">
                <a:solidFill>
                  <a:srgbClr val="000000"/>
                </a:solidFill>
                <a:latin typeface="Arial" pitchFamily="34" charset="0"/>
                <a:ea typeface="Arial" pitchFamily="34" charset="-122"/>
                <a:cs typeface="Arial" pitchFamily="34" charset="-120"/>
              </a:rPr>
              <a:t>Архаизмы — память языка в словах
</a:t>
            </a:r>
            <a:endParaRPr lang="en-US" sz="3300" dirty="0"/>
          </a:p>
        </p:txBody>
      </p:sp>
      <p:sp>
        <p:nvSpPr>
          <p:cNvPr id="5" name="Text 1"/>
          <p:cNvSpPr txBox="1"/>
          <p:nvPr/>
        </p:nvSpPr>
        <p:spPr>
          <a:xfrm>
            <a:off x="3825200" y="1898450"/>
            <a:ext cx="4671300" cy="18618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Архаизмы напоминают, как менялся русский язык и как в нём сохраняется история. Зная их, легче читать классику, понимать старые тексты и замечать живую связь между прошлым и настоящим.
</a:t>
            </a:r>
            <a:endParaRPr lang="en-US"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2026-05-28T08:45:57Z</dcterms:created>
  <dcterms:modified xsi:type="dcterms:W3CDTF">2026-05-28T08:45:57Z</dcterms:modified>
</cp:coreProperties>
</file>