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XVI века: сравнение России и 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соседи в многообразии Восточной Европы XVI века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XVI века — это не единая страна, а пространство разных народов, религий и моделей развития. Сравнение помогает увидеть, где Россия усиливалась, а где отставала от соседей.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Восточную Европу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Восточную Европу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3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позволяет увидеть не только соседство государств, но и различие общественных моделей: земледельческой, городской и степной. Это важнее простого перечисления войн и границ.
</a:t>
            </a:r>
            <a:endParaRPr lang="en-US" sz="2239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349995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развития лучше оценивать по производству, плотности городов и организации власти. Эти признаки показывают, насколько общество могло собирать ресурсы и поддерживать порядок.
</a:t>
            </a:r>
            <a:endParaRPr lang="en-US" sz="2239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520228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культура отражают устойчивость элит и способность государства управлять большими территориями. Важны также печать, церковь и школьное образование.
</a:t>
            </a:r>
            <a:endParaRPr lang="en-US" sz="2384" dirty="0"/>
          </a:p>
        </p:txBody>
      </p:sp>
      <p:sp>
        <p:nvSpPr>
          <p:cNvPr id="15" name="Text 5"/>
          <p:cNvSpPr txBox="1"/>
          <p:nvPr/>
        </p:nvSpPr>
        <p:spPr>
          <a:xfrm>
            <a:off x="9404100" y="6904607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зависела не только от численности войска, но и от его устройства, снабжения и способности быстро собираться. Для региона это было решающим фактором.
</a:t>
            </a:r>
            <a:endParaRPr lang="en-US" sz="2639" dirty="0"/>
          </a:p>
        </p:txBody>
      </p:sp>
      <p:sp>
        <p:nvSpPr>
          <p:cNvPr id="16" name="Text 6"/>
          <p:cNvSpPr txBox="1"/>
          <p:nvPr/>
        </p:nvSpPr>
        <p:spPr>
          <a:xfrm>
            <a:off x="9404100" y="8606932"/>
            <a:ext cx="75036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торговлей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внутренний рынок с Балтикой, Черным морем и степью. Страны, контролировавшие пути обмена, получали больше доходов и влияния.
</a:t>
            </a:r>
            <a:endParaRPr lang="en-US" sz="26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ключевые центры региона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государство занимало широкий северо-восточный массив региона, опираясь на старые княжеские центры и новые крепости. Его пространство росло быстрее, чем плотность заселения.
</a:t>
            </a:r>
            <a:endParaRPr lang="en-US" sz="2548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Польско-литовский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Литвы и Польши образовывали большой западный пояс Восточной Европы. Здесь особенно заметны были крупные политические города и магнатские владения.
</a:t>
            </a:r>
            <a:endParaRPr lang="en-US" sz="2548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Ливония и побережье Балтики имели значение как торговый и военный коридор. За контроль над ним соперничали соседние державы.
</a:t>
            </a:r>
            <a:endParaRPr lang="en-US" sz="2614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и черноморский юг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Крымское ханство и османская зона контролировали степные и черноморские связи. Отсюда исходили военные угрозы и торговое влияние на юг региона.
</a:t>
            </a:r>
            <a:endParaRPr lang="en-US" sz="2548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Вильна, Краков, Рига, Бахчисарай и Константинополь выступали главными политическими и культурными центрами, вокруг которых строилась региональная система.
</a:t>
            </a:r>
            <a:endParaRPr lang="en-US" sz="25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34" y="6638231"/>
            <a:ext cx="60615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народов и культур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жили восточные и западные славяне, а также балты, финно-угорские и тюркские народы. Язык, вера и политическая принадлежность часто переплетались.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объединяло Московское государство и часть восточнославянского населения. Для многих людей церковная традиция была важнее политических границ.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Православный мир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преобладал в польско-литовских землях и в части городов региона. К концу века усилились протестантские течения, особенно в элитной среде.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христианство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определял жизнь Крымского ханства и османских владений. Эти территории связывали Восточную Европу с более широким мусульманским миром.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Мусульманский юг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Восточной Европы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1397000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XVI века сильнее всего выделяется Московское государство. Оно расширяет территорию, укрепляет управление и становится одним из главных центров силы региона.
</a:t>
            </a:r>
            <a:endParaRPr lang="en-US" sz="2600" dirty="0"/>
          </a:p>
        </p:txBody>
      </p:sp>
      <p:sp>
        <p:nvSpPr>
          <p:cNvPr id="12" name="Text 3"/>
          <p:cNvSpPr txBox="1"/>
          <p:nvPr/>
        </p:nvSpPr>
        <p:spPr>
          <a:xfrm>
            <a:off x="4863031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Польско-литовский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Литва постепенно объединяются в более тесную политическую систему. Их сила держится на шляхте, городах и широкой дипломатии.
</a:t>
            </a:r>
            <a:endParaRPr lang="en-US" sz="2600" dirty="0"/>
          </a:p>
        </p:txBody>
      </p:sp>
      <p:sp>
        <p:nvSpPr>
          <p:cNvPr id="13" name="Text 4"/>
          <p:cNvSpPr txBox="1"/>
          <p:nvPr/>
        </p:nvSpPr>
        <p:spPr>
          <a:xfrm>
            <a:off x="8329054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сохраняет влияние на юге через Балканы, черноморские выходы и контроль торговых направлений. Это делает её ключевым внешним игроком.
</a:t>
            </a:r>
            <a:endParaRPr lang="en-US" sz="2600" dirty="0"/>
          </a:p>
        </p:txBody>
      </p:sp>
      <p:sp>
        <p:nvSpPr>
          <p:cNvPr id="14" name="Text 5"/>
          <p:cNvSpPr txBox="1"/>
          <p:nvPr/>
        </p:nvSpPr>
        <p:spPr>
          <a:xfrm>
            <a:off x="11795077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Ливонии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Ливония ослабевает и становится объектом соперничества. Войны вокруг Балтики подрывают её самостоятельность и вовлекают соседние державы.
</a:t>
            </a:r>
            <a:endParaRPr lang="en-US" sz="2600" dirty="0"/>
          </a:p>
        </p:txBody>
      </p:sp>
      <p:sp>
        <p:nvSpPr>
          <p:cNvPr id="15" name="Text 6"/>
          <p:cNvSpPr txBox="1"/>
          <p:nvPr/>
        </p:nvSpPr>
        <p:spPr>
          <a:xfrm>
            <a:off x="15261100" y="3219075"/>
            <a:ext cx="2518800" cy="498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Крымское ханство удерживает опасный для соседей степной фактор: набеги, мобильные отряды и контроль переходов. Из-за этого границы региона становятся нестабильнее.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319462"/>
            <a:ext cx="9042900" cy="18484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 материалам презентации и общим сведениям о социальном строе XVI века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 сословия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сословий показывает, как по-разному распределялись власть, земля и влияние в разных частях Восточной Европы.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сильнее зависимость общества от службы, а в польско-литовских землях — от землевладения и прав шляхты.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служба в России и у соседей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Поместная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Московском государстве земля и служба были связаны напрямую: поместья давались за военную обязанность. Это усиливало зависимость дворянства от государя и поддержку центральной власти.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Вотчины сохранялись как наследственные владения, но рядом с ними росла роль служилого землевладения. Такая комбинация делала российскую систему гибкой, хотя и неравномерной.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наследственного владения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Польше и Литве наследственные земли шляхты и магнатов были прочнее отделены от государственной службы. Поэтому местная знать могла ограничивать централизацию сильнее, чем в России.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презентации; относительная схема без точной статистики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производство, налоги, торговля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относительную значимость основных факторов хозяйства в регионе по материалам темы, а не точную статистику.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держалась на земледелии и налогах, а слабые города, войны и расстояния ограничивали быстрый рост торговли и ремесла.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урбанизация региона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города чаще служили центрами власти, обороны и сбора налогов. Их развитие во многом зависело от государства и военной обстановки.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 цехи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Ливонии и в польско-литовских землях сильнее ощущались городское самоуправление, цеховая организация ремесла и правовые привилегии горожан.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привилегии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Магдебургское право поддерживало более устойчивую городскую среду, где купцы и ремесленники могли влиять на местную жизнь сильнее, чем в России.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маршруты тянулись по рекам и к Балтийскому морю, связывая внутренние рынки с внешней торговлей и крупными портами.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демография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заселение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большая часть населения жила в деревне, а расстояния между поселениями были велики. Разреженность особенно ощущалась на южных и восточных окраинах, где освоение шло медленно.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плотность населения ограничивала налоговые поступления и усложняла сбор ресурсов для государства. Власти было труднее быстро сосредоточить людей, продовольствие и транспорт для войны или строительства.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Немногие и разобщённые города росли медленно, потому что местный рынок оставался узким, а торговые связи были нестабильны. Это сдерживало ремесло, специализацию и формирование устойчивых городских центров.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производство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ремёсла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производства составляли традиционные ремёсла: кузнечное дело, литьё металла, выделка кожи, обработка дерева и ткани. Большая часть мастерских работала на повседневные нужды местного населения.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узкая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соседних земель городские мастерские были более специализированными, а разделение труда — более заметным. Это повышало качество отдельных изделий и поддерживало торговлю внутри и за пределами региона.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и Туле постепенно укреплялось оружейное производство, связанное с потребностями государства и армии. Это направление было важным шагом вперёд, хотя оно не охватывало всё хозяйство региона.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через практику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ремесленников оставался сравнительно низким, поэтому знания передавались прежде всего через практику и ученичество. Письменные инструкции и технические записи использовались ограниченно.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образование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в России во многом держалась на церкви, монастырях и рукописной книжности. Именно там сохранялись тексты, велось обучение и поддерживалась духовная традиция общества.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книг оставалось важнейшим способом распространения знания. Это делало культуру более устойчивой, но и медленнее реагирующей на новые идеи по сравнению с печатной средой соседних стран.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и школьная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польско-литовских землях и части Центральной Европы быстрее распространялись университеты, школы и типографии. Благодаря этому элиты получали более широкий доступ к образованию и интеллектуальным спорам.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Элиты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форме обучения постепенно влияли на кругозор правящих слоёв. Там, где раньше укреплялись университеты и печать, быстрее формировались новые представления о власти, праве и культуре.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конфессиональные различия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конфессии региона и то, как религиозные изменения влияли на политическую и культурную жизнь.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 оборона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Конное ополчение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сила Москвы опиралась на дворянское конное ополчение, которое составляло основу полевой армии. Такая система позволяла быстро собирать силы, но зависела от службы землевладельцев.
</a:t>
            </a:r>
            <a:endParaRPr lang="en-US" sz="2707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Стрелецкие части и артиллерия усиливали постоянную составляющую войска. Это повышало боеспособность государства и делало оборону городов и крепостей более устойчивой.
</a:t>
            </a:r>
            <a:endParaRPr lang="en-US" sz="272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некоторыми соседями Россия усиливала централизованное управление войском. Однако армия всё ещё оставалась тесно связанной с мобилизацией служилых людей и их земельной обязанностью.
</a:t>
            </a:r>
            <a:endParaRPr lang="en-US" sz="2458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рубежи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Засечные линии и крепости прикрывали южные рубежи от степных набегов. Они не решали всех проблем, но давали время для сосредоточения сил и защиты населения.
</a:t>
            </a:r>
            <a:endParaRPr lang="en-US" sz="27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управление и опричнина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власть стремилась упорядочить сбор налогов, суд и местное управление. Приказы и наместники всё сильнее подчинялись воле государя, что укрепляло вертикаль власти.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стала самым жёстким выражением этого курса. Она была направлена на подчинение знати, но сопровождалась конфискациями, насилием и разрушением хозяйственных связей.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помогала быстрее принимать решения и контролировать ресурсы, особенно в условиях войны. Но она требовала постоянного давления на местные элиты и население.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не только усиление самодержавия, но и рост недоверия внутри страны. Разрыв между центром и обществом углубился, а последствия разорения ощущались долго.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 Иване IV: рост и кризисы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1547: венчание на царство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был венчан на царство, что подчеркнуло новый уровень власти московского правителя. Это усилило идею единого государства и расширило политические возможности центра.
</a:t>
            </a:r>
            <a:endParaRPr lang="en-US" sz="2247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1558–1583: Ливонская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Ливонская война втянула страну в длительное и дорогостоящее противостояние за выход к Балтике. Военные расходы, потери и разорение начали подтачивать ресурсы государства.
</a:t>
            </a:r>
            <a:endParaRPr lang="en-US" sz="2194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1552–1556: расширение на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1552 и 1556 годах были завоёваны Казань и Астрахань. Государство получило контроль над важными путями по Волге и укрепило свои позиции на востоке.
</a:t>
            </a:r>
            <a:endParaRPr lang="en-US" sz="211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кризисы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правления усилились кризисы, репрессии и зависимость крестьян, а развитие страны стало неравномерным. Рост территории не означал устойчивого благополучия.
</a:t>
            </a:r>
            <a:endParaRPr lang="en-US" sz="23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и их траектории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Литва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Литва опирались на сильную шляхту, развитую политическую традицию и городские права. Это создавало иную модель развития, где власть монарха была тесно связана с сословиями.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Ливония оставалась уязвимой из-за военной слабости и борьбы за торговые пути. В условиях крупных конфликтов её политическая устойчивость оказалась недостаточной.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Крымское ханство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Крымское ханство сохраняло влияние благодаря подвижности конницы, набегам и контролю степных маршрутов. Его сила была связана не с городами, а с военной мобильностью.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зона отличалась мощной державной организацией, разнообразием народов и контролем ключевых торговых направлений. Это делало её важным центром силы на южной периферии региона.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ключевым показателям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развитие России XVI века было неоднородным: в одних сферах она отставала от соседей, в других быстро наращивала силу государства и армии.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уступала в городском и образовательном развитии, но заметно усиливалась в централизации власти и военной мобилизации.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по теме презентации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ростом и отставанием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 века вошла в историю как крупная держава, сумевшая расширить границы и укрепить власть центра. Однако по городам, образованию и торговым связям она часто уступала более развитым соседям.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2026-07-26T02:24:58Z</dcterms:created>
  <dcterms:modified xsi:type="dcterms:W3CDTF">2026-07-26T02:24:58Z</dcterms:modified>
</cp:coreProperties>
</file>