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 5. Семья: первые английские слова о близких людях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семье по-английски легко и уверенно.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семьи знакома каждому ребёнку и не перегружает новыми словами. Короткие фразы, повторяющиеся модели и понятные действия помогают быстро начать говорить о себе, близких людях и домашних делах на английском языке без лишнего стресса и путаницы в голове, как на уроке с добрым подсказчиком рядом.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 английском: просто, понятно, по-детски
</a:t>
            </a:r>
            <a:endParaRPr lang="en-US" sz="2759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«Семья»
</a:t>
            </a:r>
            <a:endParaRPr lang="en-US" sz="301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64400" y="1186850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родственники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запомнить самые частые слова: mother, father, sister, brother. Они помогают назвать людей, которые живут рядом и участвуют в повседневной жизни ребёнка.
</a:t>
            </a:r>
            <a:endParaRPr lang="en-US" sz="1334" dirty="0"/>
          </a:p>
        </p:txBody>
      </p:sp>
      <p:sp>
        <p:nvSpPr>
          <p:cNvPr id="13" name="Text 3"/>
          <p:cNvSpPr txBox="1"/>
          <p:nvPr/>
        </p:nvSpPr>
        <p:spPr>
          <a:xfrm>
            <a:off x="664400" y="2357927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члены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лексике блока относятся grandmother и grandfather. Эти слова легко соединяются с простыми фразами: My grandmother is kind. My grandfather is old and friendly.
</a:t>
            </a:r>
            <a:endParaRPr lang="en-US" sz="1378" dirty="0"/>
          </a:p>
        </p:txBody>
      </p:sp>
      <p:sp>
        <p:nvSpPr>
          <p:cNvPr id="14" name="Text 4"/>
          <p:cNvSpPr txBox="1"/>
          <p:nvPr/>
        </p:nvSpPr>
        <p:spPr>
          <a:xfrm>
            <a:off x="664400" y="3529005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 целом
</a:t>
            </a:r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family, parents, children показывают, как устроена семья. Они полезны для первых ответов на уроке: This is my family. I have parents and children in my family.
</a:t>
            </a:r>
            <a:endParaRPr lang="en-US" sz="1513" dirty="0"/>
          </a:p>
        </p:txBody>
      </p:sp>
      <p:sp>
        <p:nvSpPr>
          <p:cNvPr id="15" name="Text 5"/>
          <p:cNvSpPr txBox="1"/>
          <p:nvPr/>
        </p:nvSpPr>
        <p:spPr>
          <a:xfrm>
            <a:off x="3803825" y="1186850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родственные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расширить словарь, используются aunt, uncle и cousin. Эти слова помогают говорить не только о самых близких, но и о других родственниках без сложных объяснений.
</a:t>
            </a:r>
            <a:endParaRPr lang="en-US" sz="1230" dirty="0"/>
          </a:p>
        </p:txBody>
      </p:sp>
      <p:sp>
        <p:nvSpPr>
          <p:cNvPr id="16" name="Text 6"/>
          <p:cNvSpPr txBox="1"/>
          <p:nvPr/>
        </p:nvSpPr>
        <p:spPr>
          <a:xfrm>
            <a:off x="3803825" y="2357927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устные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лексика сразу входит в короткие предложения. Так ребёнок учится не просто узнавать слова, а использовать их в ответах: This is my mother. I have one brother.
</a:t>
            </a:r>
            <a:endParaRPr lang="en-US" sz="14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семья на фотографии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265392" y="114235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видно на снимке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помогает сразу связать английские слова с реальными людьми. Подписи mother, father, sister, brother, grandmother и grandfather делают задание понятным даже без длинного объяснения.
</a:t>
            </a:r>
            <a:endParaRPr lang="en-US" sz="1287" dirty="0"/>
          </a:p>
        </p:txBody>
      </p:sp>
      <p:sp>
        <p:nvSpPr>
          <p:cNvPr id="14" name="Text 3"/>
          <p:cNvSpPr txBox="1"/>
          <p:nvPr/>
        </p:nvSpPr>
        <p:spPr>
          <a:xfrm>
            <a:off x="265392" y="227962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рядом с фото
</a:t>
            </a:r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можно прочитать короткие образцы: This is my family. Here is my sister. There are four people in my family. Такие фразы легко повторить вслух.
</a:t>
            </a:r>
            <a:endParaRPr lang="en-US" sz="1420" dirty="0"/>
          </a:p>
        </p:txBody>
      </p:sp>
      <p:sp>
        <p:nvSpPr>
          <p:cNvPr id="15" name="Text 4"/>
          <p:cNvSpPr txBox="1"/>
          <p:nvPr/>
        </p:nvSpPr>
        <p:spPr>
          <a:xfrm>
            <a:off x="265392" y="3416892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человек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видит знакомое лицо и английское слово рядом, запоминание идёт быстрее. Мозг будто говорит: «О, это же моя сестра, а не просто буквы!»
</a:t>
            </a:r>
            <a:endParaRPr lang="en-US" sz="1496" dirty="0"/>
          </a:p>
        </p:txBody>
      </p:sp>
      <p:sp>
        <p:nvSpPr>
          <p:cNvPr id="16" name="Text 5"/>
          <p:cNvSpPr txBox="1"/>
          <p:nvPr/>
        </p:nvSpPr>
        <p:spPr>
          <a:xfrm>
            <a:off x="3368581" y="114235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помогает строить первый рассказ о своей семье. Достаточно указать на человека и сказать несколько простых слов, не теряясь и не вспоминая длинные правила.
</a:t>
            </a:r>
            <a:endParaRPr lang="en-US" sz="1434" dirty="0"/>
          </a:p>
        </p:txBody>
      </p:sp>
      <p:sp>
        <p:nvSpPr>
          <p:cNvPr id="17" name="Text 6"/>
          <p:cNvSpPr txBox="1"/>
          <p:nvPr/>
        </p:nvSpPr>
        <p:spPr>
          <a:xfrm>
            <a:off x="3368581" y="227962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ситуация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семейная фотография вызывает интерес и доверие. Ребёнку проще говорить о том, что действительно близко, а значит, английская речь звучит увереннее и естественнее.
</a:t>
            </a:r>
            <a:endParaRPr lang="en-US" sz="12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членов семьи
</a:t>
            </a:r>
            <a:endParaRPr lang="en-US" sz="3113" dirty="0"/>
          </a:p>
        </p:txBody>
      </p:sp>
      <p:sp>
        <p:nvSpPr>
          <p:cNvPr id="11" name="Text 2"/>
          <p:cNvSpPr txBox="1"/>
          <p:nvPr/>
        </p:nvSpPr>
        <p:spPr>
          <a:xfrm>
            <a:off x="708079" y="1186850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3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kind помогает сказать, что человек добрый и внимательный. В коротком предложении это выглядит так: My mother is kind. Фраза простая и понятная для младших школьников.
</a:t>
            </a:r>
            <a:endParaRPr lang="en-US" sz="1492" dirty="0"/>
          </a:p>
        </p:txBody>
      </p:sp>
      <p:sp>
        <p:nvSpPr>
          <p:cNvPr id="12" name="Text 3"/>
          <p:cNvSpPr txBox="1"/>
          <p:nvPr/>
        </p:nvSpPr>
        <p:spPr>
          <a:xfrm>
            <a:off x="708079" y="2357927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люди
</a:t>
            </a:r>
            <a:pPr algn="l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funny подходит для описания тех, кто любит шутить и поднимать настроение. Ребёнок легко запомнит пример: My brother is funny. В классе это часто вызывает улыбку.
</a:t>
            </a:r>
            <a:endParaRPr lang="en-US" sz="1485" dirty="0"/>
          </a:p>
        </p:txBody>
      </p:sp>
      <p:sp>
        <p:nvSpPr>
          <p:cNvPr id="13" name="Text 4"/>
          <p:cNvSpPr txBox="1"/>
          <p:nvPr/>
        </p:nvSpPr>
        <p:spPr>
          <a:xfrm>
            <a:off x="708079" y="3529005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рост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young, old, tall, short позволяют заметить простые признаки человека. Они подходят для коротких описаний: My grandpa is old. My sister is tall and young.
</a:t>
            </a:r>
            <a:endParaRPr lang="en-US" sz="1542" dirty="0"/>
          </a:p>
        </p:txBody>
      </p:sp>
      <p:sp>
        <p:nvSpPr>
          <p:cNvPr id="14" name="Text 5"/>
          <p:cNvSpPr txBox="1"/>
          <p:nvPr/>
        </p:nvSpPr>
        <p:spPr>
          <a:xfrm>
            <a:off x="4230828" y="1186850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Дружелюбие и 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friendly и happy помогает передать приятное впечатление о близких. Такие слова особенно удобны в детских предложениях, где нужно сказать только один признак, без длинного объяснения.
</a:t>
            </a:r>
            <a:endParaRPr lang="en-US" sz="1325" dirty="0"/>
          </a:p>
        </p:txBody>
      </p:sp>
      <p:sp>
        <p:nvSpPr>
          <p:cNvPr id="15" name="Text 6"/>
          <p:cNvSpPr txBox="1"/>
          <p:nvPr/>
        </p:nvSpPr>
        <p:spPr>
          <a:xfrm>
            <a:off x="4230828" y="2357927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Соединяем слово и 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навык здесь — быстро связать родственника и одно прилагательное. Тогда получаются точные фразы: My mother is kind. My brother is funny. My sister is happy.
</a:t>
            </a:r>
            <a:endParaRPr lang="en-US" sz="154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рассказать о семье по-английски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модель для короткого устного ответа из 3–5 простых предложений.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24" y="4229420"/>
            <a:ext cx="521700" cy="417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5474" y="42062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14324" y="4186700"/>
            <a:ext cx="43995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66949" y="4186700"/>
            <a:ext cx="502800" cy="5028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90399" y="4186700"/>
            <a:ext cx="439950" cy="5028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дела, которые легко назвать по-английски
</a:t>
            </a:r>
            <a:endParaRPr lang="en-US" sz="2563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help помогает рассказать о помощи родным. Простое предложение I help my mother показывает, что даже маленькое дело важно и приятно для всей семьи.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 дома
</a:t>
            </a:r>
            <a:endParaRPr lang="en-US" sz="1270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clean удобно для коротких бытовых фраз. В предложении We clean the room ребёнок видит, что порядок в доме можно описать простыми английскими словами.
</a:t>
            </a:r>
            <a:pPr algn="ctr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Наводим порядок
</a:t>
            </a:r>
            <a:endParaRPr lang="en-US" sz="1307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cook связан с кухней и вкусным запахом. Фраза My father cooks dinner звучит очень по-домашнему и помогает запомнить слово через знакомую ситуацию.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Готовим ужин
</a:t>
            </a:r>
            <a:endParaRPr lang="en-US" sz="1377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wash и выражение water подходят для ежедневных дел. Можно сказать I water the flowers, и сразу становится понятно, что английский помогает говорить о полезных привычках.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домом
</a:t>
            </a:r>
            <a:endParaRPr lang="en-US" sz="1270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play и read показывают, что дома можно не только работать, но и отдыхать. Такие фразы делают тему семьи живой, а урок — чуть уютнее.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занятия дома
</a:t>
            </a:r>
            <a:endParaRPr lang="en-US" sz="137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950" y="1805308"/>
            <a:ext cx="2002855" cy="19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2474" y="1171809"/>
            <a:ext cx="2002855" cy="194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187" y="1806379"/>
            <a:ext cx="2002465" cy="194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81956" y="1157709"/>
            <a:ext cx="2002465" cy="1946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семья вместе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353403" y="3842526"/>
            <a:ext cx="2002855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с книгой
</a:t>
            </a:r>
            <a:pPr algn="ctr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вся семья собирается в гостиной. Один ребёнок читает вслух, а остальные слушают и улыбаются. We read together — эта фраза подходит к спокойному и тёплому семейному часу.
</a:t>
            </a:r>
            <a:endParaRPr lang="en-US" sz="1079" dirty="0"/>
          </a:p>
        </p:txBody>
      </p:sp>
      <p:sp>
        <p:nvSpPr>
          <p:cNvPr id="14" name="Text 3"/>
          <p:cNvSpPr txBox="1"/>
          <p:nvPr/>
        </p:nvSpPr>
        <p:spPr>
          <a:xfrm>
            <a:off x="2462710" y="3209026"/>
            <a:ext cx="2002855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Настольная игра после ужина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ужина семья достаёт любимую игру и садится за стол. Everyone joins in, because we play together. Такие моменты учат ждать очереди, смеяться и радоваться вместе.
</a:t>
            </a:r>
            <a:endParaRPr lang="en-US" sz="1080" dirty="0"/>
          </a:p>
        </p:txBody>
      </p:sp>
      <p:sp>
        <p:nvSpPr>
          <p:cNvPr id="15" name="Text 4"/>
          <p:cNvSpPr txBox="1"/>
          <p:nvPr/>
        </p:nvSpPr>
        <p:spPr>
          <a:xfrm>
            <a:off x="4572453" y="3842526"/>
            <a:ext cx="2002855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всей семьёй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тёплый день семья выходит на прогулку. Кто-то несёт мяч, кто-то идёт рядом с собакой, а кто-то рассказывает смешную историю. We walk together — простая фраза для доброго общего дела.
</a:t>
            </a:r>
            <a:endParaRPr lang="en-US" sz="1117" dirty="0"/>
          </a:p>
        </p:txBody>
      </p:sp>
      <p:sp>
        <p:nvSpPr>
          <p:cNvPr id="16" name="Text 5"/>
          <p:cNvSpPr txBox="1"/>
          <p:nvPr/>
        </p:nvSpPr>
        <p:spPr>
          <a:xfrm>
            <a:off x="6681760" y="3194451"/>
            <a:ext cx="2002855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ужин дома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столом семья ест, разговаривает и делится новостями дня. We eat together показывает, что совместный ужин — это не только еда, но и время для общения и заботы.
</a:t>
            </a:r>
            <a:endParaRPr lang="en-US" sz="117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праздники и особые дни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празднику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дома появляется особое настроение: выбирают украшения, придумывают поздравление и готовят сюрприз. Уже здесь звучат слова holiday и celebration.
</a:t>
            </a:r>
            <a:endParaRPr lang="en-US" sz="1241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день рождения семья собирается вместе. We have a birthday party, поют песню, дарят gift и ставят на стол cake.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Радостный финал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заканчивается улыбками и добрыми словами. Ребёнок легко запоминает, что особый день — это shared joy, а не только угощение.
</a:t>
            </a:r>
            <a:endParaRPr lang="en-US" sz="138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в котором живёт семья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6725" y="1221875"/>
            <a:ext cx="2240272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и house
</a:t>
            </a:r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home и house помогают говорить о месте, где живёт семья. Home звучит особенно тепло, потому что оно связано не только со зданием, но и с уютом.
</a:t>
            </a:r>
            <a:endParaRPr lang="en-US" sz="1774" dirty="0"/>
          </a:p>
        </p:txBody>
      </p:sp>
      <p:sp>
        <p:nvSpPr>
          <p:cNvPr id="12" name="Text 3"/>
          <p:cNvSpPr txBox="1"/>
          <p:nvPr/>
        </p:nvSpPr>
        <p:spPr>
          <a:xfrm>
            <a:off x="2649593" y="1221875"/>
            <a:ext cx="2240272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в доме
</a:t>
            </a:r>
            <a:pPr algn="l" indent="0" marL="0">
              <a:lnSpc>
                <a:spcPct val="100000"/>
              </a:lnSpc>
              <a:buNone/>
            </a:pPr>
            <a:r>
              <a:rPr lang="en-US" sz="15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room, kitchen, bedroom и living room делают описание дома точнее. Ребёнок может сказать, где семья ест, спит и проводит время вместе.
</a:t>
            </a:r>
            <a:endParaRPr lang="en-US" sz="1796" dirty="0"/>
          </a:p>
        </p:txBody>
      </p:sp>
      <p:sp>
        <p:nvSpPr>
          <p:cNvPr id="13" name="Text 4"/>
          <p:cNvSpPr txBox="1"/>
          <p:nvPr/>
        </p:nvSpPr>
        <p:spPr>
          <a:xfrm>
            <a:off x="4985601" y="1221875"/>
            <a:ext cx="2240272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 спальня
</a:t>
            </a:r>
            <a:pPr algn="l" indent="0" marL="0">
              <a:lnSpc>
                <a:spcPct val="100000"/>
              </a:lnSpc>
              <a:buNone/>
            </a:pPr>
            <a:r>
              <a:rPr lang="en-US" sz="13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We eat in the kitchen и We sleep in the bedroom легко запоминаются. Они помогают связать английские слова с повседневными действиями, а не с абстрактными правилами.
</a:t>
            </a:r>
            <a:endParaRPr lang="en-US" sz="1568" dirty="0"/>
          </a:p>
        </p:txBody>
      </p:sp>
      <p:sp>
        <p:nvSpPr>
          <p:cNvPr id="14" name="Text 5"/>
          <p:cNvSpPr txBox="1"/>
          <p:nvPr/>
        </p:nvSpPr>
        <p:spPr>
          <a:xfrm>
            <a:off x="306714" y="3129875"/>
            <a:ext cx="2240177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Гостиная для игр
</a:t>
            </a:r>
            <a:pPr algn="l" indent="0" marL="0">
              <a:lnSpc>
                <a:spcPct val="100000"/>
              </a:lnSpc>
              <a:buNone/>
            </a:pPr>
            <a:r>
              <a:rPr lang="en-US" sz="14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Living room часто становится местом для игр, разговоров и отдыха. Фраза We play in the living room показывает, что дом — это пространство для семейной жизни.
</a:t>
            </a:r>
            <a:endParaRPr lang="en-US" sz="1647" dirty="0"/>
          </a:p>
        </p:txBody>
      </p:sp>
      <p:sp>
        <p:nvSpPr>
          <p:cNvPr id="15" name="Text 6"/>
          <p:cNvSpPr txBox="1"/>
          <p:nvPr/>
        </p:nvSpPr>
        <p:spPr>
          <a:xfrm>
            <a:off x="2649471" y="3129875"/>
            <a:ext cx="2240177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дом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Our home is nice and cosy помогает передать тёплое чувство дома. Такое описание подходит даже для младших школьников: коротко, ясно и очень по-доброму.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члены семьи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 основные родственные связи: parents, children, siblings, grandparents и cousins. Она поддерживает разговор о family tree и relatives на уроке английского языка.
</a:t>
            </a:r>
            <a:endParaRPr lang="en-US" sz="14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в семейном общении
</a:t>
            </a:r>
            <a:endParaRPr lang="en-US" sz="281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13956" y="1142350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с please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please делает просьбу мягкой и вежливой. Ребёнок легко запоминает короткую фразу Please help me и может использовать её дома, когда нужна простая помощь взрослого или брата.
</a:t>
            </a:r>
            <a:endParaRPr lang="en-US" sz="1496" dirty="0"/>
          </a:p>
        </p:txBody>
      </p:sp>
      <p:sp>
        <p:nvSpPr>
          <p:cNvPr id="13" name="Text 3"/>
          <p:cNvSpPr txBox="1"/>
          <p:nvPr/>
        </p:nvSpPr>
        <p:spPr>
          <a:xfrm>
            <a:off x="313956" y="2279620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thank you помогает показать признательность за заботу и внимание. В семейном общении она звучит естественно после помощи, подарка или доброго дела: Thank you, Mum. Спасибо по-английски очень коротко и очень полезно.
</a:t>
            </a:r>
            <a:endParaRPr lang="en-US" sz="1287" dirty="0"/>
          </a:p>
        </p:txBody>
      </p:sp>
      <p:sp>
        <p:nvSpPr>
          <p:cNvPr id="14" name="Text 4"/>
          <p:cNvSpPr txBox="1"/>
          <p:nvPr/>
        </p:nvSpPr>
        <p:spPr>
          <a:xfrm>
            <a:off x="313956" y="3416892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 без лишних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sorry учит ребёнка спокойно признавать ошибку. Оно удобно в коротких репликах, когда что-то случайно сломано, пролито или сказано не так: Sorry, Dad. Такая привычка делает общение добрее.
</a:t>
            </a:r>
            <a:endParaRPr lang="en-US" sz="1429" dirty="0"/>
          </a:p>
        </p:txBody>
      </p:sp>
      <p:sp>
        <p:nvSpPr>
          <p:cNvPr id="15" name="Text 5"/>
          <p:cNvSpPr txBox="1"/>
          <p:nvPr/>
        </p:nvSpPr>
        <p:spPr>
          <a:xfrm>
            <a:off x="3982436" y="1142350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помочь
</a:t>
            </a:r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Can I help? показывает готовность участвовать в домашних делах. Он подходит для урока и для жизни: ребёнок учится не только просить, но и замечать, когда помощь действительно нужна.
</a:t>
            </a:r>
            <a:endParaRPr lang="en-US" sz="1455" dirty="0"/>
          </a:p>
        </p:txBody>
      </p:sp>
      <p:sp>
        <p:nvSpPr>
          <p:cNvPr id="16" name="Text 6"/>
          <p:cNvSpPr txBox="1"/>
          <p:nvPr/>
        </p:nvSpPr>
        <p:spPr>
          <a:xfrm>
            <a:off x="3982436" y="2279620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Похвала и 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Good job! помогает одобрить старание и результат. Её можно сказать брату, сестре или родителям после удачного дела, уборки или выполненного задания. Это маленькие слова с большим тёплым смыслом.
</a:t>
            </a:r>
            <a:endParaRPr lang="en-US" sz="135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07" y="1171525"/>
            <a:ext cx="2464785" cy="195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в семье и их занятия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на 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доме мама работает учителем и каждый день готовит уроки для детей. Дома она читает вместе с ребёнком и помогает с заданиями. Фраза My mother is a teacher соединяет семью и профессию очень просто.
</a:t>
            </a:r>
            <a:endParaRPr lang="en-US" sz="108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за рулём и в заботах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может быть doctor, driver или cook — главное, что он помогает семье каждый день. После работы он ужинает дома и рассказывает, как прошёл день. Такие примеры показывают, что слово job связывает человека и его дело.
</a:t>
            </a:r>
            <a:endParaRPr lang="en-US" sz="1060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дома и в гостях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часто любит cooking, smiling and talking with the family. Она встречает внуков, угощает их и рассказывает о своём дне. Короткая фраза My grandma likes cooking помогает ребёнку описать близкого человека и его занятие.
</a:t>
            </a:r>
            <a:endParaRPr lang="en-US" sz="10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базовых чисел достаточно, чтобы говорить о семье простыми предложениями.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One, two, three, four, five помогают второкласснику быстро назвать количество людей и не потеряться в длинной фразе.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блока 5 по теме семьи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семейные занятия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6725" y="1221875"/>
            <a:ext cx="2240272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читает вместе, ребёнок слышит знакомые слова и учится говорить о привычных делах. Фраза We like reading together звучит просто и подходит для короткого ответа на уроке.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2649593" y="1221875"/>
            <a:ext cx="2240272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игры, рисование и спокойный вечер дома помогают детям описывать радостные моменты. My family loves playing board games показывает, что английский язык может говорить о самом приятном времени с близкими.
</a:t>
            </a:r>
            <a:endParaRPr lang="en-US" sz="1441" dirty="0"/>
          </a:p>
        </p:txBody>
      </p:sp>
      <p:sp>
        <p:nvSpPr>
          <p:cNvPr id="13" name="Text 4"/>
          <p:cNvSpPr txBox="1"/>
          <p:nvPr/>
        </p:nvSpPr>
        <p:spPr>
          <a:xfrm>
            <a:off x="4985601" y="1221875"/>
            <a:ext cx="2240272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на свежем воздухе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Walk, park, together — эти слова легко соединяются в короткую фразу. My family loves walking in the park помогает второкласснику рассказать о прогулке без сложной грамматики и длинных объяснений.
</a:t>
            </a:r>
            <a:endParaRPr lang="en-US" sz="1424" dirty="0"/>
          </a:p>
        </p:txBody>
      </p:sp>
      <p:sp>
        <p:nvSpPr>
          <p:cNvPr id="14" name="Text 5"/>
          <p:cNvSpPr txBox="1"/>
          <p:nvPr/>
        </p:nvSpPr>
        <p:spPr>
          <a:xfrm>
            <a:off x="306714" y="3129875"/>
            <a:ext cx="2240177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готовка делает речь о семье живой и понятной. We enjoy cooking together можно сказать о помощи на кухне, приготовлении простого ужина или выпечке. Такое предложение легко запомнить и приятно произнести.
</a:t>
            </a:r>
            <a:endParaRPr lang="en-US" sz="1396" dirty="0"/>
          </a:p>
        </p:txBody>
      </p:sp>
      <p:sp>
        <p:nvSpPr>
          <p:cNvPr id="15" name="Text 6"/>
          <p:cNvSpPr txBox="1"/>
          <p:nvPr/>
        </p:nvSpPr>
        <p:spPr>
          <a:xfrm>
            <a:off x="2649471" y="3129875"/>
            <a:ext cx="2240177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фильмы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и просмотр фильма часто объединяют семью вечером. Фразы We like singing and watching a film показывают, что вместе можно не только работать, но и отдыхать, смеяться и проводить время спокойно.
</a:t>
            </a:r>
            <a:endParaRPr lang="en-US" sz="15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заботы к дружной семье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простую цепочку семейной заботы: заметить нужду, предложить помощь, сделать доброе дело и услышать благодарность. Так ребёнок видит, как маленькие поступки создают тёплую атмосферу дома.
</a:t>
            </a:r>
            <a:endParaRPr lang="en-US" sz="12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499" y="1171525"/>
            <a:ext cx="2464785" cy="195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899" y="1171650"/>
            <a:ext cx="2464785" cy="195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 и дедушки рядом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и её истории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улыбается, садится рядом и начинает рассказывать story. Ребёнок слушает, кивает и запоминает новые слова: kind, smile, visit. Такая сцена помогает почувствовать, что grandparents — это тепло, внимание и интересные семейные вечера.
</a:t>
            </a:r>
            <a:endParaRPr lang="en-US" sz="1099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Дедушка помогает спокойно и уверенно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Grandpa may help with a small task, fix a toy or explain how something works. Его спокойная улыбка и мудрые советы показывают, что старшие родственники поддерживают ребёнка каждый день. Фраза Grandpa helps me звучит очень естественно.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Визит к любимым родственникам
</a:t>
            </a:r>
            <a:pPr algn="ctr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приходит в гости, ребёнок может сказать: I visit my grandparents. Встреча обычно начинается с hug and smile, а потом идут чай, разговор и хорошие новости. Такие моменты делают семью ближе и дружнее.
</a:t>
            </a:r>
            <a:endParaRPr lang="en-US" sz="114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800" y="1627595"/>
            <a:ext cx="521700" cy="417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1875" y="1627595"/>
            <a:ext cx="521700" cy="417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1400" y="1584875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02025" y="1627595"/>
            <a:ext cx="521700" cy="417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11550" y="1584875"/>
            <a:ext cx="502800" cy="5028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семью дружной
</a:t>
            </a:r>
            <a:endParaRPr lang="en-US" sz="3200" dirty="0"/>
          </a:p>
        </p:txBody>
      </p:sp>
      <p:sp>
        <p:nvSpPr>
          <p:cNvPr id="16" name="Text 2"/>
          <p:cNvSpPr txBox="1"/>
          <p:nvPr/>
        </p:nvSpPr>
        <p:spPr>
          <a:xfrm>
            <a:off x="2188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Помогаем друг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Дружная семья замечает, когда кому-то нужна помощь, и не ждёт долгих просьб. Простая фраза We help each other показывает заботу, а маленькие дела становятся привычкой.
</a:t>
            </a:r>
            <a:endParaRPr lang="en-US" sz="1240" dirty="0"/>
          </a:p>
        </p:txBody>
      </p:sp>
      <p:sp>
        <p:nvSpPr>
          <p:cNvPr id="17" name="Text 3"/>
          <p:cNvSpPr txBox="1"/>
          <p:nvPr/>
        </p:nvSpPr>
        <p:spPr>
          <a:xfrm>
            <a:off x="2001875" y="2155150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и добрый разговор помогает избежать ссор и обид. Когда дома звучит We talk kindly, каждому легче слушать других, отвечать вежливо и чувствовать себя уверенно.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38019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Заботимся с теплом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care напоминает о ласке, внимании и поддержке. В семье это может быть стакан воды, тёплый плед или обычный вопрос: тебе удобно? Такие мелочи особенно ценны.
</a:t>
            </a:r>
            <a:endParaRPr lang="en-US" sz="1240" dirty="0"/>
          </a:p>
        </p:txBody>
      </p:sp>
      <p:sp>
        <p:nvSpPr>
          <p:cNvPr id="19" name="Text 5"/>
          <p:cNvSpPr txBox="1"/>
          <p:nvPr/>
        </p:nvSpPr>
        <p:spPr>
          <a:xfrm>
            <a:off x="5601975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Делимся вещами
</a:t>
            </a:r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и взрослые умеют share, дом становится спокойнее. Игрушки, книги и время для игры распределяются проще, а фраза We share toys учит уважать друг друга.
</a:t>
            </a:r>
            <a:endParaRPr lang="en-US" sz="1325" dirty="0"/>
          </a:p>
        </p:txBody>
      </p:sp>
      <p:sp>
        <p:nvSpPr>
          <p:cNvPr id="20" name="Text 6"/>
          <p:cNvSpPr txBox="1"/>
          <p:nvPr/>
        </p:nvSpPr>
        <p:spPr>
          <a:xfrm>
            <a:off x="740205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Улыбаемся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помогает сделать любой день чуть лучше. В дружной семье улыбка поддерживает, снимает напряжение и показывает, что здесь безопасно и хорошо. This makes home feel warm and cosy.
</a:t>
            </a:r>
            <a:endParaRPr lang="en-US" sz="123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ключевых слов и моделей
</a:t>
            </a:r>
            <a:endParaRPr lang="en-US" sz="2784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13956" y="1142350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родственники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mother, father, sister, brother, grandmother, grandfather, parents и children. Эти слова помогают быстро назвать близких людей и построить первую короткую фразу о своей семье без лишней сложности.
</a:t>
            </a:r>
            <a:endParaRPr lang="en-US" sz="1373" dirty="0"/>
          </a:p>
        </p:txBody>
      </p:sp>
      <p:sp>
        <p:nvSpPr>
          <p:cNvPr id="13" name="Text 3"/>
          <p:cNvSpPr txBox="1"/>
          <p:nvPr/>
        </p:nvSpPr>
        <p:spPr>
          <a:xfrm>
            <a:off x="313956" y="2279620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home, house, room, kitchen, bedroom и living room позволяют рассказать, где живёт семья и где проходят привычные дела. Ребёнок легко связывает слово с конкретной комнатой.
</a:t>
            </a:r>
            <a:endParaRPr lang="en-US" sz="1468" dirty="0"/>
          </a:p>
        </p:txBody>
      </p:sp>
      <p:sp>
        <p:nvSpPr>
          <p:cNvPr id="14" name="Text 4"/>
          <p:cNvSpPr txBox="1"/>
          <p:nvPr/>
        </p:nvSpPr>
        <p:spPr>
          <a:xfrm>
            <a:off x="313956" y="3416892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Birthday, holiday, party, cake и gift делают речь о семейных событиях яркой. Эти слова хорошо сочетаются с короткими предложениями о подарке, угощении и особом дне.
</a:t>
            </a:r>
            <a:endParaRPr lang="en-US" sz="1496" dirty="0"/>
          </a:p>
        </p:txBody>
      </p:sp>
      <p:sp>
        <p:nvSpPr>
          <p:cNvPr id="15" name="Text 5"/>
          <p:cNvSpPr txBox="1"/>
          <p:nvPr/>
        </p:nvSpPr>
        <p:spPr>
          <a:xfrm>
            <a:off x="3982436" y="1142350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 и 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Help, play, read, cook, clean и share помогают описывать повседневные дела дома. С ними можно строить простые фразы о помощи, совместной игре и заботе друг о друге.
</a:t>
            </a:r>
            <a:endParaRPr lang="en-US" sz="1496" dirty="0"/>
          </a:p>
        </p:txBody>
      </p:sp>
      <p:sp>
        <p:nvSpPr>
          <p:cNvPr id="16" name="Text 6"/>
          <p:cNvSpPr txBox="1"/>
          <p:nvPr/>
        </p:nvSpPr>
        <p:spPr>
          <a:xfrm>
            <a:off x="3982436" y="2279620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модели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This is my… I have… My… is… We like… We help… и I love my family дают опору для ответа. Они удобны для устного повторения и легко запоминаются.
</a:t>
            </a:r>
            <a:endParaRPr lang="en-US" sz="14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3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блока: говорим о семье просто и уверенно
</a:t>
            </a:r>
            <a:pPr algn="l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5 помогает второкласснику назвать близких людей, описать дом, дела, праздники и заботу. Теперь короткие фразы о семье звучат уверенно, по-доброму и по-английски.
</a:t>
            </a:r>
            <a:endParaRPr lang="en-US" sz="39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2026-05-30T06:38:40Z</dcterms:created>
  <dcterms:modified xsi:type="dcterms:W3CDTF">2026-05-30T06:38:40Z</dcterms:modified>
</cp:coreProperties>
</file>