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меняются времена года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Земли есть свой большой сезонный круг.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Земля, Солнце и сезонный ритм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обходит Солнце за год, а её ось слегка наклонена. Поэтому солнечный свет и тепло распределяются по планете неравномерно: в одном полушарии лето, а в другом — зима.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времена года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173400" y="15910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года
</a:t>
            </a:r>
            <a:pPr algn="l" indent="0" marL="0">
              <a:lnSpc>
                <a:spcPct val="115000"/>
              </a:lnSpc>
              <a:buNone/>
            </a:pPr>
            <a:r>
              <a:rPr lang="en-US" sz="23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года — это отрезок года с похожей погодой и природными изменениями. В каждом сезоне есть свои привычные признаки, по которым его легко узнать.
</a:t>
            </a:r>
            <a:endParaRPr lang="en-US" sz="1007" dirty="0"/>
          </a:p>
        </p:txBody>
      </p:sp>
      <p:sp>
        <p:nvSpPr>
          <p:cNvPr id="10" name="Text 3"/>
          <p:cNvSpPr txBox="1"/>
          <p:nvPr/>
        </p:nvSpPr>
        <p:spPr>
          <a:xfrm>
            <a:off x="1173400" y="24236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сезона
</a:t>
            </a:r>
            <a:pPr algn="l" indent="0" marL="0">
              <a:lnSpc>
                <a:spcPct val="115000"/>
              </a:lnSpc>
              <a:buNone/>
            </a:pPr>
            <a:r>
              <a:rPr lang="en-US" sz="25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школьном курсе обычно выделяют четыре времени года: зиму, весну, лето и осень. Они сменяют друг друга по кругу и повторяются каждый год.
</a:t>
            </a:r>
            <a:endParaRPr lang="en-US" sz="1082" dirty="0"/>
          </a:p>
        </p:txBody>
      </p:sp>
      <p:sp>
        <p:nvSpPr>
          <p:cNvPr id="11" name="Text 4"/>
          <p:cNvSpPr txBox="1"/>
          <p:nvPr/>
        </p:nvSpPr>
        <p:spPr>
          <a:xfrm>
            <a:off x="1173400" y="32562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Примерно по три месяца
</a:t>
            </a:r>
            <a:pPr algn="l" indent="0" marL="0">
              <a:lnSpc>
                <a:spcPct val="115000"/>
              </a:lnSpc>
              <a:buNone/>
            </a:pPr>
            <a:r>
              <a:rPr lang="en-US" sz="22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сезон длится около трёх месяцев. Но точные даты начала и конца могут немного отличаться, потому что календарь и природа не всегда идут в ногу.
</a:t>
            </a:r>
            <a:endParaRPr lang="en-US" sz="990" dirty="0"/>
          </a:p>
        </p:txBody>
      </p:sp>
      <p:sp>
        <p:nvSpPr>
          <p:cNvPr id="12" name="Text 5"/>
          <p:cNvSpPr txBox="1"/>
          <p:nvPr/>
        </p:nvSpPr>
        <p:spPr>
          <a:xfrm>
            <a:off x="1173400" y="40888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Зависит от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тёплых странах сезоны заметны не так ярко, как в холодных. А ближе к полюсам разница между ними становится особенно хорошо видна.
</a:t>
            </a:r>
            <a:endParaRPr lang="en-US" sz="111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Зима: снег, мороз и короткий день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775200" y="1836175"/>
            <a:ext cx="38496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низко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Солнце поднимается невысоко, поэтому день становится коротким, а ночь — длинной. Кажется, что свету нужно взять отпуск, и он уходит раньше обычного.
</a:t>
            </a:r>
            <a:endParaRPr lang="en-US" sz="791" dirty="0"/>
          </a:p>
        </p:txBody>
      </p:sp>
      <p:sp>
        <p:nvSpPr>
          <p:cNvPr id="12" name="Text 3"/>
          <p:cNvSpPr txBox="1"/>
          <p:nvPr/>
        </p:nvSpPr>
        <p:spPr>
          <a:xfrm>
            <a:off x="775200" y="2374785"/>
            <a:ext cx="38496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и мороз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местах зимой идут снегопады, дуют холодные ветры и бывает гололёд. Мороз превращает лужи в лёд, а дороги становятся очень скользкими.
</a:t>
            </a:r>
            <a:endParaRPr lang="en-US" sz="809" dirty="0"/>
          </a:p>
        </p:txBody>
      </p:sp>
      <p:sp>
        <p:nvSpPr>
          <p:cNvPr id="13" name="Text 4"/>
          <p:cNvSpPr txBox="1"/>
          <p:nvPr/>
        </p:nvSpPr>
        <p:spPr>
          <a:xfrm>
            <a:off x="775200" y="2913396"/>
            <a:ext cx="38496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отдыхают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деревья и травы почти не растут. Они словно ждут тёплых дней, чтобы снова начать свой зелёный «режим работы».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775200" y="3451994"/>
            <a:ext cx="38496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приспосабливаются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животные спят, другие ищут укрытия или запасают корм. Так им легче пережить холод и нехватку пищи до весны.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775200" y="3990600"/>
            <a:ext cx="38496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одежда
</a:t>
            </a:r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надевают куртки, шапки, варежки и сапоги. Такая одежда помогает не замёрзнуть и чувствовать себя уютно даже в морозный день.
</a:t>
            </a:r>
            <a:endParaRPr lang="en-US" sz="88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природа готовится к зиме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88850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осени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Дни становятся короче, а воздух — прохладнее. Растения получают меньше света и постепенно начинают готовиться к холодам.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2156175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Листопад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деревья сбрасывают листья, чтобы меньше терять воду и не тратить силы зря. Лес будто переодевается в более спокойную одежду.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3593341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и укрытия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прячут орехи и семечки, а ёж ищет тёплое укромное место. Так животным легче провести зиму без лишних забот.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5095314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улетают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Перелётные птицы отправляются в тёплые края, где больше еды и мягче погода. Там им проще переждать холодный сезон.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Весна: пробуждение природы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5910825" y="1929425"/>
            <a:ext cx="25311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становится длиннее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солнечного света становится больше, и день заметно прибавляется. Природа словно просыпается после долгого сна и начинает тянуться к теплу.
</a:t>
            </a:r>
            <a:endParaRPr lang="en-US" sz="751" dirty="0"/>
          </a:p>
        </p:txBody>
      </p:sp>
      <p:sp>
        <p:nvSpPr>
          <p:cNvPr id="12" name="Text 3"/>
          <p:cNvSpPr txBox="1"/>
          <p:nvPr/>
        </p:nvSpPr>
        <p:spPr>
          <a:xfrm>
            <a:off x="5910825" y="2432501"/>
            <a:ext cx="25311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Таяние снега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и лёд постепенно тают, появляются ручьи, лужи и звонкая капель. После зимней тишины вода везде напоминает о приходе весны.
</a:t>
            </a:r>
            <a:endParaRPr lang="en-US" sz="751" dirty="0"/>
          </a:p>
        </p:txBody>
      </p:sp>
      <p:sp>
        <p:nvSpPr>
          <p:cNvPr id="13" name="Text 4"/>
          <p:cNvSpPr txBox="1"/>
          <p:nvPr/>
        </p:nvSpPr>
        <p:spPr>
          <a:xfrm>
            <a:off x="5910825" y="2935579"/>
            <a:ext cx="25311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цветы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проталинах появляются подснежники и другие ранние цветы. Они смело пробираются к свету, даже если вокруг ещё лежат остатки снега.
</a:t>
            </a:r>
            <a:endParaRPr lang="en-US" sz="751" dirty="0"/>
          </a:p>
        </p:txBody>
      </p:sp>
      <p:sp>
        <p:nvSpPr>
          <p:cNvPr id="14" name="Text 5"/>
          <p:cNvSpPr txBox="1"/>
          <p:nvPr/>
        </p:nvSpPr>
        <p:spPr>
          <a:xfrm>
            <a:off x="5910825" y="3438655"/>
            <a:ext cx="25311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и птицы
</a:t>
            </a:r>
            <a:pPr algn="l" indent="0" marL="0">
              <a:lnSpc>
                <a:spcPct val="115000"/>
              </a:lnSpc>
              <a:buNone/>
            </a:pPr>
            <a:r>
              <a:rPr lang="en-US" sz="75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деревьях набухают почки, а потом из них появляются молодые листочки. Возвращаются перелётные птицы, и воздух наполняется весёлыми голосами.
</a:t>
            </a:r>
            <a:endParaRPr lang="en-US" sz="750" dirty="0"/>
          </a:p>
        </p:txBody>
      </p:sp>
      <p:sp>
        <p:nvSpPr>
          <p:cNvPr id="15" name="Text 6"/>
          <p:cNvSpPr txBox="1"/>
          <p:nvPr/>
        </p:nvSpPr>
        <p:spPr>
          <a:xfrm>
            <a:off x="5910825" y="3941735"/>
            <a:ext cx="25311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Молодая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зверей весной появляются детёныши. В природе становится больше движения, тепла и заботы, потому что наступает время роста и обновления.
</a:t>
            </a:r>
            <a:endParaRPr lang="en-US" sz="75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весной всё зеленеет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775200" y="2170100"/>
            <a:ext cx="2011200" cy="19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света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день удлиняется, и растения получают больше солнечного света. Это помогает им быстрее расти и набирать силы после зимнего отдыха.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607150" y="2170100"/>
            <a:ext cx="2011200" cy="19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хлорофилла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листьях снова активно образуется хлорофилл — зелёное вещество, которое помогает растениям использовать свет. Именно он делает траву и листья зелёными.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439100" y="2170100"/>
            <a:ext cx="2011200" cy="19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зелёный мир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зеленеют почки, потом трава, кусты и деревья. Парки, сады и леса постепенно наполняются свежими красками, словно кто-то раскрасил их заново.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Лето: самый тёплый сезон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75200" y="1889450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Солнце поднимается высоко, поэтому день длинный, а ночь короткая. Света хватает почти на все дела — и на прогулки, и на игры.
</a:t>
            </a:r>
            <a:endParaRPr lang="en-US" sz="917" dirty="0"/>
          </a:p>
        </p:txBody>
      </p:sp>
      <p:sp>
        <p:nvSpPr>
          <p:cNvPr id="11" name="Text 3"/>
          <p:cNvSpPr txBox="1"/>
          <p:nvPr/>
        </p:nvSpPr>
        <p:spPr>
          <a:xfrm>
            <a:off x="775200" y="2561137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тёплое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воздуха летом обычно самая высокая в году. Тепло нравится многим растениям, и они растут особенно быстро, как будто спешат успеть всё сразу.
</a:t>
            </a:r>
            <a:endParaRPr lang="en-US" sz="917" dirty="0"/>
          </a:p>
        </p:txBody>
      </p:sp>
      <p:sp>
        <p:nvSpPr>
          <p:cNvPr id="12" name="Text 4"/>
          <p:cNvSpPr txBox="1"/>
          <p:nvPr/>
        </p:nvSpPr>
        <p:spPr>
          <a:xfrm>
            <a:off x="775200" y="3232826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Спелый урожай
</a:t>
            </a:r>
            <a:pPr algn="l" indent="0" marL="0">
              <a:lnSpc>
                <a:spcPct val="115000"/>
              </a:lnSpc>
              <a:buNone/>
            </a:pPr>
            <a:r>
              <a:rPr lang="en-US" sz="91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Созревают ягоды, фрукты и овощи. Летом сады и огороды становятся очень щедрыми, и на столе появляется много вкусных плодов.
</a:t>
            </a:r>
            <a:endParaRPr lang="en-US" sz="918" dirty="0"/>
          </a:p>
        </p:txBody>
      </p:sp>
      <p:sp>
        <p:nvSpPr>
          <p:cNvPr id="13" name="Text 5"/>
          <p:cNvSpPr txBox="1"/>
          <p:nvPr/>
        </p:nvSpPr>
        <p:spPr>
          <a:xfrm>
            <a:off x="775200" y="3904498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и прогулки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люди чаще гуляют, купаются, отдыхают на природе и ездят на дачу. Это сезон лёгкой одежды, зелёных пейзажей и хорошего настроения.
</a:t>
            </a:r>
            <a:endParaRPr lang="en-US" sz="91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672" y="1935525"/>
            <a:ext cx="268200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424" y="1940958"/>
            <a:ext cx="234675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8325" y="3436634"/>
            <a:ext cx="268200" cy="268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лето отличается от других сезонов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тепла и света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солнечных лучей больше, чем в остальные сезоны. Из-за этого растения быстрее растут, а на улице дольше светло, так что день не хочет заканчиваться.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Летняя погода умеет удивлять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местах летом бывают грозы, короткие дожди и тёплый ветер. Погода может измениться очень быстро: утром сияет солнце, а вечером уже грохочет небо.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513557" y="3488098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идёт полным ходом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и свет помогают растениям чувствовать себя лучше. Поэтому летом зелени становится много, а сады, луга и леса выглядят особенно пышно.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Осень: золотые листья и урожай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173400" y="15910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укорачивается
</a:t>
            </a:r>
            <a:pPr algn="l" indent="0" marL="0">
              <a:lnSpc>
                <a:spcPct val="115000"/>
              </a:lnSpc>
              <a:buNone/>
            </a:pPr>
            <a:r>
              <a:rPr lang="en-US" sz="21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солнечного света становится меньше, поэтому день постепенно сокращается. Воздух остывает, и по утрам всё чаще хочется надеть что-то потеплее.
</a:t>
            </a:r>
            <a:endParaRPr lang="en-US" sz="943" dirty="0"/>
          </a:p>
        </p:txBody>
      </p:sp>
      <p:sp>
        <p:nvSpPr>
          <p:cNvPr id="10" name="Text 3"/>
          <p:cNvSpPr txBox="1"/>
          <p:nvPr/>
        </p:nvSpPr>
        <p:spPr>
          <a:xfrm>
            <a:off x="1173400" y="24236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меняют цвет
</a:t>
            </a:r>
            <a:pPr algn="l" indent="0" marL="0">
              <a:lnSpc>
                <a:spcPct val="115000"/>
              </a:lnSpc>
              <a:buNone/>
            </a:pPr>
            <a:r>
              <a:rPr lang="en-US" sz="25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на деревьях становятся жёлтыми, красными и оранжевыми. Лес и парк выглядят нарядно, будто природа решила устроить праздник красок.
</a:t>
            </a:r>
            <a:endParaRPr lang="en-US" sz="1083" dirty="0"/>
          </a:p>
        </p:txBody>
      </p:sp>
      <p:sp>
        <p:nvSpPr>
          <p:cNvPr id="11" name="Text 4"/>
          <p:cNvSpPr txBox="1"/>
          <p:nvPr/>
        </p:nvSpPr>
        <p:spPr>
          <a:xfrm>
            <a:off x="1173400" y="32562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урожая
</a:t>
            </a:r>
            <a:pPr algn="l" indent="0" marL="0">
              <a:lnSpc>
                <a:spcPct val="115000"/>
              </a:lnSpc>
              <a:buNone/>
            </a:pPr>
            <a:r>
              <a:rPr lang="en-US" sz="25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созревают овощи и фрукты, поэтому собирают урожай. В садах и на огородах сейчас особенно много дел и вкусных результатов.
</a:t>
            </a:r>
            <a:endParaRPr lang="en-US" sz="1118" dirty="0"/>
          </a:p>
        </p:txBody>
      </p:sp>
      <p:sp>
        <p:nvSpPr>
          <p:cNvPr id="12" name="Text 5"/>
          <p:cNvSpPr txBox="1"/>
          <p:nvPr/>
        </p:nvSpPr>
        <p:spPr>
          <a:xfrm>
            <a:off x="1173400" y="40888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Дожди и ветер
</a:t>
            </a:r>
            <a:pPr algn="l" indent="0" marL="0">
              <a:lnSpc>
                <a:spcPct val="115000"/>
              </a:lnSpc>
              <a:buNone/>
            </a:pPr>
            <a:r>
              <a:rPr lang="en-US" sz="25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часто идут дожди, дует ветер, а на улице становится прохладнее. Но даже в такую погоду природа остаётся яркой и красивой.
</a:t>
            </a:r>
            <a:endParaRPr lang="en-US" sz="109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листья меняют цвет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снимают зелёную «маску»
</a:t>
            </a:r>
            <a:pPr algn="l" indent="0" marL="0">
              <a:lnSpc>
                <a:spcPct val="115000"/>
              </a:lnSpc>
              <a:buNone/>
            </a:pPr>
            <a:r>
              <a:rPr lang="en-US" sz="57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в листочках становится меньше света, и зелёное вещество хлорофилл начинает разрушаться. Тогда проступают жёлтые и красные оттенки, которые всё лето были спрятаны. Лес будто меняет наряд и становится особенно ярким.
</a:t>
            </a:r>
            <a:endParaRPr lang="en-US" sz="909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 готовится к тихой зиме
</a:t>
            </a:r>
            <a:pPr algn="l" indent="0" marL="0">
              <a:lnSpc>
                <a:spcPct val="115000"/>
              </a:lnSpc>
              <a:buNone/>
            </a:pPr>
            <a:r>
              <a:rPr lang="en-US" sz="58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холода усиливаются, дерево старается сберечь силы. Листья ему уже не так нужны, поэтому они постепенно опадают. Так растение меньше теряет влагу и легче переживает морозы, словно укрывается от зимы заранее.
</a:t>
            </a:r>
            <a:endParaRPr lang="en-US" sz="916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Осенний лес в красках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Клёны, берёзы и другие деревья раскрашивают парк и лес в золотые, оранжевые и багряные тона. Под ногами шуршат сухие листья, а на ветках остаются лишь силуэты. Это очень красивый и немного сказочный момент осени.
</a:t>
            </a:r>
            <a:endParaRPr lang="en-US" sz="884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даты года: равноденствия и солнцестояния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842375" y="2002700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Весеннее равноденствие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день день и ночь почти одинаковы по длине. После него в Северном полушарии солнечного света становится всё больше, и природа уверенно движется к теплу.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733123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Летнее солнцестояние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самый длинный день в году. Солнце поднимается выше, дольше освещает Землю, и лето словно показывает свой самый яркий характер.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23862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Осеннее равноденствие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Снова наступает почти равенство дня и ночи. После этой даты света постепенно становится меньше, а природа начинает переходить к спокойной осени.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514612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Зимнее солнцестояние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самый короткий день и самая длинная ночь в году. После него световой день понемногу увеличивается, и зима медленно уступает место новому циклу.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появляется новое время года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движение Земли вокруг Солнца и наклон её оси меняют количество света и тепла в разных полушариях.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5108" y="1959900"/>
            <a:ext cx="391200" cy="391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1463" y="1986438"/>
            <a:ext cx="342300" cy="391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52036" y="1986438"/>
            <a:ext cx="378975" cy="39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99273" y="1986438"/>
            <a:ext cx="342300" cy="391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Сезоны в разных частях Земли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660150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Ближе к экватору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сезоны меняются слабее, поэтому жара и прохлада отличаются не так резко. Во многих странах погода больше похожа на чередование дождливых и сухих периодов.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775528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Ближе к полюсам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от экватора, тем заметнее зима. Она бывает длиннее, холоднее и снежнее, а лето часто короче и прохладнее.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9044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полушария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Северном полушарии лето, в Южном полушарии в это же время бывает зима. На нашей планете сезоны словно идут навстречу друг другу.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70333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месяц — разная погода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одном и том же месяце в разных странах может быть жарко или холодно. Всё зависит от того, где находится место на Земле и как туда попадает солнечный свет.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живут в ритме сезонов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877373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по погоде
</a:t>
            </a:r>
            <a:pPr algn="l" indent="0" marL="0">
              <a:lnSpc>
                <a:spcPct val="115000"/>
              </a:lnSpc>
              <a:buNone/>
            </a:pPr>
            <a:r>
              <a:rPr lang="en-US" sz="26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люди выбирают тёплую куртку, шапку, шарф и варежки. Летом, наоборот, нужны лёгкая одежда и головной убор, чтобы не перегреться на солнце.
</a:t>
            </a:r>
            <a:endParaRPr lang="en-US" sz="806" dirty="0"/>
          </a:p>
        </p:txBody>
      </p:sp>
      <p:sp>
        <p:nvSpPr>
          <p:cNvPr id="11" name="Text 3"/>
          <p:cNvSpPr txBox="1"/>
          <p:nvPr/>
        </p:nvSpPr>
        <p:spPr>
          <a:xfrm>
            <a:off x="2788214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и игры
</a:t>
            </a:r>
            <a:pPr algn="l" indent="0" marL="0">
              <a:lnSpc>
                <a:spcPct val="115000"/>
              </a:lnSpc>
              <a:buNone/>
            </a:pPr>
            <a:r>
              <a:rPr lang="en-US" sz="26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Сезоны подсказывают, чем заняться после уроков и в выходные. Зимой ребята катаются на санках и лыжах, а летом гуляют, купаются и отправляются на природу.
</a:t>
            </a:r>
            <a:endParaRPr lang="en-US" sz="801" dirty="0"/>
          </a:p>
        </p:txBody>
      </p:sp>
      <p:sp>
        <p:nvSpPr>
          <p:cNvPr id="12" name="Text 4"/>
          <p:cNvSpPr txBox="1"/>
          <p:nvPr/>
        </p:nvSpPr>
        <p:spPr>
          <a:xfrm>
            <a:off x="4699060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 саду и на поле
</a:t>
            </a:r>
            <a:pPr algn="l" indent="0" marL="0">
              <a:lnSpc>
                <a:spcPct val="115000"/>
              </a:lnSpc>
              <a:buNone/>
            </a:pPr>
            <a:r>
              <a:rPr lang="en-US" sz="26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и лето важны для посадки, ухода за растениями и сбора урожая. Осенью люди убирают плоды, овощи и фрукты, готовясь к холодам.
</a:t>
            </a:r>
            <a:endParaRPr lang="en-US" sz="806" dirty="0"/>
          </a:p>
        </p:txBody>
      </p:sp>
      <p:sp>
        <p:nvSpPr>
          <p:cNvPr id="13" name="Text 5"/>
          <p:cNvSpPr txBox="1"/>
          <p:nvPr/>
        </p:nvSpPr>
        <p:spPr>
          <a:xfrm>
            <a:off x="6609922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Каникулы и привычки
</a:t>
            </a:r>
            <a:pPr algn="l" indent="0" marL="0">
              <a:lnSpc>
                <a:spcPct val="115000"/>
              </a:lnSpc>
              <a:buNone/>
            </a:pPr>
            <a:r>
              <a:rPr lang="en-US" sz="26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каникулы тоже часто связаны с сезонами. В тёплое время года хочется больше двигаться и путешествовать, а зимой — больше играть дома и любоваться снегом.
</a:t>
            </a:r>
            <a:endParaRPr lang="en-US" sz="79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 сезонные изменения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1889450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сон и укрытия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Медведь зимой спит в берлоге, а ёж прячется в укромном месте. Так животные берегут силы, когда еды мало и на улице холодно.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2561135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на потом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Белка заранее прячет орехи и семечки, чтобы было чем подкрепиться. Это помогает пережить время, когда добывать пищу труднее.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75200" y="3232822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в пути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перелётные птицы осенью улетают в тёплые края. Там им проще найти корм и дождаться весны без сильных морозов.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775200" y="3904492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Весенняя активность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08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теплеет и пищи становится больше, животные оживают. Они чаще бегают, ищут корм и заботятся о потомстве, будто просыпаются вместе с природой.
</a:t>
            </a:r>
            <a:endParaRPr lang="en-US" sz="108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 наблюдения за природой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173400" y="15910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 воздух
</a:t>
            </a:r>
            <a:pPr algn="l" indent="0" marL="0">
              <a:lnSpc>
                <a:spcPct val="115000"/>
              </a:lnSpc>
              <a:buNone/>
            </a:pPr>
            <a:r>
              <a:rPr lang="en-US" sz="22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понять сезон, сначала обращают внимание на температуру. Тёплый или холодный воздух быстро подсказывает, лето сейчас, зима или что-то между ними.
</a:t>
            </a:r>
            <a:endParaRPr lang="en-US" sz="975" dirty="0"/>
          </a:p>
        </p:txBody>
      </p:sp>
      <p:sp>
        <p:nvSpPr>
          <p:cNvPr id="10" name="Text 3"/>
          <p:cNvSpPr txBox="1"/>
          <p:nvPr/>
        </p:nvSpPr>
        <p:spPr>
          <a:xfrm>
            <a:off x="1173400" y="24236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Наблюдаем за небом
</a:t>
            </a:r>
            <a:pPr algn="l" indent="0" marL="0">
              <a:lnSpc>
                <a:spcPct val="115000"/>
              </a:lnSpc>
              <a:buNone/>
            </a:pPr>
            <a:r>
              <a:rPr lang="en-US" sz="26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 облачность, осадки и ветер. Дождь, снег и ясное небо часто помогают заметить, как меняется погода в течение дня и всего сезона.
</a:t>
            </a:r>
            <a:endParaRPr lang="en-US" sz="1134" dirty="0"/>
          </a:p>
        </p:txBody>
      </p:sp>
      <p:sp>
        <p:nvSpPr>
          <p:cNvPr id="11" name="Text 4"/>
          <p:cNvSpPr txBox="1"/>
          <p:nvPr/>
        </p:nvSpPr>
        <p:spPr>
          <a:xfrm>
            <a:off x="1173400" y="32562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Замечаем день и ночь
</a:t>
            </a:r>
            <a:pPr algn="l" indent="0" marL="0">
              <a:lnSpc>
                <a:spcPct val="115000"/>
              </a:lnSpc>
              <a:buNone/>
            </a:pPr>
            <a:r>
              <a:rPr lang="en-US" sz="26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дня тоже многое говорит о времени года. Если утром светлеет рано, а вечером долго не темнеет, значит, день стал длиннее.
</a:t>
            </a:r>
            <a:endParaRPr lang="en-US" sz="1154" dirty="0"/>
          </a:p>
        </p:txBody>
      </p:sp>
      <p:sp>
        <p:nvSpPr>
          <p:cNvPr id="12" name="Text 5"/>
          <p:cNvSpPr txBox="1"/>
          <p:nvPr/>
        </p:nvSpPr>
        <p:spPr>
          <a:xfrm>
            <a:off x="1173400" y="40888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 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22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Почки, цветы, зелёные листья или, наоборот, голые ветви и снег на земле помогают определить сезон без календаря. Природа словно сама подсказывает ответ.
</a:t>
            </a:r>
            <a:endParaRPr lang="en-US" sz="95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1" y="1447026"/>
            <a:ext cx="4804800" cy="11355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1" y="2560499"/>
            <a:ext cx="4804800" cy="11355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1901" y="3688741"/>
            <a:ext cx="4804800" cy="11355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смена времён года важна для природы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1644845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отдых леса
</a:t>
            </a:r>
            <a:pPr algn="l" indent="0" marL="0">
              <a:lnSpc>
                <a:spcPct val="115000"/>
              </a:lnSpc>
              <a:buNone/>
            </a:pPr>
            <a:r>
              <a:rPr lang="en-US" sz="5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многие растения и животные замирают, чтобы переждать холод. В лесу становится тише, но это не сон навсегда, а важная пауза перед новым ростом. Так природа бережёт свои силы до весны.
</a:t>
            </a:r>
            <a:endParaRPr lang="en-US" sz="891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2758319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Летнее созревание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растения получают много света и тепла, поэтому листья, травы, ягоды и плоды развиваются особенно быстро. Поля и сады наполняются жизнью, а насекомые и птицы находят больше пищи.
</a:t>
            </a:r>
            <a:endParaRPr lang="en-US" sz="878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3886560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Осенняя подготовка к холоду
</a:t>
            </a:r>
            <a:pPr algn="l" indent="0" marL="0">
              <a:lnSpc>
                <a:spcPct val="115000"/>
              </a:lnSpc>
              <a:buNone/>
            </a:pPr>
            <a:r>
              <a:rPr lang="en-US" sz="53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помогает природе собрать запасы и закончить важные дела. Листья опадают, семена созревают, а животные готовятся к зиме. Это похоже на аккуратную уборку перед длинным отдыхом.
</a:t>
            </a:r>
            <a:endParaRPr lang="en-US" sz="888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временах года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842375" y="2002700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смены сезонов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Времена года меняются из-за движения Земли вокруг Солнца и наклона её оси. Из-за этого разные части планеты получают разное количество света и тепла.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733123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сезона свои признаки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Зима, весна, лето и осень отличаются температурой, длиной дня, состоянием растений и поведением животных. По этим признакам можно легко узнать время года.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23862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Сезоны повторяются каждый год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Природный круг не останавливается: после зимы снова приходит весна, потом лето и осень. Этот порядок повторяется снова и снова, как знакомая песня.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514612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местах по-разному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Земле одни и те же сезоны выглядят не одинаково. Где-то зима мягкая, а где-то очень суровая, и один месяц может быть тёплым в одной стране и холодным в другой.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029062"/>
            <a:ext cx="7122000" cy="180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Годовой круг природы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3020478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времён года показывает, как Земля и Солнце вместе задают ритм природе. Каждый сезон по-своему красив, полезен и интересен. Этот круг возвращается каждый год.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2026-05-25T21:19:46Z</dcterms:created>
  <dcterms:modified xsi:type="dcterms:W3CDTF">2026-05-25T21:19:46Z</dcterms:modified>
</cp:coreProperties>
</file>