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jpe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image" Target="../media/image-10-6.png"/><Relationship Id="rId7" Type="http://schemas.openxmlformats.org/officeDocument/2006/relationships/image" Target="../media/image-10-7.png"/><Relationship Id="rId8" Type="http://schemas.openxmlformats.org/officeDocument/2006/relationships/image" Target="../media/image-10-8.png"/><Relationship Id="rId9" Type="http://schemas.openxmlformats.org/officeDocument/2006/relationships/image" Target="../media/image-10-9.png"/><Relationship Id="rId10" Type="http://schemas.openxmlformats.org/officeDocument/2006/relationships/image" Target="../media/image-10-10.png"/><Relationship Id="rId11" Type="http://schemas.openxmlformats.org/officeDocument/2006/relationships/image" Target="../media/image-10-11.png"/><Relationship Id="rId12" Type="http://schemas.openxmlformats.org/officeDocument/2006/relationships/image" Target="../media/image-10-12.png"/><Relationship Id="rId13" Type="http://schemas.openxmlformats.org/officeDocument/2006/relationships/image" Target="../media/image-10-13.png"/><Relationship Id="rId14" Type="http://schemas.openxmlformats.org/officeDocument/2006/relationships/slideLayout" Target="../slideLayouts/slideLayout1.xml"/><Relationship Id="rId15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jpeg"/><Relationship Id="rId2" Type="http://schemas.openxmlformats.org/officeDocument/2006/relationships/image" Target="../media/image-11-2.png"/><Relationship Id="rId3" Type="http://schemas.openxmlformats.org/officeDocument/2006/relationships/image" Target="../media/image-11-3.jpeg"/><Relationship Id="rId4" Type="http://schemas.openxmlformats.org/officeDocument/2006/relationships/image" Target="../media/image-11-4.png"/><Relationship Id="rId5" Type="http://schemas.openxmlformats.org/officeDocument/2006/relationships/image" Target="../media/image-11-5.jpeg"/><Relationship Id="rId6" Type="http://schemas.openxmlformats.org/officeDocument/2006/relationships/image" Target="../media/image-11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image" Target="../media/image-13-6.png"/><Relationship Id="rId7" Type="http://schemas.openxmlformats.org/officeDocument/2006/relationships/image" Target="../media/image-13-7.png"/><Relationship Id="rId8" Type="http://schemas.openxmlformats.org/officeDocument/2006/relationships/image" Target="../media/image-13-8.png"/><Relationship Id="rId9" Type="http://schemas.openxmlformats.org/officeDocument/2006/relationships/image" Target="../media/image-13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jpeg"/><Relationship Id="rId2" Type="http://schemas.openxmlformats.org/officeDocument/2006/relationships/image" Target="../media/image-17-2.png"/><Relationship Id="rId3" Type="http://schemas.openxmlformats.org/officeDocument/2006/relationships/image" Target="../media/image-17-3.jpeg"/><Relationship Id="rId4" Type="http://schemas.openxmlformats.org/officeDocument/2006/relationships/image" Target="../media/image-17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653275" y="555046"/>
            <a:ext cx="4294200" cy="3736457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60875" y="702600"/>
            <a:ext cx="4294200" cy="3738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Герой в литературном произведении
</a:t>
            </a:r>
            <a:pPr algn="l" indent="0" marL="0">
              <a:lnSpc>
                <a:spcPct val="100000"/>
              </a:lnSpc>
              <a:buNone/>
            </a:pPr>
            <a:r>
              <a:rPr lang="en-US" sz="3200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Ключ к сюжету, конфликту и главной мысли.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28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8ECDB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573475" y="0"/>
            <a:ext cx="4568751" cy="51411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0" y="4822700"/>
            <a:ext cx="5346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400" dirty="0"/>
          </a:p>
        </p:txBody>
      </p:sp>
      <p:sp>
        <p:nvSpPr>
          <p:cNvPr id="5" name="Text 1"/>
          <p:cNvSpPr txBox="1"/>
          <p:nvPr/>
        </p:nvSpPr>
        <p:spPr>
          <a:xfrm>
            <a:off x="245225" y="590200"/>
            <a:ext cx="3933300" cy="3848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Зачем изучать героя в литературе
</a:t>
            </a:r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Анализ героя учит видеть не только события, но и смысл текста. Через образ персонажа можно понять, как автор раскрывает идею, время и отношение к человеку.
</a:t>
            </a:r>
            <a:endParaRPr lang="en-US" sz="25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8ECDB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911000" y="2022802"/>
            <a:ext cx="3694200" cy="914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Героя называют и узнают по имени, внешности, возрасту и происхождению. Эти детали задают первое впечатление и помогают понять, в какой среде он живёт.
</a:t>
            </a:r>
            <a:endParaRPr lang="en-US" sz="1200" dirty="0"/>
          </a:p>
        </p:txBody>
      </p:sp>
      <p:sp>
        <p:nvSpPr>
          <p:cNvPr id="6" name="Text 1"/>
          <p:cNvSpPr txBox="1"/>
          <p:nvPr/>
        </p:nvSpPr>
        <p:spPr>
          <a:xfrm>
            <a:off x="4909200" y="4073998"/>
            <a:ext cx="3694200" cy="914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Повторяющиеся детали делают образ ярче: характерные слова, жесты, привычки и реакции. По ним читатель замечает, что в герое особенно важно для автора.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288150" y="3049998"/>
            <a:ext cx="3696000" cy="914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 менее важны поступки, речь, мысли и чувства. Именно они показывают, как герой действует в важных ситуациях, чего боится, к чему стремится и как относится к другим.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288150" y="600846"/>
            <a:ext cx="8567700" cy="53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25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признаки литературного героя
</a:t>
            </a:r>
            <a:endParaRPr lang="en-US" sz="2500" dirty="0"/>
          </a:p>
        </p:txBody>
      </p:sp>
      <p:sp>
        <p:nvSpPr>
          <p:cNvPr id="9" name="Text 4"/>
          <p:cNvSpPr txBox="1"/>
          <p:nvPr/>
        </p:nvSpPr>
        <p:spPr>
          <a:xfrm>
            <a:off x="0" y="4822700"/>
            <a:ext cx="5346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4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8ECDB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228350" y="1752822"/>
            <a:ext cx="4775700" cy="1903257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37650" y="1461250"/>
            <a:ext cx="3787200" cy="248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50041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Разные типы героев помогают по-разному раскрывать тему и конфликт произведения.
</a:t>
            </a:r>
            <a:pPr algn="l" indent="0" marL="0">
              <a:lnSpc>
                <a:spcPct val="150041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Один сюжет может строиться вокруг разных типов персонажей, а их роль зависит от замысла автора.
</a:t>
            </a:r>
            <a:endParaRPr lang="en-US" sz="1200" dirty="0"/>
          </a:p>
        </p:txBody>
      </p:sp>
      <p:sp>
        <p:nvSpPr>
          <p:cNvPr id="4" name="Text 1"/>
          <p:cNvSpPr txBox="1"/>
          <p:nvPr/>
        </p:nvSpPr>
        <p:spPr>
          <a:xfrm>
            <a:off x="1024955" y="247125"/>
            <a:ext cx="7094100" cy="569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Виды героев в литературе
</a:t>
            </a:r>
            <a:endParaRPr lang="en-US" sz="2500" dirty="0"/>
          </a:p>
        </p:txBody>
      </p:sp>
      <p:sp>
        <p:nvSpPr>
          <p:cNvPr id="5" name="Text 2"/>
          <p:cNvSpPr txBox="1"/>
          <p:nvPr/>
        </p:nvSpPr>
        <p:spPr>
          <a:xfrm>
            <a:off x="-900" y="4822700"/>
            <a:ext cx="5346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400" dirty="0"/>
          </a:p>
        </p:txBody>
      </p:sp>
      <p:sp>
        <p:nvSpPr>
          <p:cNvPr id="6" name="Text 3"/>
          <p:cNvSpPr txBox="1"/>
          <p:nvPr/>
        </p:nvSpPr>
        <p:spPr>
          <a:xfrm>
            <a:off x="4415625" y="4797275"/>
            <a:ext cx="4562100" cy="18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000" i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Школьная литературоведческая терминология
</a:t>
            </a:r>
            <a:endParaRPr lang="en-US" sz="10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8ECDB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96" y="0"/>
            <a:ext cx="4046608" cy="51411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416300" y="766775"/>
            <a:ext cx="4355100" cy="3776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468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Портрет героя и значение внешних деталей
</a:t>
            </a:r>
            <a:pPr algn="l" indent="0" marL="0">
              <a:lnSpc>
                <a:spcPct val="115000"/>
              </a:lnSpc>
              <a:buNone/>
            </a:pPr>
            <a:r>
              <a:rPr lang="en-US" sz="1481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481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481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входит в портрет
</a:t>
            </a:r>
            <a:pPr algn="l" indent="0" marL="0">
              <a:lnSpc>
                <a:spcPct val="115000"/>
              </a:lnSpc>
              <a:buNone/>
            </a:pPr>
            <a:r>
              <a:rPr lang="en-US" sz="98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8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Портрет героя составляют лицо, взгляд, одежда, походка, жесты и мимика. Эти признаки помогают читателю сразу представить персонажа и заметить его отличительные черты.
</a:t>
            </a:r>
            <a:pPr algn="l" indent="0" marL="0">
              <a:lnSpc>
                <a:spcPct val="115000"/>
              </a:lnSpc>
              <a:buNone/>
            </a:pPr>
            <a:r>
              <a:rPr lang="en-US" sz="118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8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8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481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 чём говорят детали
</a:t>
            </a:r>
            <a:pPr algn="l" indent="0" marL="0">
              <a:lnSpc>
                <a:spcPct val="115000"/>
              </a:lnSpc>
              <a:buNone/>
            </a:pPr>
            <a:r>
              <a:rPr lang="en-US" sz="98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8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Одна выразительная деталь может многое сказать о человеке. Аккуратность, небрежность или усталый взгляд подсказывают характер, положение в обществе и авторское отношение.
</a:t>
            </a:r>
            <a:endParaRPr lang="en-US" sz="2468" dirty="0"/>
          </a:p>
        </p:txBody>
      </p:sp>
      <p:sp>
        <p:nvSpPr>
          <p:cNvPr id="5" name="Text 1"/>
          <p:cNvSpPr txBox="1"/>
          <p:nvPr/>
        </p:nvSpPr>
        <p:spPr>
          <a:xfrm>
            <a:off x="8610300" y="4822700"/>
            <a:ext cx="5346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4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8ECDB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71551" y="1345875"/>
            <a:ext cx="8212397" cy="3334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471500" y="933150"/>
            <a:ext cx="8212500" cy="29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50041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этапов, через которые читатель узнаёт и оценивает героя.
</a:t>
            </a:r>
            <a:endParaRPr lang="en-US" sz="1200" dirty="0"/>
          </a:p>
        </p:txBody>
      </p:sp>
      <p:sp>
        <p:nvSpPr>
          <p:cNvPr id="4" name="Text 1"/>
          <p:cNvSpPr txBox="1"/>
          <p:nvPr/>
        </p:nvSpPr>
        <p:spPr>
          <a:xfrm>
            <a:off x="471500" y="247125"/>
            <a:ext cx="8212500" cy="569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герой раскрывается в произведении
</a:t>
            </a:r>
            <a:endParaRPr lang="en-US" sz="2500" dirty="0"/>
          </a:p>
        </p:txBody>
      </p:sp>
      <p:sp>
        <p:nvSpPr>
          <p:cNvPr id="5" name="Text 2"/>
          <p:cNvSpPr txBox="1"/>
          <p:nvPr/>
        </p:nvSpPr>
        <p:spPr>
          <a:xfrm>
            <a:off x="-900" y="4822700"/>
            <a:ext cx="5346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4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8ECDB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609300" y="105875"/>
            <a:ext cx="7798500" cy="101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Герой и конфликт
</a:t>
            </a:r>
            <a:endParaRPr lang="en-US" sz="2500" dirty="0"/>
          </a:p>
        </p:txBody>
      </p:sp>
      <p:sp>
        <p:nvSpPr>
          <p:cNvPr id="4" name="Text 1"/>
          <p:cNvSpPr txBox="1"/>
          <p:nvPr/>
        </p:nvSpPr>
        <p:spPr>
          <a:xfrm>
            <a:off x="696250" y="1266325"/>
            <a:ext cx="2404200" cy="101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Внешний конфликт возникает, когда герой спорит, борется или сталкивается с другим человеком, группой людей или обстоятельствами, которые мешают его цели.
</a:t>
            </a:r>
            <a:endParaRPr lang="en-US" sz="1100" dirty="0"/>
          </a:p>
        </p:txBody>
      </p:sp>
      <p:sp>
        <p:nvSpPr>
          <p:cNvPr id="5" name="Text 2"/>
          <p:cNvSpPr txBox="1"/>
          <p:nvPr/>
        </p:nvSpPr>
        <p:spPr>
          <a:xfrm>
            <a:off x="5840675" y="1907175"/>
            <a:ext cx="2404200" cy="101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Внутренний конфликт связан с сомнениями, страхом, виной или выбором между двумя важными решениями. Он показывает, что происходит в душе героя.
</a:t>
            </a:r>
            <a:endParaRPr lang="en-US" sz="1100" dirty="0"/>
          </a:p>
        </p:txBody>
      </p:sp>
      <p:sp>
        <p:nvSpPr>
          <p:cNvPr id="6" name="Text 3"/>
          <p:cNvSpPr txBox="1"/>
          <p:nvPr/>
        </p:nvSpPr>
        <p:spPr>
          <a:xfrm>
            <a:off x="696250" y="3115975"/>
            <a:ext cx="2404200" cy="101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Именно в конфликте проявляется, что для героя действительно важно. Без препятствия характер остаётся схематичным и не вызывает у читателя сильного интереса.
</a:t>
            </a:r>
            <a:endParaRPr lang="en-US" sz="1100" dirty="0"/>
          </a:p>
        </p:txBody>
      </p:sp>
      <p:sp>
        <p:nvSpPr>
          <p:cNvPr id="7" name="Text 4"/>
          <p:cNvSpPr txBox="1"/>
          <p:nvPr/>
        </p:nvSpPr>
        <p:spPr>
          <a:xfrm>
            <a:off x="5840675" y="3808075"/>
            <a:ext cx="2404200" cy="101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Сильный конфликт делает образ убедительным: читатель видит не только действия героя, но и причины его выбора, ошибки и перемены.
</a:t>
            </a:r>
            <a:endParaRPr lang="en-US" sz="1100" dirty="0"/>
          </a:p>
        </p:txBody>
      </p:sp>
      <p:sp>
        <p:nvSpPr>
          <p:cNvPr id="8" name="Text 5"/>
          <p:cNvSpPr txBox="1"/>
          <p:nvPr/>
        </p:nvSpPr>
        <p:spPr>
          <a:xfrm>
            <a:off x="-900" y="4822700"/>
            <a:ext cx="5346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4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8ECDB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558057" y="1235475"/>
            <a:ext cx="4444185" cy="32343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37650" y="1461250"/>
            <a:ext cx="3787200" cy="248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50041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школьном анализе особенно важно соединять несколько способов характеристики, а не опираться только на один.
</a:t>
            </a:r>
            <a:pPr algn="l" indent="0" marL="0">
              <a:lnSpc>
                <a:spcPct val="150041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Поступки и речь дают самый яркий материал, но полное понимание образа возникает при сопоставлении всех признаков.
</a:t>
            </a:r>
            <a:endParaRPr lang="en-US" sz="1200" dirty="0"/>
          </a:p>
        </p:txBody>
      </p:sp>
      <p:sp>
        <p:nvSpPr>
          <p:cNvPr id="4" name="Text 1"/>
          <p:cNvSpPr txBox="1"/>
          <p:nvPr/>
        </p:nvSpPr>
        <p:spPr>
          <a:xfrm>
            <a:off x="1024955" y="247125"/>
            <a:ext cx="7094100" cy="569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Способы характеристики героя в тексте
</a:t>
            </a:r>
            <a:endParaRPr lang="en-US" sz="2500" dirty="0"/>
          </a:p>
        </p:txBody>
      </p:sp>
      <p:sp>
        <p:nvSpPr>
          <p:cNvPr id="5" name="Text 2"/>
          <p:cNvSpPr txBox="1"/>
          <p:nvPr/>
        </p:nvSpPr>
        <p:spPr>
          <a:xfrm>
            <a:off x="-900" y="4822700"/>
            <a:ext cx="5346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400" dirty="0"/>
          </a:p>
        </p:txBody>
      </p:sp>
      <p:sp>
        <p:nvSpPr>
          <p:cNvPr id="6" name="Text 3"/>
          <p:cNvSpPr txBox="1"/>
          <p:nvPr/>
        </p:nvSpPr>
        <p:spPr>
          <a:xfrm>
            <a:off x="4415625" y="4797275"/>
            <a:ext cx="4562100" cy="18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000" i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Школьный разбор художественного текста, схема для анализа
</a:t>
            </a:r>
            <a:endParaRPr lang="en-US" sz="10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8ECDB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95199" y="296825"/>
            <a:ext cx="8553600" cy="101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Поступок как главный показатель характера
</a:t>
            </a:r>
            <a:endParaRPr lang="en-US" sz="2500" dirty="0"/>
          </a:p>
        </p:txBody>
      </p:sp>
      <p:sp>
        <p:nvSpPr>
          <p:cNvPr id="5" name="Text 1"/>
          <p:cNvSpPr txBox="1"/>
          <p:nvPr/>
        </p:nvSpPr>
        <p:spPr>
          <a:xfrm>
            <a:off x="1108325" y="1866200"/>
            <a:ext cx="3362400" cy="128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Поступок показывает, как герой ведёт себя не на словах, а на деле. По нему видно, смелый он, честный, добрый, жадный или способный помочь другим.
</a:t>
            </a:r>
            <a:endParaRPr lang="en-US" sz="1500" dirty="0"/>
          </a:p>
        </p:txBody>
      </p:sp>
      <p:sp>
        <p:nvSpPr>
          <p:cNvPr id="6" name="Text 2"/>
          <p:cNvSpPr txBox="1"/>
          <p:nvPr/>
        </p:nvSpPr>
        <p:spPr>
          <a:xfrm>
            <a:off x="5486450" y="1866254"/>
            <a:ext cx="3362400" cy="128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Особенно важны трудные моменты, когда выбор сделать нелегко. В таких эпизодах проявляются настоящие качества человека, а не случайное настроение.
</a:t>
            </a:r>
            <a:endParaRPr lang="en-US" sz="1500" dirty="0"/>
          </a:p>
        </p:txBody>
      </p:sp>
      <p:sp>
        <p:nvSpPr>
          <p:cNvPr id="7" name="Text 3"/>
          <p:cNvSpPr txBox="1"/>
          <p:nvPr/>
        </p:nvSpPr>
        <p:spPr>
          <a:xfrm>
            <a:off x="1108275" y="3590600"/>
            <a:ext cx="3362400" cy="128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Один решающий поступок может изменить отношение читателя к герою сильнее, чем подробное описание его внешности, потому что действие сразу раскрывает характер.
</a:t>
            </a:r>
            <a:endParaRPr lang="en-US" sz="1500" dirty="0"/>
          </a:p>
        </p:txBody>
      </p:sp>
      <p:sp>
        <p:nvSpPr>
          <p:cNvPr id="8" name="Text 4"/>
          <p:cNvSpPr txBox="1"/>
          <p:nvPr/>
        </p:nvSpPr>
        <p:spPr>
          <a:xfrm>
            <a:off x="8610300" y="4822700"/>
            <a:ext cx="5346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4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8ECDB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069187" y="1517888"/>
            <a:ext cx="420300" cy="4203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944500" y="2637563"/>
            <a:ext cx="435600" cy="3872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161400" y="2656923"/>
            <a:ext cx="435600" cy="34848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7069187" y="3731838"/>
            <a:ext cx="420300" cy="4203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362131" y="2030390"/>
            <a:ext cx="218400" cy="17472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362131" y="945250"/>
            <a:ext cx="218400" cy="2184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362131" y="3074926"/>
            <a:ext cx="218400" cy="218400"/>
          </a:xfrm>
          <a:prstGeom prst="rect">
            <a:avLst/>
          </a:prstGeom>
        </p:spPr>
      </p:pic>
      <p:pic>
        <p:nvPicPr>
          <p:cNvPr id="13" name="Image 11" descr="preencoded.png">    </p:cNvPr>
          <p:cNvPicPr>
            <a:picLocks noChangeAspect="1"/>
          </p:cNvPicPr>
          <p:nvPr/>
        </p:nvPicPr>
        <p:blipFill>
          <a:blip r:embed="rId1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4" name="Image 12" descr="preencoded.png">    </p:cNvPr>
          <p:cNvPicPr>
            <a:picLocks noChangeAspect="1"/>
          </p:cNvPicPr>
          <p:nvPr/>
        </p:nvPicPr>
        <p:blipFill>
          <a:blip r:embed="rId13"/>
          <a:stretch>
            <a:fillRect/>
          </a:stretch>
        </p:blipFill>
        <p:spPr>
          <a:xfrm>
            <a:off x="362131" y="4164231"/>
            <a:ext cx="218400" cy="194133"/>
          </a:xfrm>
          <a:prstGeom prst="rect">
            <a:avLst/>
          </a:prstGeom>
        </p:spPr>
      </p:pic>
      <p:sp>
        <p:nvSpPr>
          <p:cNvPr id="15" name="Text 0"/>
          <p:cNvSpPr txBox="1"/>
          <p:nvPr/>
        </p:nvSpPr>
        <p:spPr>
          <a:xfrm>
            <a:off x="449250" y="141125"/>
            <a:ext cx="8245500" cy="57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речь раскрывает героя
</a:t>
            </a:r>
            <a:endParaRPr lang="en-US" sz="2000" dirty="0"/>
          </a:p>
        </p:txBody>
      </p:sp>
      <p:sp>
        <p:nvSpPr>
          <p:cNvPr id="16" name="Text 1"/>
          <p:cNvSpPr txBox="1"/>
          <p:nvPr/>
        </p:nvSpPr>
        <p:spPr>
          <a:xfrm>
            <a:off x="842625" y="2050361"/>
            <a:ext cx="4287300" cy="80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Обращения и диалог
</a:t>
            </a:r>
            <a:pPr algn="l" indent="0" marL="0">
              <a:lnSpc>
                <a:spcPct val="115000"/>
              </a:lnSpc>
              <a:buNone/>
            </a:pPr>
            <a:r>
              <a:rPr lang="en-US" sz="6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То, как герой обращается к другим, показывает его воспитанность, уважение и умение вести разговор. В диалоге особенно заметны вежливость, резкость и уверенность.
</a:t>
            </a:r>
            <a:endParaRPr lang="en-US" sz="1500" dirty="0"/>
          </a:p>
        </p:txBody>
      </p:sp>
      <p:sp>
        <p:nvSpPr>
          <p:cNvPr id="17" name="Text 2"/>
          <p:cNvSpPr txBox="1"/>
          <p:nvPr/>
        </p:nvSpPr>
        <p:spPr>
          <a:xfrm>
            <a:off x="842625" y="981342"/>
            <a:ext cx="4287300" cy="80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Словарный запас
</a:t>
            </a:r>
            <a:pPr algn="l" indent="0" marL="0">
              <a:lnSpc>
                <a:spcPct val="115000"/>
              </a:lnSpc>
              <a:buNone/>
            </a:pPr>
            <a:r>
              <a:rPr lang="en-US" sz="6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Богатая или простая лексика показывает уровень образования, возраст и круг общения героя, а также помогает понять, насколько точно он умеет выражать мысли.
</a:t>
            </a:r>
            <a:endParaRPr lang="en-US" sz="1500" dirty="0"/>
          </a:p>
        </p:txBody>
      </p:sp>
      <p:sp>
        <p:nvSpPr>
          <p:cNvPr id="18" name="Text 3"/>
          <p:cNvSpPr txBox="1"/>
          <p:nvPr/>
        </p:nvSpPr>
        <p:spPr>
          <a:xfrm>
            <a:off x="842650" y="3107950"/>
            <a:ext cx="4287300" cy="80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Повторы и интонация
</a:t>
            </a:r>
            <a:pPr algn="l" indent="0" marL="0">
              <a:lnSpc>
                <a:spcPct val="115000"/>
              </a:lnSpc>
              <a:buNone/>
            </a:pPr>
            <a:r>
              <a:rPr lang="en-US" sz="6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Повторяющиеся слова, восклицания и вопросы помогают передать настроение персонажа. По ним видно, волнуется ли он, спорит, сомневается или пытается убедить собеседника.
</a:t>
            </a:r>
            <a:endParaRPr lang="en-US" sz="1500" dirty="0"/>
          </a:p>
        </p:txBody>
      </p:sp>
      <p:sp>
        <p:nvSpPr>
          <p:cNvPr id="19" name="Text 4"/>
          <p:cNvSpPr txBox="1"/>
          <p:nvPr/>
        </p:nvSpPr>
        <p:spPr>
          <a:xfrm>
            <a:off x="842625" y="4188567"/>
            <a:ext cx="4287300" cy="80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Пословицы и выражения
</a:t>
            </a:r>
            <a:pPr algn="l" indent="0" marL="0">
              <a:lnSpc>
                <a:spcPct val="115000"/>
              </a:lnSpc>
              <a:buNone/>
            </a:pPr>
            <a:r>
              <a:rPr lang="en-US" sz="6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Устойчивые выражения и пословицы связывают героя с его средой и жизненным опытом. Они помогают понять, как он мыслит и какие ценности для него важны.
</a:t>
            </a:r>
            <a:endParaRPr lang="en-US" sz="1500" dirty="0"/>
          </a:p>
        </p:txBody>
      </p:sp>
      <p:sp>
        <p:nvSpPr>
          <p:cNvPr id="20" name="Text 5"/>
          <p:cNvSpPr txBox="1"/>
          <p:nvPr/>
        </p:nvSpPr>
        <p:spPr>
          <a:xfrm>
            <a:off x="8610300" y="4822700"/>
            <a:ext cx="5346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4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BCD1C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33700" y="1393692"/>
            <a:ext cx="2192700" cy="1794417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418950" y="1393714"/>
            <a:ext cx="2229900" cy="1794373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307375" y="1393714"/>
            <a:ext cx="2229900" cy="1794373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-900" y="4822700"/>
            <a:ext cx="5346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400" dirty="0"/>
          </a:p>
        </p:txBody>
      </p:sp>
      <p:sp>
        <p:nvSpPr>
          <p:cNvPr id="9" name="Text 1"/>
          <p:cNvSpPr txBox="1"/>
          <p:nvPr/>
        </p:nvSpPr>
        <p:spPr>
          <a:xfrm>
            <a:off x="651189" y="3727900"/>
            <a:ext cx="2007300" cy="79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78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Перед важным разговором герой долго ходит по комнате и не может решиться. Внешне он почти неподвижен, но в мыслях уже спорит сам с собой: сказать правду или промолчать. Именно это внутреннее колебание делает сцену напряжённой и помогает понять его характер.
</a:t>
            </a:r>
            <a:endParaRPr lang="en-US" sz="785" dirty="0"/>
          </a:p>
        </p:txBody>
      </p:sp>
      <p:sp>
        <p:nvSpPr>
          <p:cNvPr id="10" name="Text 2"/>
          <p:cNvSpPr txBox="1"/>
          <p:nvPr/>
        </p:nvSpPr>
        <p:spPr>
          <a:xfrm>
            <a:off x="651190" y="3188550"/>
            <a:ext cx="2007300" cy="40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75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Тревога перед решением
</a:t>
            </a:r>
            <a:endParaRPr lang="en-US" sz="1375" dirty="0"/>
          </a:p>
        </p:txBody>
      </p:sp>
      <p:sp>
        <p:nvSpPr>
          <p:cNvPr id="11" name="Text 3"/>
          <p:cNvSpPr txBox="1"/>
          <p:nvPr/>
        </p:nvSpPr>
        <p:spPr>
          <a:xfrm>
            <a:off x="3531963" y="3727900"/>
            <a:ext cx="2007300" cy="79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4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Иногда герой улыбается, хотя ему страшно. Автор показывает дрожащие руки, короткие ответы и взгляд, который всё время уходит в сторону. По таким деталям читатель понимает: человек переживает сильное напряжение, даже если не произносит этого вслух.
</a:t>
            </a:r>
            <a:endParaRPr lang="en-US" sz="843" dirty="0"/>
          </a:p>
        </p:txBody>
      </p:sp>
      <p:sp>
        <p:nvSpPr>
          <p:cNvPr id="12" name="Text 4"/>
          <p:cNvSpPr txBox="1"/>
          <p:nvPr/>
        </p:nvSpPr>
        <p:spPr>
          <a:xfrm>
            <a:off x="3531963" y="3188550"/>
            <a:ext cx="2007300" cy="40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75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Страх, который не видно сразу
</a:t>
            </a:r>
            <a:endParaRPr lang="en-US" sz="1375" dirty="0"/>
          </a:p>
        </p:txBody>
      </p:sp>
      <p:sp>
        <p:nvSpPr>
          <p:cNvPr id="13" name="Text 5"/>
          <p:cNvSpPr txBox="1"/>
          <p:nvPr/>
        </p:nvSpPr>
        <p:spPr>
          <a:xfrm>
            <a:off x="6378718" y="3727900"/>
            <a:ext cx="2007300" cy="79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79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Герой может казаться строгим или замкнутым, но в его мыслях живёт мечта о дружбе, признании или справедливости. Когда он действует ради этой мечты, становится ясно, почему он выбирает именно так. Внутренний мир связывает чувства и поступки в один образ.
</a:t>
            </a:r>
            <a:endParaRPr lang="en-US" sz="797" dirty="0"/>
          </a:p>
        </p:txBody>
      </p:sp>
      <p:sp>
        <p:nvSpPr>
          <p:cNvPr id="14" name="Text 6"/>
          <p:cNvSpPr txBox="1"/>
          <p:nvPr/>
        </p:nvSpPr>
        <p:spPr>
          <a:xfrm>
            <a:off x="6378719" y="3188550"/>
            <a:ext cx="2007300" cy="40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75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Мечта, скрытая за поступком
</a:t>
            </a:r>
            <a:endParaRPr lang="en-US" sz="1375" dirty="0"/>
          </a:p>
        </p:txBody>
      </p:sp>
      <p:sp>
        <p:nvSpPr>
          <p:cNvPr id="15" name="Text 7"/>
          <p:cNvSpPr txBox="1"/>
          <p:nvPr/>
        </p:nvSpPr>
        <p:spPr>
          <a:xfrm>
            <a:off x="341550" y="258700"/>
            <a:ext cx="8377500" cy="75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5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 чём молчит герой: мысли, чувства и выбор
</a:t>
            </a:r>
            <a:endParaRPr lang="en-US" sz="25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8ECDB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97900" y="1518993"/>
            <a:ext cx="5226300" cy="2497864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97900" y="280225"/>
            <a:ext cx="8658300" cy="61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20000"/>
              </a:lnSpc>
              <a:buNone/>
            </a:pPr>
            <a:r>
              <a:rPr lang="en-US" sz="25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анализировать героя в тексте
</a:t>
            </a:r>
            <a:endParaRPr lang="en-US" sz="2500" dirty="0"/>
          </a:p>
        </p:txBody>
      </p:sp>
      <p:sp>
        <p:nvSpPr>
          <p:cNvPr id="4" name="Text 1"/>
          <p:cNvSpPr txBox="1"/>
          <p:nvPr/>
        </p:nvSpPr>
        <p:spPr>
          <a:xfrm>
            <a:off x="5823275" y="897927"/>
            <a:ext cx="2993400" cy="345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50041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План помогает не упустить важные стороны образа и увидеть героя в действии, речи и отношениях с другими персонажами.
</a:t>
            </a:r>
            <a:pPr algn="l" indent="0" marL="0">
              <a:lnSpc>
                <a:spcPct val="150041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Надёжный анализ строится сразу на нескольких признаках: один эпизод или одна деталь не дают полного представления о герое.
</a:t>
            </a:r>
            <a:endParaRPr lang="en-US" sz="1200" dirty="0"/>
          </a:p>
        </p:txBody>
      </p:sp>
      <p:sp>
        <p:nvSpPr>
          <p:cNvPr id="5" name="Text 2"/>
          <p:cNvSpPr txBox="1"/>
          <p:nvPr/>
        </p:nvSpPr>
        <p:spPr>
          <a:xfrm>
            <a:off x="297900" y="4637900"/>
            <a:ext cx="4409700" cy="18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41"/>
              </a:lnSpc>
              <a:buNone/>
            </a:pPr>
            <a:r>
              <a:rPr lang="en-US" sz="969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Школьный разбор художественного текста
</a:t>
            </a:r>
            <a:endParaRPr lang="en-US" sz="969" dirty="0"/>
          </a:p>
        </p:txBody>
      </p:sp>
      <p:sp>
        <p:nvSpPr>
          <p:cNvPr id="6" name="Text 3"/>
          <p:cNvSpPr txBox="1"/>
          <p:nvPr/>
        </p:nvSpPr>
        <p:spPr>
          <a:xfrm>
            <a:off x="8610300" y="4822700"/>
            <a:ext cx="5346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4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8ECDB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532375" y="335675"/>
            <a:ext cx="7896600" cy="62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25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автор показывает своё отношение к герою
</a:t>
            </a:r>
            <a:endParaRPr lang="en-US" sz="2500" dirty="0"/>
          </a:p>
        </p:txBody>
      </p:sp>
      <p:sp>
        <p:nvSpPr>
          <p:cNvPr id="12" name="Text 1"/>
          <p:cNvSpPr txBox="1"/>
          <p:nvPr/>
        </p:nvSpPr>
        <p:spPr>
          <a:xfrm>
            <a:off x="-900" y="4822700"/>
            <a:ext cx="5346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400" dirty="0"/>
          </a:p>
        </p:txBody>
      </p:sp>
      <p:sp>
        <p:nvSpPr>
          <p:cNvPr id="13" name="Text 2"/>
          <p:cNvSpPr txBox="1"/>
          <p:nvPr/>
        </p:nvSpPr>
        <p:spPr>
          <a:xfrm>
            <a:off x="268275" y="1437150"/>
            <a:ext cx="1875900" cy="888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10046"/>
              </a:lnSpc>
              <a:buNone/>
            </a:pPr>
            <a:r>
              <a:rPr lang="en-US" sz="104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Писатель может прямо назвать героя смелым, добрым, смешным или жалким. Такая оценка сразу задаёт читателю направление для понимания образа.
</a:t>
            </a:r>
            <a:endParaRPr lang="en-US" sz="1041" dirty="0"/>
          </a:p>
        </p:txBody>
      </p:sp>
      <p:sp>
        <p:nvSpPr>
          <p:cNvPr id="14" name="Text 3"/>
          <p:cNvSpPr txBox="1"/>
          <p:nvPr/>
        </p:nvSpPr>
        <p:spPr>
          <a:xfrm>
            <a:off x="366675" y="2952900"/>
            <a:ext cx="1666500" cy="35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1. Прямое слово автора
</a:t>
            </a:r>
            <a:endParaRPr lang="en-US" sz="1100" dirty="0"/>
          </a:p>
        </p:txBody>
      </p:sp>
      <p:sp>
        <p:nvSpPr>
          <p:cNvPr id="15" name="Text 4"/>
          <p:cNvSpPr txBox="1"/>
          <p:nvPr/>
        </p:nvSpPr>
        <p:spPr>
          <a:xfrm>
            <a:off x="2512425" y="3934050"/>
            <a:ext cx="1875900" cy="88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0046"/>
              </a:lnSpc>
              <a:buNone/>
            </a:pPr>
            <a:r>
              <a:rPr lang="en-US" sz="105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Даже без прямых оценок отношение автора видно в выборе подробностей, в том, какие испытания выпадают герою, и чем заканчивается его путь.
</a:t>
            </a:r>
            <a:endParaRPr lang="en-US" sz="1059" dirty="0"/>
          </a:p>
        </p:txBody>
      </p:sp>
      <p:sp>
        <p:nvSpPr>
          <p:cNvPr id="16" name="Text 5"/>
          <p:cNvSpPr txBox="1"/>
          <p:nvPr/>
        </p:nvSpPr>
        <p:spPr>
          <a:xfrm>
            <a:off x="2617188" y="2952900"/>
            <a:ext cx="1666500" cy="35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2. Детали и события
</a:t>
            </a:r>
            <a:endParaRPr lang="en-US" sz="1100" dirty="0"/>
          </a:p>
        </p:txBody>
      </p:sp>
      <p:sp>
        <p:nvSpPr>
          <p:cNvPr id="17" name="Text 6"/>
          <p:cNvSpPr txBox="1"/>
          <p:nvPr/>
        </p:nvSpPr>
        <p:spPr>
          <a:xfrm>
            <a:off x="4756575" y="1437150"/>
            <a:ext cx="1875900" cy="888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10046"/>
              </a:lnSpc>
              <a:buNone/>
            </a:pPr>
            <a:r>
              <a:rPr lang="en-US" sz="104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Сопоставление с другими персонажами помогает точнее увидеть героя. Если окружающие осуждают или поддерживают его, авторская позиция становится заметнее.
</a:t>
            </a:r>
            <a:endParaRPr lang="en-US" sz="1042" dirty="0"/>
          </a:p>
        </p:txBody>
      </p:sp>
      <p:sp>
        <p:nvSpPr>
          <p:cNvPr id="18" name="Text 7"/>
          <p:cNvSpPr txBox="1"/>
          <p:nvPr/>
        </p:nvSpPr>
        <p:spPr>
          <a:xfrm>
            <a:off x="4861075" y="2952900"/>
            <a:ext cx="1667100" cy="35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3. Контраст и реакция других
</a:t>
            </a:r>
            <a:endParaRPr lang="en-US" sz="1100" dirty="0"/>
          </a:p>
        </p:txBody>
      </p:sp>
      <p:sp>
        <p:nvSpPr>
          <p:cNvPr id="19" name="Text 8"/>
          <p:cNvSpPr txBox="1"/>
          <p:nvPr/>
        </p:nvSpPr>
        <p:spPr>
          <a:xfrm>
            <a:off x="7000725" y="3934050"/>
            <a:ext cx="1875900" cy="88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0046"/>
              </a:lnSpc>
              <a:buNone/>
            </a:pPr>
            <a:r>
              <a:rPr lang="en-US" sz="105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Финал часто закрепляет сочувствие, уважение или критику. По нему видно, какого героя автор считает достойным, а к какому относится иронично.
</a:t>
            </a:r>
            <a:endParaRPr lang="en-US" sz="1059" dirty="0"/>
          </a:p>
        </p:txBody>
      </p:sp>
      <p:sp>
        <p:nvSpPr>
          <p:cNvPr id="20" name="Text 9"/>
          <p:cNvSpPr txBox="1"/>
          <p:nvPr/>
        </p:nvSpPr>
        <p:spPr>
          <a:xfrm>
            <a:off x="7105488" y="2952900"/>
            <a:ext cx="1666500" cy="35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4. Итог образа
</a:t>
            </a:r>
            <a:endParaRPr lang="en-US" sz="11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8ECDB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558057" y="1235475"/>
            <a:ext cx="4444185" cy="32343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37650" y="1461250"/>
            <a:ext cx="3787200" cy="248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50041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литературе особенно заметны качества, которые проверяются в трудной ситуации и влияют на выбор героя.
</a:t>
            </a:r>
            <a:pPr algn="l" indent="0" marL="0">
              <a:lnSpc>
                <a:spcPct val="150041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Главными оказываются нравственные качества: они важнее силы и внешнего успеха, потому что раскрывают поступок человека.
</a:t>
            </a:r>
            <a:endParaRPr lang="en-US" sz="1200" dirty="0"/>
          </a:p>
        </p:txBody>
      </p:sp>
      <p:sp>
        <p:nvSpPr>
          <p:cNvPr id="4" name="Text 1"/>
          <p:cNvSpPr txBox="1"/>
          <p:nvPr/>
        </p:nvSpPr>
        <p:spPr>
          <a:xfrm>
            <a:off x="1024955" y="247125"/>
            <a:ext cx="7094100" cy="569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Какие качества чаще всего ценятся в герое
</a:t>
            </a:r>
            <a:endParaRPr lang="en-US" sz="2500" dirty="0"/>
          </a:p>
        </p:txBody>
      </p:sp>
      <p:sp>
        <p:nvSpPr>
          <p:cNvPr id="5" name="Text 2"/>
          <p:cNvSpPr txBox="1"/>
          <p:nvPr/>
        </p:nvSpPr>
        <p:spPr>
          <a:xfrm>
            <a:off x="-900" y="4822700"/>
            <a:ext cx="5346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400" dirty="0"/>
          </a:p>
        </p:txBody>
      </p:sp>
      <p:sp>
        <p:nvSpPr>
          <p:cNvPr id="6" name="Text 3"/>
          <p:cNvSpPr txBox="1"/>
          <p:nvPr/>
        </p:nvSpPr>
        <p:spPr>
          <a:xfrm>
            <a:off x="4415625" y="4797275"/>
            <a:ext cx="4562100" cy="18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000" i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Школьный анализ литературных образов
</a:t>
            </a:r>
            <a:endParaRPr lang="en-US" sz="10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8ECDB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95199" y="123125"/>
            <a:ext cx="8553600" cy="63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Изменение героя в ходе сюжета
</a:t>
            </a:r>
            <a:endParaRPr lang="en-US" sz="2500" dirty="0"/>
          </a:p>
        </p:txBody>
      </p:sp>
      <p:sp>
        <p:nvSpPr>
          <p:cNvPr id="5" name="Text 1"/>
          <p:cNvSpPr txBox="1"/>
          <p:nvPr/>
        </p:nvSpPr>
        <p:spPr>
          <a:xfrm>
            <a:off x="8610300" y="4822700"/>
            <a:ext cx="5346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400" dirty="0"/>
          </a:p>
        </p:txBody>
      </p:sp>
      <p:sp>
        <p:nvSpPr>
          <p:cNvPr id="6" name="Text 2"/>
          <p:cNvSpPr txBox="1"/>
          <p:nvPr/>
        </p:nvSpPr>
        <p:spPr>
          <a:xfrm>
            <a:off x="854475" y="1563225"/>
            <a:ext cx="3195000" cy="1182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герой может казаться обычным или даже слабым, но события постепенно выявляют его настоящие качества. Читатель видит, как первое впечатление не всегда совпадает с итогом истории.
</a:t>
            </a:r>
            <a:endParaRPr lang="en-US" sz="1100" dirty="0"/>
          </a:p>
        </p:txBody>
      </p:sp>
      <p:sp>
        <p:nvSpPr>
          <p:cNvPr id="7" name="Text 3"/>
          <p:cNvSpPr txBox="1"/>
          <p:nvPr/>
        </p:nvSpPr>
        <p:spPr>
          <a:xfrm>
            <a:off x="5094625" y="1563225"/>
            <a:ext cx="3195000" cy="1182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Испытание заставляет героя пересмотреть свои взгляды. Он начинает иначе относиться к людям, замечает собственные ошибки и учится делать более ответственный выбор в сложной ситуации.
</a:t>
            </a:r>
            <a:endParaRPr lang="en-US" sz="1100" dirty="0"/>
          </a:p>
        </p:txBody>
      </p:sp>
      <p:sp>
        <p:nvSpPr>
          <p:cNvPr id="8" name="Text 4"/>
          <p:cNvSpPr txBox="1"/>
          <p:nvPr/>
        </p:nvSpPr>
        <p:spPr>
          <a:xfrm>
            <a:off x="854475" y="3583725"/>
            <a:ext cx="3195000" cy="1182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 каждый герой меняется одинаково быстро. В некоторых произведениях перемены происходят постепенно, через несколько эпизодов, а в других — после одного решающего поступка.
</a:t>
            </a:r>
            <a:endParaRPr lang="en-US" sz="1100" dirty="0"/>
          </a:p>
        </p:txBody>
      </p:sp>
      <p:sp>
        <p:nvSpPr>
          <p:cNvPr id="9" name="Text 5"/>
          <p:cNvSpPr txBox="1"/>
          <p:nvPr/>
        </p:nvSpPr>
        <p:spPr>
          <a:xfrm>
            <a:off x="5094625" y="3583725"/>
            <a:ext cx="3195000" cy="1182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Статичный герой тоже важен: его неизменность подчёркивает устойчивую идею текста. Иногда именно постоянство характера помогает ярче показать конфликт и замысел автора.
</a:t>
            </a:r>
            <a:endParaRPr lang="en-US" sz="11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8ECDB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71551" y="1345875"/>
            <a:ext cx="8212397" cy="3334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471500" y="933150"/>
            <a:ext cx="8212500" cy="29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50041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показывает, как одно решение персонажа ведёт к конфликту, теме и главной мысли текста.
</a:t>
            </a:r>
            <a:endParaRPr lang="en-US" sz="1200" dirty="0"/>
          </a:p>
        </p:txBody>
      </p:sp>
      <p:sp>
        <p:nvSpPr>
          <p:cNvPr id="4" name="Text 1"/>
          <p:cNvSpPr txBox="1"/>
          <p:nvPr/>
        </p:nvSpPr>
        <p:spPr>
          <a:xfrm>
            <a:off x="471500" y="247125"/>
            <a:ext cx="8212500" cy="569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41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поступок героя помогает понять смысл произведения
</a:t>
            </a:r>
            <a:endParaRPr lang="en-US" sz="2241" dirty="0"/>
          </a:p>
        </p:txBody>
      </p:sp>
      <p:sp>
        <p:nvSpPr>
          <p:cNvPr id="5" name="Text 2"/>
          <p:cNvSpPr txBox="1"/>
          <p:nvPr/>
        </p:nvSpPr>
        <p:spPr>
          <a:xfrm>
            <a:off x="-900" y="4822700"/>
            <a:ext cx="5346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4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8ECDB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43500" y="1268818"/>
            <a:ext cx="3861000" cy="2778864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729375" y="1268768"/>
            <a:ext cx="3861000" cy="2778864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-900" y="4822700"/>
            <a:ext cx="5346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400" dirty="0"/>
          </a:p>
        </p:txBody>
      </p:sp>
      <p:sp>
        <p:nvSpPr>
          <p:cNvPr id="7" name="Text 1"/>
          <p:cNvSpPr txBox="1"/>
          <p:nvPr/>
        </p:nvSpPr>
        <p:spPr>
          <a:xfrm>
            <a:off x="533700" y="4376300"/>
            <a:ext cx="3728100" cy="21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55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Сказочный герой обычно идёт по дороге испытаний, где нужно проявить храбрость, сообразительность и верность обещанию. Его путь яркий и ясный: он встречает препятствия, побеждает зло и получает заслуженную награду за стойкость.
</a:t>
            </a:r>
            <a:endParaRPr lang="en-US" sz="555" dirty="0"/>
          </a:p>
        </p:txBody>
      </p:sp>
      <p:sp>
        <p:nvSpPr>
          <p:cNvPr id="8" name="Text 2"/>
          <p:cNvSpPr txBox="1"/>
          <p:nvPr/>
        </p:nvSpPr>
        <p:spPr>
          <a:xfrm>
            <a:off x="533700" y="4049475"/>
            <a:ext cx="3728100" cy="24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Сказочный смельчак
</a:t>
            </a:r>
            <a:endParaRPr lang="en-US" sz="1400" dirty="0"/>
          </a:p>
        </p:txBody>
      </p:sp>
      <p:sp>
        <p:nvSpPr>
          <p:cNvPr id="9" name="Text 3"/>
          <p:cNvSpPr txBox="1"/>
          <p:nvPr/>
        </p:nvSpPr>
        <p:spPr>
          <a:xfrm>
            <a:off x="4811775" y="4376301"/>
            <a:ext cx="3728100" cy="21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55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Реалистический герой живёт в знакомых обстоятельствах: в семье, школе, среди друзей или в трудной бытовой ситуации. Его подвиг не всегда заметен сразу, потому что главное испытание связано с выбором, совестью и ответственностью за последствия.
</a:t>
            </a:r>
            <a:endParaRPr lang="en-US" sz="555" dirty="0"/>
          </a:p>
        </p:txBody>
      </p:sp>
      <p:sp>
        <p:nvSpPr>
          <p:cNvPr id="10" name="Text 4"/>
          <p:cNvSpPr txBox="1"/>
          <p:nvPr/>
        </p:nvSpPr>
        <p:spPr>
          <a:xfrm>
            <a:off x="4811775" y="4049475"/>
            <a:ext cx="3728100" cy="24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Герой повести из обычной жизни
</a:t>
            </a:r>
            <a:endParaRPr lang="en-US" sz="1400" dirty="0"/>
          </a:p>
        </p:txBody>
      </p:sp>
      <p:sp>
        <p:nvSpPr>
          <p:cNvPr id="11" name="Text 5"/>
          <p:cNvSpPr txBox="1"/>
          <p:nvPr/>
        </p:nvSpPr>
        <p:spPr>
          <a:xfrm>
            <a:off x="341550" y="258700"/>
            <a:ext cx="8377500" cy="75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5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Герои, которых можно сравнивать
</a:t>
            </a:r>
            <a:endParaRPr lang="en-US" sz="25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8ECDB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6774325" y="2028200"/>
            <a:ext cx="1771800" cy="163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современной литературе герой не обязан быть безупречным. Он может ошибаться, сомневаться и спорить сам с собой, и именно это делает образ живым и убедительным.
</a:t>
            </a:r>
            <a:endParaRPr lang="en-US" sz="1200" dirty="0"/>
          </a:p>
        </p:txBody>
      </p:sp>
      <p:sp>
        <p:nvSpPr>
          <p:cNvPr id="6" name="Text 1"/>
          <p:cNvSpPr txBox="1"/>
          <p:nvPr/>
        </p:nvSpPr>
        <p:spPr>
          <a:xfrm>
            <a:off x="114999" y="180200"/>
            <a:ext cx="8553600" cy="101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герой отличается от обычного персонажа
</a:t>
            </a:r>
            <a:endParaRPr lang="en-US" sz="2500" dirty="0"/>
          </a:p>
        </p:txBody>
      </p:sp>
      <p:sp>
        <p:nvSpPr>
          <p:cNvPr id="7" name="Text 2"/>
          <p:cNvSpPr txBox="1"/>
          <p:nvPr/>
        </p:nvSpPr>
        <p:spPr>
          <a:xfrm>
            <a:off x="117625" y="4797275"/>
            <a:ext cx="5346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400" dirty="0"/>
          </a:p>
        </p:txBody>
      </p:sp>
      <p:sp>
        <p:nvSpPr>
          <p:cNvPr id="8" name="Text 3"/>
          <p:cNvSpPr txBox="1"/>
          <p:nvPr/>
        </p:nvSpPr>
        <p:spPr>
          <a:xfrm>
            <a:off x="3891425" y="2028200"/>
            <a:ext cx="1771800" cy="163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5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Обычный персонаж может появиться только в одном эпизоде и помочь развить действие, но не нести основную смысловую нагрузку. Герой же остаётся в центре внимания от начала до конца текста.
</a:t>
            </a:r>
            <a:endParaRPr lang="en-US" sz="1152" dirty="0"/>
          </a:p>
        </p:txBody>
      </p:sp>
      <p:sp>
        <p:nvSpPr>
          <p:cNvPr id="9" name="Text 4"/>
          <p:cNvSpPr txBox="1"/>
          <p:nvPr/>
        </p:nvSpPr>
        <p:spPr>
          <a:xfrm>
            <a:off x="944300" y="2028200"/>
            <a:ext cx="1771800" cy="163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1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Герой связан с главной темой произведения и влияет на ход событий. Через него читатель лучше понимает конфликт, поэтому его образ обычно раскрывается подробнее, чем образ второстепенного персонажа.
</a:t>
            </a:r>
            <a:endParaRPr lang="en-US" sz="1112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8ECDB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228350" y="1690947"/>
            <a:ext cx="4775700" cy="2027005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37650" y="1461250"/>
            <a:ext cx="3787200" cy="248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50041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помогает увидеть, что разные типы героев по-разному связаны с сюжетом, темой и итогом произведения.
</a:t>
            </a:r>
            <a:pPr algn="l" indent="0" marL="0">
              <a:lnSpc>
                <a:spcPct val="150041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 героя зависит от жанра и замысла автора: один подчёркивает чудо и победу, другой — нравственный выбор, третий — размышление о жизни.
</a:t>
            </a:r>
            <a:endParaRPr lang="en-US" sz="1200" dirty="0"/>
          </a:p>
        </p:txBody>
      </p:sp>
      <p:sp>
        <p:nvSpPr>
          <p:cNvPr id="4" name="Text 1"/>
          <p:cNvSpPr txBox="1"/>
          <p:nvPr/>
        </p:nvSpPr>
        <p:spPr>
          <a:xfrm>
            <a:off x="1024955" y="247125"/>
            <a:ext cx="7094100" cy="569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Сопоставление героев по признакам
</a:t>
            </a:r>
            <a:endParaRPr lang="en-US" sz="2500" dirty="0"/>
          </a:p>
        </p:txBody>
      </p:sp>
      <p:sp>
        <p:nvSpPr>
          <p:cNvPr id="5" name="Text 2"/>
          <p:cNvSpPr txBox="1"/>
          <p:nvPr/>
        </p:nvSpPr>
        <p:spPr>
          <a:xfrm>
            <a:off x="-900" y="4822700"/>
            <a:ext cx="5346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400" dirty="0"/>
          </a:p>
        </p:txBody>
      </p:sp>
      <p:sp>
        <p:nvSpPr>
          <p:cNvPr id="6" name="Text 3"/>
          <p:cNvSpPr txBox="1"/>
          <p:nvPr/>
        </p:nvSpPr>
        <p:spPr>
          <a:xfrm>
            <a:off x="4415625" y="4797275"/>
            <a:ext cx="4562100" cy="18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000" i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Школьная литературоведческая классификация
</a:t>
            </a:r>
            <a:endParaRPr lang="en-US" sz="10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8ECDB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86450" y="1258750"/>
            <a:ext cx="6589200" cy="3223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герой — ключ к пониманию книги
</a:t>
            </a:r>
            <a:pPr algn="l" indent="0" marL="0">
              <a:lnSpc>
                <a:spcPct val="100000"/>
              </a:lnSpc>
              <a:buNone/>
            </a:pPr>
            <a:r>
              <a:rPr lang="en-US" sz="3200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Через героя легче всего увидеть смысл произведения: его выбор, ошибки и перемены показывают, о чём хотел сказать автор и какие ценности он считал важными.
</a:t>
            </a:r>
            <a:endParaRPr lang="en-US" sz="32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2026-05-19T03:42:00Z</dcterms:created>
  <dcterms:modified xsi:type="dcterms:W3CDTF">2026-05-19T03:42:00Z</dcterms:modified>
</cp:coreProperties>
</file>