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image" Target="../media/image-4-9.png"/><Relationship Id="rId10" Type="http://schemas.openxmlformats.org/officeDocument/2006/relationships/slideLayout" Target="../slideLayouts/slideLayout1.xml"/><Relationship Id="rId11"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image" Target="../media/image-13-9.png"/><Relationship Id="rId10" Type="http://schemas.openxmlformats.org/officeDocument/2006/relationships/image" Target="../media/image-13-10.png"/><Relationship Id="rId11" Type="http://schemas.openxmlformats.org/officeDocument/2006/relationships/slideLayout" Target="../slideLayouts/slideLayout1.xml"/><Relationship Id="rId1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jpeg"/><Relationship Id="rId4" Type="http://schemas.openxmlformats.org/officeDocument/2006/relationships/image" Target="../media/image-19-4.png"/><Relationship Id="rId5" Type="http://schemas.openxmlformats.org/officeDocument/2006/relationships/image" Target="../media/image-19-5.jpeg"/><Relationship Id="rId6" Type="http://schemas.openxmlformats.org/officeDocument/2006/relationships/image" Target="../media/image-19-6.png"/><Relationship Id="rId7" Type="http://schemas.openxmlformats.org/officeDocument/2006/relationships/image" Target="../media/image-19-7.jpe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77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798" y="0"/>
            <a:ext cx="2968205" cy="41808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3392672" y="4502319"/>
            <a:ext cx="5938500" cy="1902000"/>
          </a:xfrm>
          <a:prstGeom prst="rect">
            <a:avLst/>
          </a:prstGeom>
          <a:noFill/>
          <a:ln/>
        </p:spPr>
        <p:txBody>
          <a:bodyPr wrap="square" lIns="0" tIns="0" rIns="0" bIns="0" rtlCol="0" anchor="t"/>
          <a:lstStyle/>
          <a:p>
            <a:pPr algn="l" indent="0" marL="0">
              <a:lnSpc>
                <a:spcPct val="115000"/>
              </a:lnSpc>
              <a:buNone/>
            </a:pPr>
            <a:r>
              <a:rPr lang="en-US" sz="1800" dirty="0">
                <a:solidFill>
                  <a:srgbClr val="FFFFFF"/>
                </a:solidFill>
                <a:latin typeface="Arial" pitchFamily="34" charset="0"/>
                <a:ea typeface="Arial" pitchFamily="34" charset="-122"/>
                <a:cs typeface="Arial" pitchFamily="34" charset="-120"/>
              </a:rPr>
              <a:t>Музыка рядом каждый день — слушаем, поём, играем и мечтаем.
</a:t>
            </a:r>
            <a:pPr algn="l" indent="0" marL="0">
              <a:lnSpc>
                <a:spcPct val="115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600" i="1" dirty="0">
                <a:solidFill>
                  <a:srgbClr val="FFFFFF"/>
                </a:solidFill>
                <a:latin typeface="Arial" pitchFamily="34" charset="0"/>
                <a:ea typeface="Arial" pitchFamily="34" charset="-122"/>
                <a:cs typeface="Arial" pitchFamily="34" charset="-120"/>
              </a:rPr>
              <a:t>
</a:t>
            </a:r>
            <a:endParaRPr lang="en-US" sz="1800" dirty="0"/>
          </a:p>
        </p:txBody>
      </p:sp>
      <p:sp>
        <p:nvSpPr>
          <p:cNvPr id="5" name="Text 1"/>
          <p:cNvSpPr txBox="1"/>
          <p:nvPr/>
        </p:nvSpPr>
        <p:spPr>
          <a:xfrm>
            <a:off x="3392672" y="484753"/>
            <a:ext cx="6840300" cy="3414600"/>
          </a:xfrm>
          <a:prstGeom prst="rect">
            <a:avLst/>
          </a:prstGeom>
          <a:noFill/>
          <a:ln/>
        </p:spPr>
        <p:txBody>
          <a:bodyPr wrap="square" lIns="0" tIns="0" rIns="0" bIns="0" rtlCol="0" anchor="b"/>
          <a:lstStyle/>
          <a:p>
            <a:pPr algn="l" indent="0" marL="0">
              <a:lnSpc>
                <a:spcPct val="100000"/>
              </a:lnSpc>
              <a:buNone/>
            </a:pPr>
            <a:r>
              <a:rPr lang="en-US" sz="4200" b="1" dirty="0">
                <a:solidFill>
                  <a:srgbClr val="F8F5EE"/>
                </a:solidFill>
                <a:latin typeface="Arial" pitchFamily="34" charset="0"/>
                <a:ea typeface="Arial" pitchFamily="34" charset="-122"/>
                <a:cs typeface="Arial" pitchFamily="34" charset="-120"/>
              </a:rPr>
              <a:t>Музыка вокруг нас: что мы узнаём на уроке
</a:t>
            </a:r>
            <a:endParaRPr lang="en-US" sz="4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432530" y="0"/>
            <a:ext cx="5758739" cy="68649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sp>
        <p:nvSpPr>
          <p:cNvPr id="5" name="Text 0"/>
          <p:cNvSpPr txBox="1"/>
          <p:nvPr/>
        </p:nvSpPr>
        <p:spPr>
          <a:xfrm>
            <a:off x="450575" y="2591575"/>
            <a:ext cx="4866600" cy="3294600"/>
          </a:xfrm>
          <a:prstGeom prst="rect">
            <a:avLst/>
          </a:prstGeom>
          <a:noFill/>
          <a:ln/>
        </p:spPr>
        <p:txBody>
          <a:bodyPr wrap="square" lIns="0" tIns="0" rIns="0" bIns="0" rtlCol="0" anchor="ctr"/>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Музыка помогает внимательнее слушать, лучше запоминать и замечать настроение. Она понятна детям: в ней есть знакомые ритмы, яркие образы, разные звуки и любимые мелодии.
</a:t>
            </a:r>
            <a:endParaRPr lang="en-US" sz="1600" dirty="0"/>
          </a:p>
        </p:txBody>
      </p:sp>
      <p:sp>
        <p:nvSpPr>
          <p:cNvPr id="6"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F7F5EE"/>
                </a:solidFill>
                <a:latin typeface="Arial" pitchFamily="34" charset="0"/>
                <a:ea typeface="Arial" pitchFamily="34" charset="-122"/>
                <a:cs typeface="Arial" pitchFamily="34" charset="-120"/>
              </a:rPr>
              <a:t>2</a:t>
            </a:r>
            <a:endParaRPr lang="en-US" sz="1400" dirty="0"/>
          </a:p>
        </p:txBody>
      </p:sp>
      <p:sp>
        <p:nvSpPr>
          <p:cNvPr id="7" name="Text 2"/>
          <p:cNvSpPr txBox="1"/>
          <p:nvPr/>
        </p:nvSpPr>
        <p:spPr>
          <a:xfrm>
            <a:off x="450575" y="487150"/>
            <a:ext cx="5066700" cy="16323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Зачем второкласснику музыка
</a:t>
            </a:r>
            <a:endParaRPr lang="en-US" sz="3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4479975" y="3458325"/>
            <a:ext cx="31428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Главная часть музыки — мелодия. Это плавная линия звуков, которую легко напеть, а иногда и тихо повторить про себя.
</a:t>
            </a:r>
            <a:endParaRPr lang="en-US" sz="1500" dirty="0"/>
          </a:p>
        </p:txBody>
      </p:sp>
      <p:sp>
        <p:nvSpPr>
          <p:cNvPr id="5" name="Text 1"/>
          <p:cNvSpPr txBox="1"/>
          <p:nvPr/>
        </p:nvSpPr>
        <p:spPr>
          <a:xfrm>
            <a:off x="8181975" y="3458325"/>
            <a:ext cx="3476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Ритм и темп делают музыку живой: один задаёт порядок звуков, другой показывает, быстро или медленно она движется.
</a:t>
            </a:r>
            <a:endParaRPr lang="en-US" sz="1500" dirty="0"/>
          </a:p>
        </p:txBody>
      </p:sp>
      <p:sp>
        <p:nvSpPr>
          <p:cNvPr id="6" name="Text 2"/>
          <p:cNvSpPr txBox="1"/>
          <p:nvPr/>
        </p:nvSpPr>
        <p:spPr>
          <a:xfrm>
            <a:off x="578100" y="3557625"/>
            <a:ext cx="3359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Музыка строится из звуков, которые отличаются по высоте, длительности и силе. Из них складывается выразительное звучание, которое можно узнавать и запоминать.
</a:t>
            </a:r>
            <a:endParaRPr lang="en-US" sz="1500" dirty="0"/>
          </a:p>
        </p:txBody>
      </p:sp>
      <p:sp>
        <p:nvSpPr>
          <p:cNvPr id="7"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3</a:t>
            </a:r>
            <a:endParaRPr lang="en-US" sz="1400" dirty="0"/>
          </a:p>
        </p:txBody>
      </p:sp>
      <p:sp>
        <p:nvSpPr>
          <p:cNvPr id="8" name="Text 4"/>
          <p:cNvSpPr txBox="1"/>
          <p:nvPr/>
        </p:nvSpPr>
        <p:spPr>
          <a:xfrm>
            <a:off x="450575" y="487150"/>
            <a:ext cx="10566000" cy="13422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Что такое музыка
</a:t>
            </a:r>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833398" y="2285100"/>
            <a:ext cx="276900" cy="2769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833398" y="3434163"/>
            <a:ext cx="276900" cy="2769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833398" y="4599175"/>
            <a:ext cx="276900" cy="276900"/>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pic>
        <p:nvPicPr>
          <p:cNvPr id="10" name="Image 8" descr="preencoded.png">    </p:cNvPr>
          <p:cNvPicPr>
            <a:picLocks noChangeAspect="1"/>
          </p:cNvPicPr>
          <p:nvPr/>
        </p:nvPicPr>
        <p:blipFill>
          <a:blip r:embed="rId9"/>
          <a:stretch>
            <a:fillRect/>
          </a:stretch>
        </p:blipFill>
        <p:spPr>
          <a:xfrm>
            <a:off x="833398" y="5791915"/>
            <a:ext cx="276900" cy="221520"/>
          </a:xfrm>
          <a:prstGeom prst="rect">
            <a:avLst/>
          </a:prstGeom>
        </p:spPr>
      </p:pic>
      <p:sp>
        <p:nvSpPr>
          <p:cNvPr id="11"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4</a:t>
            </a:r>
            <a:endParaRPr lang="en-US" sz="1400" dirty="0"/>
          </a:p>
        </p:txBody>
      </p:sp>
      <p:sp>
        <p:nvSpPr>
          <p:cNvPr id="12" name="Text 1"/>
          <p:cNvSpPr txBox="1"/>
          <p:nvPr/>
        </p:nvSpPr>
        <p:spPr>
          <a:xfrm>
            <a:off x="450575" y="487150"/>
            <a:ext cx="10933500" cy="1113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Музыкальные звуки и шумы
</a:t>
            </a:r>
            <a:endParaRPr lang="en-US" sz="3200" dirty="0"/>
          </a:p>
        </p:txBody>
      </p:sp>
      <p:sp>
        <p:nvSpPr>
          <p:cNvPr id="13" name="Text 2"/>
          <p:cNvSpPr txBox="1"/>
          <p:nvPr/>
        </p:nvSpPr>
        <p:spPr>
          <a:xfrm>
            <a:off x="1535150" y="2049450"/>
            <a:ext cx="9849000" cy="71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Музыкальный звук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У него есть определённая высота, поэтому такие звуки могут складываться в мелодию. Их удобно петь, повторять и узнавать в знакомых песнях.
</a:t>
            </a:r>
            <a:endParaRPr lang="en-US" sz="1700" dirty="0"/>
          </a:p>
        </p:txBody>
      </p:sp>
      <p:sp>
        <p:nvSpPr>
          <p:cNvPr id="14" name="Text 3"/>
          <p:cNvSpPr txBox="1"/>
          <p:nvPr/>
        </p:nvSpPr>
        <p:spPr>
          <a:xfrm>
            <a:off x="1535150" y="3214488"/>
            <a:ext cx="9849000" cy="71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Шорох и шелест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Шумы не имеют точной высоты, но помогают рисовать картину природы. Шорох листьев или дождя делает музыку похожей на живую сцену.
</a:t>
            </a:r>
            <a:endParaRPr lang="en-US" sz="1700" dirty="0"/>
          </a:p>
        </p:txBody>
      </p:sp>
      <p:sp>
        <p:nvSpPr>
          <p:cNvPr id="15" name="Text 4"/>
          <p:cNvSpPr txBox="1"/>
          <p:nvPr/>
        </p:nvSpPr>
        <p:spPr>
          <a:xfrm>
            <a:off x="1535150" y="4379500"/>
            <a:ext cx="9849000" cy="71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Хлопки и удары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Хлопки в ладоши и стук барабана тоже бывают шумовыми. Они могут подчёркивать ритм, усиливать действие и делать звук более ярким.
</a:t>
            </a:r>
            <a:endParaRPr lang="en-US" sz="1700" dirty="0"/>
          </a:p>
        </p:txBody>
      </p:sp>
      <p:sp>
        <p:nvSpPr>
          <p:cNvPr id="16" name="Text 5"/>
          <p:cNvSpPr txBox="1"/>
          <p:nvPr/>
        </p:nvSpPr>
        <p:spPr>
          <a:xfrm>
            <a:off x="1535150" y="5544550"/>
            <a:ext cx="9849000" cy="71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Звучащий образ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2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Шумовые эффекты часто помогают передать настроение, сказочное событие или движение. Благодаря им музыка становится похожей на маленький спектакль.
</a:t>
            </a:r>
            <a:endParaRPr lang="en-US"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157022"/>
            <a:ext cx="3681600" cy="2487956"/>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4248975" y="1157022"/>
            <a:ext cx="3681600" cy="2487956"/>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8036150" y="1157022"/>
            <a:ext cx="3681600" cy="2487956"/>
          </a:xfrm>
          <a:prstGeom prst="rect">
            <a:avLst/>
          </a:prstGeom>
        </p:spPr>
      </p:pic>
      <p:pic>
        <p:nvPicPr>
          <p:cNvPr id="8" name="Image 6" descr="preencoded.png">    </p:cNvPr>
          <p:cNvPicPr>
            <a:picLocks noChangeAspect="1"/>
          </p:cNvPicPr>
          <p:nvPr/>
        </p:nvPicPr>
        <p:blipFill>
          <a:blip r:embed="rId7"/>
          <a:stretch>
            <a:fillRect/>
          </a:stretch>
        </p:blipFill>
        <p:spPr>
          <a:xfrm>
            <a:off x="0" y="0"/>
            <a:ext cx="12192000" cy="6858000"/>
          </a:xfrm>
          <a:prstGeom prst="rect">
            <a:avLst/>
          </a:prstGeom>
        </p:spPr>
      </p:pic>
      <p:sp>
        <p:nvSpPr>
          <p:cNvPr id="9"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5</a:t>
            </a:r>
            <a:endParaRPr lang="en-US" sz="1400" dirty="0"/>
          </a:p>
        </p:txBody>
      </p:sp>
      <p:sp>
        <p:nvSpPr>
          <p:cNvPr id="10" name="Text 1"/>
          <p:cNvSpPr txBox="1"/>
          <p:nvPr/>
        </p:nvSpPr>
        <p:spPr>
          <a:xfrm>
            <a:off x="45057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На уроках, праздниках и зарядке музыка помогает всем собраться вместе. Дети слушают, поют и хлопают в ладоши, и обычный класс сразу становится чуть веселее. Даже короткая мелодия умеет поднять настроение.
</a:t>
            </a:r>
            <a:endParaRPr lang="en-US" sz="1300" dirty="0"/>
          </a:p>
        </p:txBody>
      </p:sp>
      <p:sp>
        <p:nvSpPr>
          <p:cNvPr id="11" name="Text 2"/>
          <p:cNvSpPr txBox="1"/>
          <p:nvPr/>
        </p:nvSpPr>
        <p:spPr>
          <a:xfrm>
            <a:off x="45057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Музыка в школьном дне
</a:t>
            </a:r>
            <a:endParaRPr lang="en-US" sz="2000" dirty="0"/>
          </a:p>
        </p:txBody>
      </p:sp>
      <p:sp>
        <p:nvSpPr>
          <p:cNvPr id="12" name="Text 3"/>
          <p:cNvSpPr txBox="1"/>
          <p:nvPr/>
        </p:nvSpPr>
        <p:spPr>
          <a:xfrm>
            <a:off x="424882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Дома звучат колыбельные, весёлые песенки и считалки. В поездках дети часто слышат любимые мелодии от взрослых, а иногда сами начинают подпевать. Так музыка становится частью семейного времени.
</a:t>
            </a:r>
            <a:endParaRPr lang="en-US" sz="1300" dirty="0"/>
          </a:p>
        </p:txBody>
      </p:sp>
      <p:sp>
        <p:nvSpPr>
          <p:cNvPr id="13" name="Text 4"/>
          <p:cNvSpPr txBox="1"/>
          <p:nvPr/>
        </p:nvSpPr>
        <p:spPr>
          <a:xfrm>
            <a:off x="424882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Музыка дома и в дороге
</a:t>
            </a:r>
            <a:endParaRPr lang="en-US" sz="2000" dirty="0"/>
          </a:p>
        </p:txBody>
      </p:sp>
      <p:sp>
        <p:nvSpPr>
          <p:cNvPr id="14" name="Text 5"/>
          <p:cNvSpPr txBox="1"/>
          <p:nvPr/>
        </p:nvSpPr>
        <p:spPr>
          <a:xfrm>
            <a:off x="8036000"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В сказках и мультфильмах музыка подсказывает, кто идёт на сцену, когда начинается чудо и где прячется смешной момент. По ней легко понять, что сейчас будет важно или очень забавно.
</a:t>
            </a:r>
            <a:endParaRPr lang="en-US" sz="1300" dirty="0"/>
          </a:p>
        </p:txBody>
      </p:sp>
      <p:sp>
        <p:nvSpPr>
          <p:cNvPr id="15" name="Text 6"/>
          <p:cNvSpPr txBox="1"/>
          <p:nvPr/>
        </p:nvSpPr>
        <p:spPr>
          <a:xfrm>
            <a:off x="8036000"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Музыка в сказках и мультфильмах
</a:t>
            </a:r>
            <a:endParaRPr lang="en-US" sz="2000" dirty="0"/>
          </a:p>
        </p:txBody>
      </p:sp>
      <p:sp>
        <p:nvSpPr>
          <p:cNvPr id="16" name="Text 7"/>
          <p:cNvSpPr txBox="1"/>
          <p:nvPr/>
        </p:nvSpPr>
        <p:spPr>
          <a:xfrm>
            <a:off x="442250" y="487150"/>
            <a:ext cx="112173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Где живёт музыка в жизни детей
</a:t>
            </a:r>
            <a:endParaRPr 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sp>
        <p:nvSpPr>
          <p:cNvPr id="6"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6</a:t>
            </a:r>
            <a:endParaRPr lang="en-US" sz="1400" dirty="0"/>
          </a:p>
        </p:txBody>
      </p:sp>
      <p:sp>
        <p:nvSpPr>
          <p:cNvPr id="7" name="Text 1"/>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Песня как самый знакомый жанр
</a:t>
            </a:r>
            <a:endParaRPr lang="en-US" sz="3200" dirty="0"/>
          </a:p>
        </p:txBody>
      </p:sp>
      <p:sp>
        <p:nvSpPr>
          <p:cNvPr id="8" name="Text 2"/>
          <p:cNvSpPr txBox="1"/>
          <p:nvPr/>
        </p:nvSpPr>
        <p:spPr>
          <a:xfrm>
            <a:off x="4683075" y="4604025"/>
            <a:ext cx="3603900" cy="1161600"/>
          </a:xfrm>
          <a:prstGeom prst="rect">
            <a:avLst/>
          </a:prstGeom>
          <a:noFill/>
          <a:ln/>
        </p:spPr>
        <p:txBody>
          <a:bodyPr wrap="square" lIns="0" tIns="0" rIns="0" bIns="0" rtlCol="0" anchor="t"/>
          <a:lstStyle/>
          <a:p>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Потом — мелодия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К словам присоединяется напевная линия. Она делает текст легче для запоминания и помогает петь вместе без лишнего труда.
</a:t>
            </a:r>
            <a:endParaRPr lang="en-US" sz="1800" dirty="0"/>
          </a:p>
        </p:txBody>
      </p:sp>
      <p:sp>
        <p:nvSpPr>
          <p:cNvPr id="9" name="Text 3"/>
          <p:cNvSpPr txBox="1"/>
          <p:nvPr/>
        </p:nvSpPr>
        <p:spPr>
          <a:xfrm>
            <a:off x="8113500" y="2450825"/>
            <a:ext cx="3603900" cy="1224600"/>
          </a:xfrm>
          <a:prstGeom prst="rect">
            <a:avLst/>
          </a:prstGeom>
          <a:noFill/>
          <a:ln/>
        </p:spPr>
        <p:txBody>
          <a:bodyPr wrap="square" lIns="0" tIns="0" rIns="0" bIns="0" rtlCol="0" anchor="t"/>
          <a:lstStyle/>
          <a:p>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Затем — общий хор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Когда песню поют всем классом, появляются дружба, уверенность и хорошее настроение. Петь вместе всегда немного радостнее, чем одному.
</a:t>
            </a:r>
            <a:endParaRPr lang="en-US" sz="1800" dirty="0"/>
          </a:p>
        </p:txBody>
      </p:sp>
      <p:sp>
        <p:nvSpPr>
          <p:cNvPr id="10" name="Text 4"/>
          <p:cNvSpPr txBox="1"/>
          <p:nvPr/>
        </p:nvSpPr>
        <p:spPr>
          <a:xfrm>
            <a:off x="1294925" y="2513800"/>
            <a:ext cx="3603900" cy="1161600"/>
          </a:xfrm>
          <a:prstGeom prst="rect">
            <a:avLst/>
          </a:prstGeom>
          <a:noFill/>
          <a:ln/>
        </p:spPr>
        <p:txBody>
          <a:bodyPr wrap="square" lIns="0" tIns="0" rIns="0" bIns="0" rtlCol="0" anchor="t"/>
          <a:lstStyle/>
          <a:p>
            <a:pPr algn="l" indent="0" marL="0">
              <a:lnSpc>
                <a:spcPct val="115000"/>
              </a:lnSpc>
              <a:buNone/>
            </a:pPr>
            <a:r>
              <a:rPr lang="en-US" sz="1789" b="1" dirty="0">
                <a:solidFill>
                  <a:srgbClr val="0D2772"/>
                </a:solidFill>
                <a:latin typeface="Arial" pitchFamily="34" charset="0"/>
                <a:ea typeface="Arial" pitchFamily="34" charset="-122"/>
                <a:cs typeface="Arial" pitchFamily="34" charset="-120"/>
              </a:rPr>
              <a:t>Сначала — слова
</a:t>
            </a:r>
            <a:pPr algn="l" indent="0" marL="0">
              <a:lnSpc>
                <a:spcPct val="115000"/>
              </a:lnSpc>
              <a:buNone/>
            </a:pPr>
            <a:r>
              <a:rPr lang="en-US" sz="596"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92" dirty="0">
                <a:solidFill>
                  <a:srgbClr val="0D2772"/>
                </a:solidFill>
                <a:latin typeface="Arial" pitchFamily="34" charset="0"/>
                <a:ea typeface="Arial" pitchFamily="34" charset="-122"/>
                <a:cs typeface="Arial" pitchFamily="34" charset="-120"/>
              </a:rPr>
              <a:t>Ребёнок слышит текст и начинает понимать, о чём поёт песня. Слова помогают представить героя, событие или настроение.
</a:t>
            </a:r>
            <a:endParaRPr lang="en-US" sz="178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800256"/>
            <a:ext cx="11188500" cy="4599188"/>
          </a:xfrm>
          <a:prstGeom prst="rect">
            <a:avLst/>
          </a:prstGeom>
        </p:spPr>
      </p:pic>
      <p:sp>
        <p:nvSpPr>
          <p:cNvPr id="4"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7</a:t>
            </a:r>
            <a:endParaRPr lang="en-US" sz="1400" dirty="0"/>
          </a:p>
        </p:txBody>
      </p:sp>
      <p:sp>
        <p:nvSpPr>
          <p:cNvPr id="5" name="Text 1"/>
          <p:cNvSpPr txBox="1"/>
          <p:nvPr/>
        </p:nvSpPr>
        <p:spPr>
          <a:xfrm>
            <a:off x="450575" y="487150"/>
            <a:ext cx="112005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Как рождается музыка на уроке
</a:t>
            </a:r>
            <a:endParaRPr lang="en-US" sz="3200" dirty="0"/>
          </a:p>
        </p:txBody>
      </p:sp>
      <p:sp>
        <p:nvSpPr>
          <p:cNvPr id="6" name="Text 2"/>
          <p:cNvSpPr txBox="1"/>
          <p:nvPr/>
        </p:nvSpPr>
        <p:spPr>
          <a:xfrm>
            <a:off x="450575" y="1143150"/>
            <a:ext cx="11188500" cy="5850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Последовательность показывает, как дети переходят от простого слушания к осознанному исполнению и обсуждению музыки.
</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4637350" y="3229425"/>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 песнях ритм часто слышен в хлопках, притопах и повторяющихся рисунках. Такие повторы легко подхватывать и запоминать даже с первого раза.
</a:t>
            </a:r>
            <a:endParaRPr lang="en-US" sz="1500" dirty="0"/>
          </a:p>
        </p:txBody>
      </p:sp>
      <p:sp>
        <p:nvSpPr>
          <p:cNvPr id="5" name="Text 1"/>
          <p:cNvSpPr txBox="1"/>
          <p:nvPr/>
        </p:nvSpPr>
        <p:spPr>
          <a:xfrm>
            <a:off x="8340725" y="3199300"/>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Ритм удобно почувствовать телом: шагать, хлопать, постукивать пальцами или отбивать его на простых инструментах. Так музыка становится ближе и понятнее.
</a:t>
            </a:r>
            <a:endParaRPr lang="en-US" sz="1500" dirty="0"/>
          </a:p>
        </p:txBody>
      </p:sp>
      <p:sp>
        <p:nvSpPr>
          <p:cNvPr id="6" name="Text 2"/>
          <p:cNvSpPr txBox="1"/>
          <p:nvPr/>
        </p:nvSpPr>
        <p:spPr>
          <a:xfrm>
            <a:off x="876675" y="3199300"/>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Ритм помогает музыке двигаться вперёд. Он бывает ровным и спокойным, как шаги, или лёгким и весёлым, как быстрые прыжки.
</a:t>
            </a:r>
            <a:endParaRPr lang="en-US" sz="1500" dirty="0"/>
          </a:p>
        </p:txBody>
      </p:sp>
      <p:sp>
        <p:nvSpPr>
          <p:cNvPr id="7"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8</a:t>
            </a:r>
            <a:endParaRPr lang="en-US" sz="1400" dirty="0"/>
          </a:p>
        </p:txBody>
      </p:sp>
      <p:sp>
        <p:nvSpPr>
          <p:cNvPr id="8" name="Text 4"/>
          <p:cNvSpPr txBox="1"/>
          <p:nvPr/>
        </p:nvSpPr>
        <p:spPr>
          <a:xfrm>
            <a:off x="450575" y="487150"/>
            <a:ext cx="10566000" cy="1191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Ритм: музыка шагает и прыгает
</a:t>
            </a:r>
            <a:endParaRPr lang="en-US" sz="3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sp>
        <p:nvSpPr>
          <p:cNvPr id="3" name="Text 0"/>
          <p:cNvSpPr txBox="1"/>
          <p:nvPr/>
        </p:nvSpPr>
        <p:spPr>
          <a:xfrm>
            <a:off x="1133425" y="2363600"/>
            <a:ext cx="4305000" cy="1647600"/>
          </a:xfrm>
          <a:prstGeom prst="rect">
            <a:avLst/>
          </a:prstGeom>
          <a:noFill/>
          <a:ln/>
        </p:spPr>
        <p:txBody>
          <a:bodyPr wrap="square" lIns="0" tIns="0" rIns="0" bIns="0" rtlCol="0" anchor="ctr"/>
          <a:lstStyle/>
          <a:p>
            <a:pPr algn="l" indent="0" marL="0">
              <a:lnSpc>
                <a:spcPct val="115000"/>
              </a:lnSpc>
              <a:buNone/>
            </a:pPr>
            <a:r>
              <a:rPr lang="en-US" sz="1800" dirty="0">
                <a:solidFill>
                  <a:srgbClr val="0D2772"/>
                </a:solidFill>
                <a:latin typeface="Arial" pitchFamily="34" charset="0"/>
                <a:ea typeface="Arial" pitchFamily="34" charset="-122"/>
                <a:cs typeface="Arial" pitchFamily="34" charset="-120"/>
              </a:rPr>
              <a:t>По ним легко понять, звучит ли пьеса бодро, спокойно, грустно или торжественно.
</a:t>
            </a:r>
            <a:endParaRPr lang="en-US" sz="1800" dirty="0"/>
          </a:p>
        </p:txBody>
      </p:sp>
      <p:sp>
        <p:nvSpPr>
          <p:cNvPr id="4" name="Text 1"/>
          <p:cNvSpPr txBox="1"/>
          <p:nvPr/>
        </p:nvSpPr>
        <p:spPr>
          <a:xfrm>
            <a:off x="3644525" y="4674150"/>
            <a:ext cx="4918200" cy="307800"/>
          </a:xfrm>
          <a:prstGeom prst="rect">
            <a:avLst/>
          </a:prstGeom>
          <a:noFill/>
          <a:ln/>
        </p:spPr>
        <p:txBody>
          <a:bodyPr wrap="square" lIns="0" tIns="0" rIns="0" bIns="0" rtlCol="0" anchor="t"/>
          <a:lstStyle/>
          <a:p>
            <a:pPr algn="ctr" indent="0" marL="0">
              <a:lnSpc>
                <a:spcPct val="120004"/>
              </a:lnSpc>
              <a:buNone/>
            </a:pPr>
            <a:r>
              <a:rPr lang="en-US" sz="1400" dirty="0">
                <a:solidFill>
                  <a:srgbClr val="0D2772"/>
                </a:solidFill>
                <a:latin typeface="Arial" pitchFamily="34" charset="0"/>
                <a:ea typeface="Arial" pitchFamily="34" charset="-122"/>
                <a:cs typeface="Arial" pitchFamily="34" charset="-120"/>
              </a:rPr>
              <a:t>Материалы урока музыки во 2 классе
</a:t>
            </a:r>
            <a:endParaRPr lang="en-US" sz="1400" dirty="0"/>
          </a:p>
        </p:txBody>
      </p:sp>
      <p:sp>
        <p:nvSpPr>
          <p:cNvPr id="5"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9</a:t>
            </a:r>
            <a:endParaRPr lang="en-US" sz="1400" dirty="0"/>
          </a:p>
        </p:txBody>
      </p:sp>
      <p:sp>
        <p:nvSpPr>
          <p:cNvPr id="6" name="Text 3"/>
          <p:cNvSpPr txBox="1"/>
          <p:nvPr/>
        </p:nvSpPr>
        <p:spPr>
          <a:xfrm>
            <a:off x="6581075" y="2363600"/>
            <a:ext cx="4773600" cy="1647600"/>
          </a:xfrm>
          <a:prstGeom prst="rect">
            <a:avLst/>
          </a:prstGeom>
          <a:noFill/>
          <a:ln/>
        </p:spPr>
        <p:txBody>
          <a:bodyPr wrap="square" lIns="0" tIns="0" rIns="0" bIns="0" rtlCol="0" anchor="t"/>
          <a:lstStyle/>
          <a:p>
            <a:pPr algn="ctr" indent="0" marL="0">
              <a:lnSpc>
                <a:spcPct val="120004"/>
              </a:lnSpc>
              <a:buNone/>
            </a:pPr>
            <a:r>
              <a:rPr lang="en-US" sz="3930" b="1" dirty="0">
                <a:solidFill>
                  <a:srgbClr val="0D2772"/>
                </a:solidFill>
                <a:latin typeface="Arial" pitchFamily="34" charset="0"/>
                <a:ea typeface="Arial" pitchFamily="34" charset="-122"/>
                <a:cs typeface="Arial" pitchFamily="34" charset="-120"/>
              </a:rPr>
              <a:t>2
</a:t>
            </a:r>
            <a:pPr algn="ctr" indent="0" marL="0">
              <a:lnSpc>
                <a:spcPct val="120004"/>
              </a:lnSpc>
              <a:buNone/>
            </a:pPr>
            <a:r>
              <a:rPr lang="en-US" sz="982" dirty="0">
                <a:solidFill>
                  <a:srgbClr val="0D2772"/>
                </a:solidFill>
                <a:latin typeface="Arial" pitchFamily="34" charset="0"/>
                <a:ea typeface="Arial" pitchFamily="34" charset="-122"/>
                <a:cs typeface="Arial" pitchFamily="34" charset="-120"/>
              </a:rPr>
              <a:t>
</a:t>
            </a:r>
            <a:pPr algn="ctr" indent="0" marL="0">
              <a:lnSpc>
                <a:spcPct val="120004"/>
              </a:lnSpc>
              <a:buNone/>
            </a:pPr>
            <a:r>
              <a:rPr lang="en-US" sz="1965" dirty="0">
                <a:solidFill>
                  <a:srgbClr val="0D2772"/>
                </a:solidFill>
                <a:latin typeface="Arial" pitchFamily="34" charset="0"/>
                <a:ea typeface="Arial" pitchFamily="34" charset="-122"/>
                <a:cs typeface="Arial" pitchFamily="34" charset="-120"/>
              </a:rPr>
              <a:t>признака чаще всего замечают второклассники, когда слушают музыку: темп и настроение.
</a:t>
            </a:r>
            <a:endParaRPr lang="en-US" sz="393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0430" y="609600"/>
            <a:ext cx="5129140" cy="56904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6536375" y="1840825"/>
            <a:ext cx="5153400" cy="4193700"/>
          </a:xfrm>
          <a:prstGeom prst="rect">
            <a:avLst/>
          </a:prstGeom>
          <a:noFill/>
          <a:ln/>
        </p:spPr>
        <p:txBody>
          <a:bodyPr wrap="square" lIns="0" tIns="0" rIns="0" bIns="0" rtlCol="0" anchor="ctr"/>
          <a:lstStyle/>
          <a:p>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Инструменты, которые легко узнать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Бубен, барабан, треугольник, ложки, маракасы и металлофон часто используют на школьных занятиях. Их удобно брать в руки, а звучат они совсем по-разному.
</a:t>
            </a:r>
            <a:pPr algn="l" indent="0" marL="0">
              <a:lnSpc>
                <a:spcPct val="115000"/>
              </a:lnSpc>
              <a:buNone/>
            </a:pPr>
            <a:r>
              <a:rPr lang="en-US" sz="24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У каждого свой тембр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Тембр — это особый «голос» инструмента. Один звук получается звонким, другой — глухим или мягким, и по этому характеру дети легко различают инструменты.
</a:t>
            </a:r>
            <a:endParaRPr lang="en-US" sz="1800" dirty="0"/>
          </a:p>
        </p:txBody>
      </p:sp>
      <p:sp>
        <p:nvSpPr>
          <p:cNvPr id="5"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10</a:t>
            </a:r>
            <a:endParaRPr lang="en-US" sz="1400" dirty="0"/>
          </a:p>
        </p:txBody>
      </p:sp>
      <p:sp>
        <p:nvSpPr>
          <p:cNvPr id="6" name="Text 2"/>
          <p:cNvSpPr txBox="1"/>
          <p:nvPr/>
        </p:nvSpPr>
        <p:spPr>
          <a:xfrm>
            <a:off x="6536375" y="609600"/>
            <a:ext cx="5153400" cy="8631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Музыкальные инструменты для детей
</a:t>
            </a:r>
            <a:endParaRPr 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sp>
        <p:nvSpPr>
          <p:cNvPr id="3" name="Text 0"/>
          <p:cNvSpPr txBox="1"/>
          <p:nvPr/>
        </p:nvSpPr>
        <p:spPr>
          <a:xfrm>
            <a:off x="767150" y="3086950"/>
            <a:ext cx="3114600" cy="2113800"/>
          </a:xfrm>
          <a:prstGeom prst="rect">
            <a:avLst/>
          </a:prstGeom>
          <a:noFill/>
          <a:ln/>
        </p:spPr>
        <p:txBody>
          <a:bodyPr wrap="square" lIns="0" tIns="0" rIns="0" bIns="0" rtlCol="0" anchor="t"/>
          <a:lstStyle/>
          <a:p>
            <a:pPr algn="l" indent="0" marL="0">
              <a:lnSpc>
                <a:spcPct val="115000"/>
              </a:lnSpc>
              <a:buNone/>
            </a:pPr>
            <a:r>
              <a:rPr lang="en-US" sz="1500" dirty="0">
                <a:solidFill>
                  <a:srgbClr val="F7F5EE"/>
                </a:solidFill>
                <a:latin typeface="Arial" pitchFamily="34" charset="0"/>
                <a:ea typeface="Arial" pitchFamily="34" charset="-122"/>
                <a:cs typeface="Arial" pitchFamily="34" charset="-120"/>
              </a:rPr>
              <a:t>Голос умеет не только петь: он говорит, шепчет, зовёт и передаёт настроение. Поэтому именно с него ребёнок начинает узнавать музыку ближе и смелее.
</a:t>
            </a:r>
            <a:endParaRPr lang="en-US" sz="1500" dirty="0"/>
          </a:p>
        </p:txBody>
      </p:sp>
      <p:sp>
        <p:nvSpPr>
          <p:cNvPr id="4" name="Text 1"/>
          <p:cNvSpPr txBox="1"/>
          <p:nvPr/>
        </p:nvSpPr>
        <p:spPr>
          <a:xfrm>
            <a:off x="4541750" y="3086950"/>
            <a:ext cx="3199800" cy="21138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Во время пения важно слушать не только себя, но и класс. Тогда легче начать и закончить вместе, не сбиться с дыхания и произносить слова отчётливо.
</a:t>
            </a:r>
            <a:endParaRPr lang="en-US" sz="1500" dirty="0"/>
          </a:p>
        </p:txBody>
      </p:sp>
      <p:sp>
        <p:nvSpPr>
          <p:cNvPr id="5" name="Text 2"/>
          <p:cNvSpPr txBox="1"/>
          <p:nvPr/>
        </p:nvSpPr>
        <p:spPr>
          <a:xfrm>
            <a:off x="8252625" y="3086950"/>
            <a:ext cx="3214800" cy="2113800"/>
          </a:xfrm>
          <a:prstGeom prst="rect">
            <a:avLst/>
          </a:prstGeom>
          <a:noFill/>
          <a:ln/>
        </p:spPr>
        <p:txBody>
          <a:bodyPr wrap="square" lIns="0" tIns="0" rIns="0" bIns="0" rtlCol="0" anchor="t"/>
          <a:lstStyle/>
          <a:p>
            <a:pPr algn="l" indent="0" marL="0">
              <a:lnSpc>
                <a:spcPct val="115000"/>
              </a:lnSpc>
              <a:buNone/>
            </a:pPr>
            <a:r>
              <a:rPr lang="en-US" sz="1500" dirty="0">
                <a:solidFill>
                  <a:srgbClr val="F7F5EE"/>
                </a:solidFill>
                <a:latin typeface="Arial" pitchFamily="34" charset="0"/>
                <a:ea typeface="Arial" pitchFamily="34" charset="-122"/>
                <a:cs typeface="Arial" pitchFamily="34" charset="-120"/>
              </a:rPr>
              <a:t>Во 2 классе голос помогает и в песнях, и в музыкальных играх. Он учит чувствовать удобный диапазон и слышать, как одно и то же слово звучит по-разному.
</a:t>
            </a:r>
            <a:endParaRPr lang="en-US" sz="1500" dirty="0"/>
          </a:p>
        </p:txBody>
      </p:sp>
      <p:sp>
        <p:nvSpPr>
          <p:cNvPr id="6"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11</a:t>
            </a:r>
            <a:endParaRPr lang="en-US" sz="1400" dirty="0"/>
          </a:p>
        </p:txBody>
      </p:sp>
      <p:sp>
        <p:nvSpPr>
          <p:cNvPr id="7" name="Text 4"/>
          <p:cNvSpPr txBox="1"/>
          <p:nvPr/>
        </p:nvSpPr>
        <p:spPr>
          <a:xfrm>
            <a:off x="450575" y="487150"/>
            <a:ext cx="10566000" cy="11154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Голос как первый музыкальный инструмент
</a:t>
            </a:r>
            <a:endParaRPr lang="en-US"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sp>
        <p:nvSpPr>
          <p:cNvPr id="7" name="Text 0"/>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Слушание музыки и внимание к деталям
</a:t>
            </a:r>
            <a:endParaRPr lang="en-US" sz="3200" dirty="0"/>
          </a:p>
        </p:txBody>
      </p:sp>
      <p:sp>
        <p:nvSpPr>
          <p:cNvPr id="8"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12</a:t>
            </a:r>
            <a:endParaRPr lang="en-US" sz="1400" dirty="0"/>
          </a:p>
        </p:txBody>
      </p:sp>
      <p:sp>
        <p:nvSpPr>
          <p:cNvPr id="9" name="Text 2"/>
          <p:cNvSpPr txBox="1"/>
          <p:nvPr/>
        </p:nvSpPr>
        <p:spPr>
          <a:xfrm>
            <a:off x="1175750" y="1609150"/>
            <a:ext cx="5073300" cy="1042500"/>
          </a:xfrm>
          <a:prstGeom prst="rect">
            <a:avLst/>
          </a:prstGeom>
          <a:noFill/>
          <a:ln/>
        </p:spPr>
        <p:txBody>
          <a:bodyPr wrap="square" lIns="0" tIns="0" rIns="0" bIns="0" rtlCol="0" anchor="t"/>
          <a:lstStyle/>
          <a:p>
            <a:pPr algn="l" indent="0" marL="0">
              <a:lnSpc>
                <a:spcPct val="115000"/>
              </a:lnSpc>
              <a:buNone/>
            </a:pPr>
            <a:r>
              <a:rPr lang="en-US" sz="1700" b="1" dirty="0">
                <a:solidFill>
                  <a:srgbClr val="0D2772"/>
                </a:solidFill>
                <a:latin typeface="Arial" pitchFamily="34" charset="0"/>
                <a:ea typeface="Arial" pitchFamily="34" charset="-122"/>
                <a:cs typeface="Arial" pitchFamily="34" charset="-120"/>
              </a:rPr>
              <a:t>1. Первый звук
</a:t>
            </a:r>
            <a:pPr algn="l" indent="0" marL="0">
              <a:lnSpc>
                <a:spcPct val="115000"/>
              </a:lnSpc>
              <a:buNone/>
            </a:pPr>
            <a:r>
              <a:rPr lang="en-US" sz="5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Ребёнок слушает начало пьесы и замечает, какое сразу возникает настроение: спокойно, торжественно, игриво или загадочно.
</a:t>
            </a:r>
            <a:endParaRPr lang="en-US" sz="1700" dirty="0"/>
          </a:p>
        </p:txBody>
      </p:sp>
      <p:sp>
        <p:nvSpPr>
          <p:cNvPr id="10" name="Text 3"/>
          <p:cNvSpPr txBox="1"/>
          <p:nvPr/>
        </p:nvSpPr>
        <p:spPr>
          <a:xfrm>
            <a:off x="2506600" y="2872113"/>
            <a:ext cx="5073300" cy="1042500"/>
          </a:xfrm>
          <a:prstGeom prst="rect">
            <a:avLst/>
          </a:prstGeom>
          <a:noFill/>
          <a:ln/>
        </p:spPr>
        <p:txBody>
          <a:bodyPr wrap="square" lIns="0" tIns="0" rIns="0" bIns="0" rtlCol="0" anchor="t"/>
          <a:lstStyle/>
          <a:p>
            <a:pPr algn="l" indent="0" marL="0">
              <a:lnSpc>
                <a:spcPct val="115000"/>
              </a:lnSpc>
              <a:buNone/>
            </a:pPr>
            <a:r>
              <a:rPr lang="en-US" sz="1700" b="1" dirty="0">
                <a:solidFill>
                  <a:srgbClr val="0D2772"/>
                </a:solidFill>
                <a:latin typeface="Arial" pitchFamily="34" charset="0"/>
                <a:ea typeface="Arial" pitchFamily="34" charset="-122"/>
                <a:cs typeface="Arial" pitchFamily="34" charset="-120"/>
              </a:rPr>
              <a:t>2. Темп и сила звучания
</a:t>
            </a:r>
            <a:pPr algn="l" indent="0" marL="0">
              <a:lnSpc>
                <a:spcPct val="115000"/>
              </a:lnSpc>
              <a:buNone/>
            </a:pPr>
            <a:r>
              <a:rPr lang="en-US" sz="5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Затем становится понятно, музыка идёт быстро или медленно, звучит громко или тихо, резко или мягко.
</a:t>
            </a:r>
            <a:endParaRPr lang="en-US" sz="1700" dirty="0"/>
          </a:p>
        </p:txBody>
      </p:sp>
      <p:sp>
        <p:nvSpPr>
          <p:cNvPr id="11" name="Text 4"/>
          <p:cNvSpPr txBox="1"/>
          <p:nvPr/>
        </p:nvSpPr>
        <p:spPr>
          <a:xfrm>
            <a:off x="3806450" y="4135075"/>
            <a:ext cx="5073300" cy="1042500"/>
          </a:xfrm>
          <a:prstGeom prst="rect">
            <a:avLst/>
          </a:prstGeom>
          <a:noFill/>
          <a:ln/>
        </p:spPr>
        <p:txBody>
          <a:bodyPr wrap="square" lIns="0" tIns="0" rIns="0" bIns="0" rtlCol="0" anchor="t"/>
          <a:lstStyle/>
          <a:p>
            <a:pPr algn="l" indent="0" marL="0">
              <a:lnSpc>
                <a:spcPct val="115000"/>
              </a:lnSpc>
              <a:buNone/>
            </a:pPr>
            <a:r>
              <a:rPr lang="en-US" sz="1700" b="1" dirty="0">
                <a:solidFill>
                  <a:srgbClr val="0D2772"/>
                </a:solidFill>
                <a:latin typeface="Arial" pitchFamily="34" charset="0"/>
                <a:ea typeface="Arial" pitchFamily="34" charset="-122"/>
                <a:cs typeface="Arial" pitchFamily="34" charset="-120"/>
              </a:rPr>
              <a:t>3. Повторы и части
</a:t>
            </a:r>
            <a:pPr algn="l" indent="0" marL="0">
              <a:lnSpc>
                <a:spcPct val="115000"/>
              </a:lnSpc>
              <a:buNone/>
            </a:pPr>
            <a:r>
              <a:rPr lang="en-US" sz="5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Внимательное ухо улавливает повторяющиеся фразы, смену музыкальных частей и места, где мелодия словно делает паузу.
</a:t>
            </a:r>
            <a:endParaRPr lang="en-US" sz="1700" dirty="0"/>
          </a:p>
        </p:txBody>
      </p:sp>
      <p:sp>
        <p:nvSpPr>
          <p:cNvPr id="12" name="Text 5"/>
          <p:cNvSpPr txBox="1"/>
          <p:nvPr/>
        </p:nvSpPr>
        <p:spPr>
          <a:xfrm>
            <a:off x="5139950" y="5407225"/>
            <a:ext cx="5073300" cy="1042500"/>
          </a:xfrm>
          <a:prstGeom prst="rect">
            <a:avLst/>
          </a:prstGeom>
          <a:noFill/>
          <a:ln/>
        </p:spPr>
        <p:txBody>
          <a:bodyPr wrap="square" lIns="0" tIns="0" rIns="0" bIns="0" rtlCol="0" anchor="t"/>
          <a:lstStyle/>
          <a:p>
            <a:pPr algn="l" indent="0" marL="0">
              <a:lnSpc>
                <a:spcPct val="115000"/>
              </a:lnSpc>
              <a:buNone/>
            </a:pPr>
            <a:r>
              <a:rPr lang="en-US" sz="1700" b="1" dirty="0">
                <a:solidFill>
                  <a:srgbClr val="0D2772"/>
                </a:solidFill>
                <a:latin typeface="Arial" pitchFamily="34" charset="0"/>
                <a:ea typeface="Arial" pitchFamily="34" charset="-122"/>
                <a:cs typeface="Arial" pitchFamily="34" charset="-120"/>
              </a:rPr>
              <a:t>4. Завершение
</a:t>
            </a:r>
            <a:pPr algn="l" indent="0" marL="0">
              <a:lnSpc>
                <a:spcPct val="115000"/>
              </a:lnSpc>
              <a:buNone/>
            </a:pPr>
            <a:r>
              <a:rPr lang="en-US" sz="5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В конце слушатель замечает, как музыка заканчивается, и может коротко рассказать, что он услышал и почувствовал.
</a:t>
            </a:r>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756669" y="2436975"/>
            <a:ext cx="141375" cy="2262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718156" y="4741690"/>
            <a:ext cx="218400" cy="17472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6644106" y="2440875"/>
            <a:ext cx="218400" cy="218400"/>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pic>
        <p:nvPicPr>
          <p:cNvPr id="10" name="Image 8" descr="preencoded.png">    </p:cNvPr>
          <p:cNvPicPr>
            <a:picLocks noChangeAspect="1"/>
          </p:cNvPicPr>
          <p:nvPr/>
        </p:nvPicPr>
        <p:blipFill>
          <a:blip r:embed="rId9"/>
          <a:stretch>
            <a:fillRect/>
          </a:stretch>
        </p:blipFill>
        <p:spPr>
          <a:xfrm>
            <a:off x="6644106" y="4719850"/>
            <a:ext cx="218400" cy="218400"/>
          </a:xfrm>
          <a:prstGeom prst="rect">
            <a:avLst/>
          </a:prstGeom>
        </p:spPr>
      </p:pic>
      <p:pic>
        <p:nvPicPr>
          <p:cNvPr id="11" name="Image 9" descr="preencoded.png">    </p:cNvPr>
          <p:cNvPicPr>
            <a:picLocks noChangeAspect="1"/>
          </p:cNvPicPr>
          <p:nvPr/>
        </p:nvPicPr>
        <p:blipFill>
          <a:blip r:embed="rId10"/>
          <a:stretch>
            <a:fillRect/>
          </a:stretch>
        </p:blipFill>
        <p:spPr>
          <a:xfrm>
            <a:off x="0" y="0"/>
            <a:ext cx="12192000" cy="6858000"/>
          </a:xfrm>
          <a:prstGeom prst="rect">
            <a:avLst/>
          </a:prstGeom>
        </p:spPr>
      </p:pic>
      <p:sp>
        <p:nvSpPr>
          <p:cNvPr id="12"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13</a:t>
            </a:r>
            <a:endParaRPr lang="en-US" sz="1400" dirty="0"/>
          </a:p>
        </p:txBody>
      </p:sp>
      <p:sp>
        <p:nvSpPr>
          <p:cNvPr id="13" name="Text 1"/>
          <p:cNvSpPr txBox="1"/>
          <p:nvPr/>
        </p:nvSpPr>
        <p:spPr>
          <a:xfrm>
            <a:off x="450575" y="487150"/>
            <a:ext cx="112005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Музыка и движение
</a:t>
            </a:r>
            <a:endParaRPr lang="en-US" sz="3200" dirty="0"/>
          </a:p>
        </p:txBody>
      </p:sp>
      <p:sp>
        <p:nvSpPr>
          <p:cNvPr id="14" name="Text 2"/>
          <p:cNvSpPr txBox="1"/>
          <p:nvPr/>
        </p:nvSpPr>
        <p:spPr>
          <a:xfrm>
            <a:off x="511450" y="2990875"/>
            <a:ext cx="5362800" cy="863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Когда дети шагают под музыку, им легче почувствовать ровный ритм и сильную долю. Так мелодия словно ведёт их за собой по дорожке.
</a:t>
            </a:r>
            <a:endParaRPr lang="en-US" sz="1500" dirty="0"/>
          </a:p>
        </p:txBody>
      </p:sp>
      <p:sp>
        <p:nvSpPr>
          <p:cNvPr id="15" name="Text 3"/>
          <p:cNvSpPr txBox="1"/>
          <p:nvPr/>
        </p:nvSpPr>
        <p:spPr>
          <a:xfrm>
            <a:off x="1166275" y="2297100"/>
            <a:ext cx="4706700" cy="50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Шаг в такт
</a:t>
            </a:r>
            <a:endParaRPr lang="en-US" sz="1700" dirty="0"/>
          </a:p>
        </p:txBody>
      </p:sp>
      <p:sp>
        <p:nvSpPr>
          <p:cNvPr id="16" name="Text 4"/>
          <p:cNvSpPr txBox="1"/>
          <p:nvPr/>
        </p:nvSpPr>
        <p:spPr>
          <a:xfrm>
            <a:off x="511450" y="5253200"/>
            <a:ext cx="5362800" cy="863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 хороводных песнях движение помогает запомнить порядок частей. Ребята видят, когда начинать шаг, поворот или поклон, и чувствуют себя настоящим ансамблем.
</a:t>
            </a:r>
            <a:endParaRPr lang="en-US" sz="1500" dirty="0"/>
          </a:p>
        </p:txBody>
      </p:sp>
      <p:sp>
        <p:nvSpPr>
          <p:cNvPr id="17" name="Text 5"/>
          <p:cNvSpPr txBox="1"/>
          <p:nvPr/>
        </p:nvSpPr>
        <p:spPr>
          <a:xfrm>
            <a:off x="1166275" y="4573225"/>
            <a:ext cx="4706700" cy="50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Круг и хоровод
</a:t>
            </a:r>
            <a:endParaRPr lang="en-US" sz="1700" dirty="0"/>
          </a:p>
        </p:txBody>
      </p:sp>
      <p:sp>
        <p:nvSpPr>
          <p:cNvPr id="18" name="Text 6"/>
          <p:cNvSpPr txBox="1"/>
          <p:nvPr/>
        </p:nvSpPr>
        <p:spPr>
          <a:xfrm>
            <a:off x="6414050" y="2990875"/>
            <a:ext cx="5280600" cy="863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Хлопки, притопы и лёгкие удары ладонями помогают услышать повторяющийся рисунок. Движение делает ритм заметным даже тогда, когда музыка звучит очень быстро.
</a:t>
            </a:r>
            <a:endParaRPr lang="en-US" sz="1500" dirty="0"/>
          </a:p>
        </p:txBody>
      </p:sp>
      <p:sp>
        <p:nvSpPr>
          <p:cNvPr id="19" name="Text 7"/>
          <p:cNvSpPr txBox="1"/>
          <p:nvPr/>
        </p:nvSpPr>
        <p:spPr>
          <a:xfrm>
            <a:off x="7068875" y="2297100"/>
            <a:ext cx="4625700" cy="50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Хлопок и притоп
</a:t>
            </a:r>
            <a:endParaRPr lang="en-US" sz="1700" dirty="0"/>
          </a:p>
        </p:txBody>
      </p:sp>
      <p:sp>
        <p:nvSpPr>
          <p:cNvPr id="20" name="Text 8"/>
          <p:cNvSpPr txBox="1"/>
          <p:nvPr/>
        </p:nvSpPr>
        <p:spPr>
          <a:xfrm>
            <a:off x="6414050" y="5253200"/>
            <a:ext cx="5280600" cy="863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Танцевальные движения подсказывают характер музыки: весёлый, плавный, торжественный или ласковый. Получается, что тело тоже умеет «слушать» музыку.
</a:t>
            </a:r>
            <a:endParaRPr lang="en-US" sz="1500" dirty="0"/>
          </a:p>
        </p:txBody>
      </p:sp>
      <p:sp>
        <p:nvSpPr>
          <p:cNvPr id="21" name="Text 9"/>
          <p:cNvSpPr txBox="1"/>
          <p:nvPr/>
        </p:nvSpPr>
        <p:spPr>
          <a:xfrm>
            <a:off x="7068875" y="4565125"/>
            <a:ext cx="4625700" cy="505800"/>
          </a:xfrm>
          <a:prstGeom prst="rect">
            <a:avLst/>
          </a:prstGeom>
          <a:noFill/>
          <a:ln/>
        </p:spPr>
        <p:txBody>
          <a:bodyPr wrap="square" lIns="0" tIns="0" rIns="0" bIns="0" rtlCol="0" anchor="ctr"/>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Танец и настроение
</a:t>
            </a:r>
            <a:endParaRPr lang="en-US" sz="1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57088" y="2521323"/>
            <a:ext cx="1877700" cy="1815354"/>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sp>
        <p:nvSpPr>
          <p:cNvPr id="5" name="Text 0"/>
          <p:cNvSpPr txBox="1"/>
          <p:nvPr/>
        </p:nvSpPr>
        <p:spPr>
          <a:xfrm>
            <a:off x="481625" y="2235046"/>
            <a:ext cx="3870000" cy="2424000"/>
          </a:xfrm>
          <a:prstGeom prst="rect">
            <a:avLst/>
          </a:prstGeom>
          <a:noFill/>
          <a:ln/>
        </p:spPr>
        <p:txBody>
          <a:bodyPr wrap="square" lIns="0" tIns="0" rIns="0" bIns="0" rtlCol="0" anchor="ctr"/>
          <a:lstStyle/>
          <a:p>
            <a:pPr algn="r" indent="0" marL="0">
              <a:lnSpc>
                <a:spcPct val="115000"/>
              </a:lnSpc>
              <a:buNone/>
            </a:pPr>
            <a:r>
              <a:rPr lang="en-US" sz="1600" dirty="0">
                <a:solidFill>
                  <a:srgbClr val="0D2772"/>
                </a:solidFill>
                <a:latin typeface="Arial" pitchFamily="34" charset="0"/>
                <a:ea typeface="Arial" pitchFamily="34" charset="-122"/>
                <a:cs typeface="Arial" pitchFamily="34" charset="-120"/>
              </a:rPr>
              <a:t>На уроке дети поют, слушают записи, повторяют ритм и пробуют играть на простых инструментах. Задания меняются быстро, поэтому скучать просто некогда.
</a:t>
            </a:r>
            <a:endParaRPr lang="en-US" sz="1600" dirty="0"/>
          </a:p>
        </p:txBody>
      </p:sp>
      <p:sp>
        <p:nvSpPr>
          <p:cNvPr id="6" name="Text 1"/>
          <p:cNvSpPr txBox="1"/>
          <p:nvPr/>
        </p:nvSpPr>
        <p:spPr>
          <a:xfrm>
            <a:off x="7840375" y="2235046"/>
            <a:ext cx="3870000" cy="2424000"/>
          </a:xfrm>
          <a:prstGeom prst="rect">
            <a:avLst/>
          </a:prstGeom>
          <a:noFill/>
          <a:ln/>
        </p:spPr>
        <p:txBody>
          <a:bodyPr wrap="square" lIns="0" tIns="0" rIns="0" bIns="0" rtlCol="0" anchor="ctr"/>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В классе могут быть ноты, картинки к произведениям и инструменты на столе. Если ученики сидят полукругом, всем удобно видеть друг друга и слушать вместе.
</a:t>
            </a:r>
            <a:endParaRPr lang="en-US" sz="1600" dirty="0"/>
          </a:p>
        </p:txBody>
      </p:sp>
      <p:sp>
        <p:nvSpPr>
          <p:cNvPr id="7"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14</a:t>
            </a:r>
            <a:endParaRPr lang="en-US" sz="1400" dirty="0"/>
          </a:p>
        </p:txBody>
      </p:sp>
      <p:sp>
        <p:nvSpPr>
          <p:cNvPr id="8" name="Text 3"/>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Как выглядит музыкальный урок
</a:t>
            </a:r>
            <a:endParaRPr lang="en-US"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1288575" y="21903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У каждого героя может быть своя музыкальная тема. Она помогает сразу узнать персонажа, даже если он ещё не сказал ни слова.
</a:t>
            </a:r>
            <a:endParaRPr lang="en-US" sz="1500" dirty="0"/>
          </a:p>
        </p:txBody>
      </p:sp>
      <p:sp>
        <p:nvSpPr>
          <p:cNvPr id="5" name="Text 1"/>
          <p:cNvSpPr txBox="1"/>
          <p:nvPr/>
        </p:nvSpPr>
        <p:spPr>
          <a:xfrm>
            <a:off x="5599200" y="21903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Весёлая мелодия часто подходит хитрому или озорному герою, а плавная и тихая — доброму, спокойному или мечтательному персонажу.
</a:t>
            </a:r>
            <a:endParaRPr lang="en-US" sz="1500" dirty="0"/>
          </a:p>
        </p:txBody>
      </p:sp>
      <p:sp>
        <p:nvSpPr>
          <p:cNvPr id="6" name="Text 2"/>
          <p:cNvSpPr txBox="1"/>
          <p:nvPr/>
        </p:nvSpPr>
        <p:spPr>
          <a:xfrm>
            <a:off x="3978100" y="44100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 мультфильмах музыка подсказывает важный момент: чудо, погоню, встречу или смешную неудачу. Зритель словно слышит подсказку заранее.
</a:t>
            </a:r>
            <a:endParaRPr lang="en-US" sz="1500" dirty="0"/>
          </a:p>
        </p:txBody>
      </p:sp>
      <p:sp>
        <p:nvSpPr>
          <p:cNvPr id="7" name="Text 3"/>
          <p:cNvSpPr txBox="1"/>
          <p:nvPr/>
        </p:nvSpPr>
        <p:spPr>
          <a:xfrm>
            <a:off x="8319300" y="44100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Для второклассников такие примеры особенно понятны: они часто встречают музыку дома, в школе и в любимых историях.
</a:t>
            </a:r>
            <a:endParaRPr lang="en-US" sz="1500" dirty="0"/>
          </a:p>
        </p:txBody>
      </p:sp>
      <p:sp>
        <p:nvSpPr>
          <p:cNvPr id="8" name="Text 4"/>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15</a:t>
            </a:r>
            <a:endParaRPr lang="en-US" sz="1400" dirty="0"/>
          </a:p>
        </p:txBody>
      </p:sp>
      <p:sp>
        <p:nvSpPr>
          <p:cNvPr id="9" name="Text 5"/>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Музыка в сказках и мультфильмах
</a:t>
            </a:r>
            <a:endParaRPr lang="en-US" sz="3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sp>
        <p:nvSpPr>
          <p:cNvPr id="3" name="Text 0"/>
          <p:cNvSpPr txBox="1"/>
          <p:nvPr/>
        </p:nvSpPr>
        <p:spPr>
          <a:xfrm>
            <a:off x="1133425" y="2363600"/>
            <a:ext cx="4305000" cy="1647600"/>
          </a:xfrm>
          <a:prstGeom prst="rect">
            <a:avLst/>
          </a:prstGeom>
          <a:noFill/>
          <a:ln/>
        </p:spPr>
        <p:txBody>
          <a:bodyPr wrap="square" lIns="0" tIns="0" rIns="0" bIns="0" rtlCol="0" anchor="ctr"/>
          <a:lstStyle/>
          <a:p>
            <a:pPr algn="l" indent="0" marL="0">
              <a:lnSpc>
                <a:spcPct val="115000"/>
              </a:lnSpc>
              <a:buNone/>
            </a:pPr>
            <a:r>
              <a:rPr lang="en-US" sz="1800" dirty="0">
                <a:solidFill>
                  <a:srgbClr val="0D2772"/>
                </a:solidFill>
                <a:latin typeface="Arial" pitchFamily="34" charset="0"/>
                <a:ea typeface="Arial" pitchFamily="34" charset="-122"/>
                <a:cs typeface="Arial" pitchFamily="34" charset="-120"/>
              </a:rPr>
              <a:t>Эти три умения помогают ребёнку лучше слушать, точнее петь и увереннее действовать вместе с классом. Музыка делает обучение живым и дружным.
</a:t>
            </a:r>
            <a:endParaRPr lang="en-US" sz="1800" dirty="0"/>
          </a:p>
        </p:txBody>
      </p:sp>
      <p:sp>
        <p:nvSpPr>
          <p:cNvPr id="4" name="Text 1"/>
          <p:cNvSpPr txBox="1"/>
          <p:nvPr/>
        </p:nvSpPr>
        <p:spPr>
          <a:xfrm>
            <a:off x="3644525" y="4674150"/>
            <a:ext cx="4918200" cy="307800"/>
          </a:xfrm>
          <a:prstGeom prst="rect">
            <a:avLst/>
          </a:prstGeom>
          <a:noFill/>
          <a:ln/>
        </p:spPr>
        <p:txBody>
          <a:bodyPr wrap="square" lIns="0" tIns="0" rIns="0" bIns="0" rtlCol="0" anchor="t"/>
          <a:lstStyle/>
          <a:p>
            <a:pPr algn="ctr" indent="0" marL="0">
              <a:lnSpc>
                <a:spcPct val="120004"/>
              </a:lnSpc>
              <a:buNone/>
            </a:pPr>
            <a:r>
              <a:rPr lang="en-US" sz="1400" dirty="0">
                <a:solidFill>
                  <a:srgbClr val="0D2772"/>
                </a:solidFill>
                <a:latin typeface="Arial" pitchFamily="34" charset="0"/>
                <a:ea typeface="Arial" pitchFamily="34" charset="-122"/>
                <a:cs typeface="Arial" pitchFamily="34" charset="-120"/>
              </a:rPr>
              <a:t>Материал урока музыки для 2 класса
</a:t>
            </a:r>
            <a:endParaRPr lang="en-US" sz="1400" dirty="0"/>
          </a:p>
        </p:txBody>
      </p:sp>
      <p:sp>
        <p:nvSpPr>
          <p:cNvPr id="5"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16</a:t>
            </a:r>
            <a:endParaRPr lang="en-US" sz="1400" dirty="0"/>
          </a:p>
        </p:txBody>
      </p:sp>
      <p:sp>
        <p:nvSpPr>
          <p:cNvPr id="6" name="Text 3"/>
          <p:cNvSpPr txBox="1"/>
          <p:nvPr/>
        </p:nvSpPr>
        <p:spPr>
          <a:xfrm>
            <a:off x="6581075" y="2363600"/>
            <a:ext cx="4773600" cy="1647600"/>
          </a:xfrm>
          <a:prstGeom prst="rect">
            <a:avLst/>
          </a:prstGeom>
          <a:noFill/>
          <a:ln/>
        </p:spPr>
        <p:txBody>
          <a:bodyPr wrap="square" lIns="0" tIns="0" rIns="0" bIns="0" rtlCol="0" anchor="t"/>
          <a:lstStyle/>
          <a:p>
            <a:pPr algn="ctr" indent="0" marL="0">
              <a:lnSpc>
                <a:spcPct val="120004"/>
              </a:lnSpc>
              <a:buNone/>
            </a:pPr>
            <a:r>
              <a:rPr lang="en-US" sz="3930" b="1" dirty="0">
                <a:solidFill>
                  <a:srgbClr val="0D2772"/>
                </a:solidFill>
                <a:latin typeface="Arial" pitchFamily="34" charset="0"/>
                <a:ea typeface="Arial" pitchFamily="34" charset="-122"/>
                <a:cs typeface="Arial" pitchFamily="34" charset="-120"/>
              </a:rPr>
              <a:t>3
</a:t>
            </a:r>
            <a:pPr algn="ctr" indent="0" marL="0">
              <a:lnSpc>
                <a:spcPct val="120004"/>
              </a:lnSpc>
              <a:buNone/>
            </a:pPr>
            <a:r>
              <a:rPr lang="en-US" sz="982" dirty="0">
                <a:solidFill>
                  <a:srgbClr val="0D2772"/>
                </a:solidFill>
                <a:latin typeface="Arial" pitchFamily="34" charset="0"/>
                <a:ea typeface="Arial" pitchFamily="34" charset="-122"/>
                <a:cs typeface="Arial" pitchFamily="34" charset="-120"/>
              </a:rPr>
              <a:t>
</a:t>
            </a:r>
            <a:pPr algn="ctr" indent="0" marL="0">
              <a:lnSpc>
                <a:spcPct val="120004"/>
              </a:lnSpc>
              <a:buNone/>
            </a:pPr>
            <a:r>
              <a:rPr lang="en-US" sz="1965" dirty="0">
                <a:solidFill>
                  <a:srgbClr val="0D2772"/>
                </a:solidFill>
                <a:latin typeface="Arial" pitchFamily="34" charset="0"/>
                <a:ea typeface="Arial" pitchFamily="34" charset="-122"/>
                <a:cs typeface="Arial" pitchFamily="34" charset="-120"/>
              </a:rPr>
              <a:t>главных умения особенно активно тренируются на уроках музыки — слух, внимание и чувство ритма.
</a:t>
            </a:r>
            <a:endParaRPr lang="en-US" sz="393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800256"/>
            <a:ext cx="11188500" cy="4599188"/>
          </a:xfrm>
          <a:prstGeom prst="rect">
            <a:avLst/>
          </a:prstGeom>
        </p:spPr>
      </p:pic>
      <p:sp>
        <p:nvSpPr>
          <p:cNvPr id="4"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17</a:t>
            </a:r>
            <a:endParaRPr lang="en-US" sz="1400" dirty="0"/>
          </a:p>
        </p:txBody>
      </p:sp>
      <p:sp>
        <p:nvSpPr>
          <p:cNvPr id="5" name="Text 1"/>
          <p:cNvSpPr txBox="1"/>
          <p:nvPr/>
        </p:nvSpPr>
        <p:spPr>
          <a:xfrm>
            <a:off x="450575" y="487150"/>
            <a:ext cx="112005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От звука к песне
</a:t>
            </a:r>
            <a:endParaRPr lang="en-US" sz="3200" dirty="0"/>
          </a:p>
        </p:txBody>
      </p:sp>
      <p:sp>
        <p:nvSpPr>
          <p:cNvPr id="6" name="Text 2"/>
          <p:cNvSpPr txBox="1"/>
          <p:nvPr/>
        </p:nvSpPr>
        <p:spPr>
          <a:xfrm>
            <a:off x="450575" y="1143150"/>
            <a:ext cx="11188500" cy="5850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Путь от первого услышанного звука до совместного исполнения на уроке музыки.
</a:t>
            </a:r>
            <a:endParaRPr lang="en-US" sz="1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4479975" y="3458325"/>
            <a:ext cx="31428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Полезно уметь повторять короткий ритм, узнавать знакомые мелодии и петь вместе с классом. Так ребёнок увереннее чувствует себя в общем звучании.
</a:t>
            </a:r>
            <a:endParaRPr lang="en-US" sz="1500" dirty="0"/>
          </a:p>
        </p:txBody>
      </p:sp>
      <p:sp>
        <p:nvSpPr>
          <p:cNvPr id="5" name="Text 1"/>
          <p:cNvSpPr txBox="1"/>
          <p:nvPr/>
        </p:nvSpPr>
        <p:spPr>
          <a:xfrm>
            <a:off x="8181975" y="3458325"/>
            <a:ext cx="3476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Ещё нужны аккуратные движения и умение различать тихое и громкое звучание. Эти навыки становятся основой для дальнейших музыкальных открытий и маленьких побед.
</a:t>
            </a:r>
            <a:endParaRPr lang="en-US" sz="1500" dirty="0"/>
          </a:p>
        </p:txBody>
      </p:sp>
      <p:sp>
        <p:nvSpPr>
          <p:cNvPr id="6" name="Text 2"/>
          <p:cNvSpPr txBox="1"/>
          <p:nvPr/>
        </p:nvSpPr>
        <p:spPr>
          <a:xfrm>
            <a:off x="578100" y="3557625"/>
            <a:ext cx="3359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Во 2 классе особенно важно слушать музыку до конца и замечать, как она начинается и заканчивается. Это помогает не пропустить самое интересное и не торопиться с ответом.
</a:t>
            </a:r>
            <a:endParaRPr lang="en-US" sz="1500" dirty="0"/>
          </a:p>
        </p:txBody>
      </p:sp>
      <p:sp>
        <p:nvSpPr>
          <p:cNvPr id="7"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18</a:t>
            </a:r>
            <a:endParaRPr lang="en-US" sz="1400" dirty="0"/>
          </a:p>
        </p:txBody>
      </p:sp>
      <p:sp>
        <p:nvSpPr>
          <p:cNvPr id="8" name="Text 4"/>
          <p:cNvSpPr txBox="1"/>
          <p:nvPr/>
        </p:nvSpPr>
        <p:spPr>
          <a:xfrm>
            <a:off x="450575" y="487150"/>
            <a:ext cx="10566000" cy="13422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Какие навыки особенно важны во 2 классе
</a:t>
            </a:r>
            <a:endParaRPr lang="en-US"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450725" y="1237107"/>
            <a:ext cx="3682800" cy="3236836"/>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4230787" y="1237107"/>
            <a:ext cx="3682800" cy="3236836"/>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8010849" y="1237107"/>
            <a:ext cx="3682800" cy="3236836"/>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sp>
        <p:nvSpPr>
          <p:cNvPr id="10"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19</a:t>
            </a:r>
            <a:endParaRPr lang="en-US" sz="1400" dirty="0"/>
          </a:p>
        </p:txBody>
      </p:sp>
      <p:sp>
        <p:nvSpPr>
          <p:cNvPr id="11" name="Text 1"/>
          <p:cNvSpPr txBox="1"/>
          <p:nvPr/>
        </p:nvSpPr>
        <p:spPr>
          <a:xfrm>
            <a:off x="450575"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Музыку легко представить как яркий праздник, где каждый звук выходит на сцену со своим характером. Один звучит звонко, другой мягко, третий торжественно. Вместе они создают радостную картину, которую хочется не только услышать, но и увидеть.
</a:t>
            </a:r>
            <a:endParaRPr lang="en-US" sz="1300" dirty="0"/>
          </a:p>
        </p:txBody>
      </p:sp>
      <p:sp>
        <p:nvSpPr>
          <p:cNvPr id="12" name="Text 2"/>
          <p:cNvSpPr txBox="1"/>
          <p:nvPr/>
        </p:nvSpPr>
        <p:spPr>
          <a:xfrm>
            <a:off x="452279"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Праздник звуков
</a:t>
            </a:r>
            <a:endParaRPr lang="en-US" sz="1500" dirty="0"/>
          </a:p>
        </p:txBody>
      </p:sp>
      <p:sp>
        <p:nvSpPr>
          <p:cNvPr id="13" name="Text 3"/>
          <p:cNvSpPr txBox="1"/>
          <p:nvPr/>
        </p:nvSpPr>
        <p:spPr>
          <a:xfrm>
            <a:off x="4230637"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На воображаемой картинке школьники стоят с нотами и поют, а рядом лежат детские инструменты. Такая сцена помогает запомнить, что музыка бывает дружной, живой и очень занятной. Тут даже тишина словно готовится запеть.
</a:t>
            </a:r>
            <a:endParaRPr lang="en-US" sz="1300" dirty="0"/>
          </a:p>
        </p:txBody>
      </p:sp>
      <p:sp>
        <p:nvSpPr>
          <p:cNvPr id="14" name="Text 4"/>
          <p:cNvSpPr txBox="1"/>
          <p:nvPr/>
        </p:nvSpPr>
        <p:spPr>
          <a:xfrm>
            <a:off x="4232341"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Сцена, где поют все
</a:t>
            </a:r>
            <a:endParaRPr lang="en-US" sz="1500" dirty="0"/>
          </a:p>
        </p:txBody>
      </p:sp>
      <p:sp>
        <p:nvSpPr>
          <p:cNvPr id="15" name="Text 5"/>
          <p:cNvSpPr txBox="1"/>
          <p:nvPr/>
        </p:nvSpPr>
        <p:spPr>
          <a:xfrm>
            <a:off x="8010699"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Яркие краски, весёлые ноты и знакомые инструменты делают урок похожим на небольшое чудо. Этот образ хорошо подходит для темы, потому что музыка в нём выглядит не строгой, а дружелюбной и немного озорной.
</a:t>
            </a:r>
            <a:endParaRPr lang="en-US" sz="1300" dirty="0"/>
          </a:p>
        </p:txBody>
      </p:sp>
      <p:sp>
        <p:nvSpPr>
          <p:cNvPr id="16" name="Text 6"/>
          <p:cNvSpPr txBox="1"/>
          <p:nvPr/>
        </p:nvSpPr>
        <p:spPr>
          <a:xfrm>
            <a:off x="8012403"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Когда мелодия улыбается
</a:t>
            </a:r>
            <a:endParaRPr lang="en-US" sz="1500" dirty="0"/>
          </a:p>
        </p:txBody>
      </p:sp>
      <p:sp>
        <p:nvSpPr>
          <p:cNvPr id="17" name="Text 7"/>
          <p:cNvSpPr txBox="1"/>
          <p:nvPr/>
        </p:nvSpPr>
        <p:spPr>
          <a:xfrm>
            <a:off x="442250" y="487150"/>
            <a:ext cx="112173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Какой образ помогает запомнить тему
</a:t>
            </a:r>
            <a:endParaRPr lang="en-US" sz="3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D277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630325" y="2826433"/>
            <a:ext cx="6353700" cy="2658600"/>
          </a:xfrm>
          <a:prstGeom prst="rect">
            <a:avLst/>
          </a:prstGeom>
          <a:noFill/>
          <a:ln/>
        </p:spPr>
        <p:txBody>
          <a:bodyPr wrap="square" lIns="0" tIns="0" rIns="0" bIns="0" rtlCol="0" anchor="t"/>
          <a:lstStyle/>
          <a:p>
            <a:pPr algn="l" indent="0" marL="0">
              <a:lnSpc>
                <a:spcPct val="115000"/>
              </a:lnSpc>
              <a:buNone/>
            </a:pPr>
            <a:r>
              <a:rPr lang="en-US" sz="1800" dirty="0">
                <a:solidFill>
                  <a:srgbClr val="F7F5EE"/>
                </a:solidFill>
                <a:latin typeface="Arial" pitchFamily="34" charset="0"/>
                <a:ea typeface="Arial" pitchFamily="34" charset="-122"/>
                <a:cs typeface="Arial" pitchFamily="34" charset="-120"/>
              </a:rPr>
              <a:t>Во 2 классе музыка учит слушать, петь, чувствовать ритм и замечать настроение. Она делает обычный день ярче, а ребят — внимательнее, дружнее и смелее.
</a:t>
            </a:r>
            <a:endParaRPr lang="en-US" sz="1800" dirty="0"/>
          </a:p>
        </p:txBody>
      </p:sp>
      <p:sp>
        <p:nvSpPr>
          <p:cNvPr id="5" name="Text 1"/>
          <p:cNvSpPr txBox="1"/>
          <p:nvPr/>
        </p:nvSpPr>
        <p:spPr>
          <a:xfrm>
            <a:off x="630325" y="664450"/>
            <a:ext cx="8943900" cy="1288500"/>
          </a:xfrm>
          <a:prstGeom prst="rect">
            <a:avLst/>
          </a:prstGeom>
          <a:noFill/>
          <a:ln/>
        </p:spPr>
        <p:txBody>
          <a:bodyPr wrap="square" lIns="0" tIns="0" rIns="0" bIns="0" rtlCol="0" anchor="t"/>
          <a:lstStyle/>
          <a:p>
            <a:pPr algn="l" indent="0" marL="0">
              <a:lnSpc>
                <a:spcPct val="100000"/>
              </a:lnSpc>
              <a:buNone/>
            </a:pPr>
            <a:r>
              <a:rPr lang="en-US" sz="3200" b="1" dirty="0">
                <a:solidFill>
                  <a:srgbClr val="F7F5EE"/>
                </a:solidFill>
                <a:latin typeface="Arial" pitchFamily="34" charset="0"/>
                <a:ea typeface="Arial" pitchFamily="34" charset="-122"/>
                <a:cs typeface="Arial" pitchFamily="34" charset="-120"/>
              </a:rPr>
              <a:t>Музыка рядом с нами каждый день
</a:t>
            </a:r>
            <a:endParaRPr lang="en-US"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2026-05-24T19:30:36Z</dcterms:created>
  <dcterms:modified xsi:type="dcterms:W3CDTF">2026-05-24T19:30:36Z</dcterms:modified>
</cp:coreProperties>
</file>