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jpeg"/><Relationship Id="rId11" Type="http://schemas.openxmlformats.org/officeDocument/2006/relationships/image" Target="../media/image-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jpe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Карта, природа, люди и история — всё связано на одном материке.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49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 контрастов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 удивляет резкими контрастами: здесь соседствуют Анды, Амазония и пустыни. Изучая материк, легко увидеть, как природа влияет на жизнь людей, их занятия и расселение.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7939" y="1085810"/>
            <a:ext cx="2761187" cy="349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49" dirty="0"/>
          </a:p>
        </p:txBody>
      </p:sp>
      <p:sp>
        <p:nvSpPr>
          <p:cNvPr id="10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расположен материк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2432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на Земле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2432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 расположен в Южном и Западном полушариях, поэтому большая его часть находится к югу от экватора. Это влияет на смену сезонов и распределение природных зон.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43287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Северной Америкой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43287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часть Южной Америки соединена с Северной Америкой узким Панамским перешейком. Такое соседство делает материк частью единой системы американских континентов.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624325" y="343858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и восток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24325" y="373467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запада материк резко ограничен горной цепью Анд, а на востоке преобладают равнины и плоскогорья. На карте этот контраст виден особенно чётко.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3432875" y="343858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Протяжённость материка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3432875" y="373467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материка вытянута с севера на юг, поэтому природные условия меняются от экваториальных лесов до холодных южных территорий. Это делает Южную Америку очень разной.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3200" y="2007732"/>
            <a:ext cx="2681400" cy="238288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49" dirty="0"/>
          </a:p>
        </p:txBody>
      </p:sp>
      <p:sp>
        <p:nvSpPr>
          <p:cNvPr id="11" name="Text 1"/>
          <p:cNvSpPr txBox="1"/>
          <p:nvPr/>
        </p:nvSpPr>
        <p:spPr>
          <a:xfrm>
            <a:off x="3748025" y="5682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океан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748025" y="8533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Западное побережье выходит к Тихому океану, который влияет на климат и течение воздушных масс. Здесь расположены важные порты, а также районы рыбного промысла.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748025" y="36708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Соседние территории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748025" y="39559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Соседями Южной Америки являются Центральная Америка и Антильские острова. Такое положение помогает развивать торговлю, перевозки и международные связи.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3748025" y="26366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Карибский север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3748025" y="29217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материк близок к Карибскому бассейну, где много островов и тёплых морских вод. Это усиливает морские связи и делает побережья особенно оживлёнными.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748025" y="16024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Атлантический океан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3748025" y="18875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Восточные берега омывает Атлантический океан. Через него проходят морские пути, связывающие материк с Европой, Африкой и другими регионами мира.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534300" y="680025"/>
            <a:ext cx="2560500" cy="12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и соседние территории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49" dirty="0"/>
          </a:p>
        </p:txBody>
      </p:sp>
      <p:sp>
        <p:nvSpPr>
          <p:cNvPr id="10" name="Text 1"/>
          <p:cNvSpPr txBox="1"/>
          <p:nvPr/>
        </p:nvSpPr>
        <p:spPr>
          <a:xfrm>
            <a:off x="4859100" y="1212425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Горная стена
</a:t>
            </a:r>
            <a:endParaRPr lang="en-US" sz="1358" dirty="0"/>
          </a:p>
        </p:txBody>
      </p:sp>
      <p:sp>
        <p:nvSpPr>
          <p:cNvPr id="11" name="Text 2"/>
          <p:cNvSpPr txBox="1"/>
          <p:nvPr/>
        </p:nvSpPr>
        <p:spPr>
          <a:xfrm>
            <a:off x="4859025" y="1489228"/>
            <a:ext cx="3854100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 тянутся вдоль западной окраины материка почти на 7000 километров. Это самая длинная горная цепь на суше, и она сильно меняет климат, реки и жизнь людей.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859100" y="3577775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Плоскогорья востока
</a:t>
            </a:r>
            <a:endParaRPr lang="en-US" sz="1358" dirty="0"/>
          </a:p>
        </p:txBody>
      </p:sp>
      <p:sp>
        <p:nvSpPr>
          <p:cNvPr id="13" name="Text 4"/>
          <p:cNvSpPr txBox="1"/>
          <p:nvPr/>
        </p:nvSpPr>
        <p:spPr>
          <a:xfrm>
            <a:off x="4859025" y="3854578"/>
            <a:ext cx="3854100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Гвианское и Бразильское плоскогорья занимают северо-восток и центр материка. На их территории встречаются разные высоты, поэтому природные условия здесь тоже заметно отличаются.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859100" y="2395100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Низменность Амазонии
</a:t>
            </a:r>
            <a:endParaRPr lang="en-US" sz="1358" dirty="0"/>
          </a:p>
        </p:txBody>
      </p:sp>
      <p:sp>
        <p:nvSpPr>
          <p:cNvPr id="15" name="Text 6"/>
          <p:cNvSpPr txBox="1"/>
          <p:nvPr/>
        </p:nvSpPr>
        <p:spPr>
          <a:xfrm>
            <a:off x="4859025" y="2671903"/>
            <a:ext cx="3854100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Амазонская низменность — огромная равнина с густыми лесами, полноводными реками и влажным климатом. Здесь особенно заметно, как рельеф поддерживает богатство природы.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формы рельефа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3435" y="1145300"/>
            <a:ext cx="7997223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реки Южной Америки связывают горы, равнины и побережья, а также поддерживают жизнь многих городов и сельских районов.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49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которые формируют материк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реки важны не только как природные объекты, но и как пути сообщения, источники воды и ресурсов.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география Южной Америки; обобщённые сведения по крупным речным системам материка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Высотная поясность делает климат особенно сложным: в горах рядом могут быть тёплые долины и прохладные вершины.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49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климат так разнообразен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материка определяется сразу несколькими причинами, поэтому соседние территории могут иметь совсем разные условия.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учебная схема климатообразующих факторов Южной Америки
</a:t>
            </a:r>
            <a:endParaRPr lang="en-US" sz="89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49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из влажного леса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в несколько этажей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 Амазонии начинается с густого пара над рекой и мокрых от росы листьев. Под высокими кронами почти темно, потому что солнце лишь частично пробивается через верхний ярус. Здесь каждый слой леса живёт по своим правилам.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Редкое богатство видов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Амазония хранит огромное число видов, и многие из них встречаются только здесь. Поэтому любой участок леса похож на живую лабораторию, где природа постоянно удивляет разнообразием форм и красок.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 деревьях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одной ветке могут соседствовать орхидея, мох и маленькая лягушка, а рядом по стволу карабкается лиана. Такой лес кажется бесконечным, потому что растения и животные занимают все его уровни.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49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736542"/>
            <a:ext cx="7248600" cy="11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Серрадо влажный и сухой сезоны сменяют друг друга ежегодно, поэтому растениям нужны выносливость и быстрый рост.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25" y="2543972"/>
            <a:ext cx="28746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8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сезона
</a:t>
            </a:r>
            <a:endParaRPr lang="en-US" sz="5813" dirty="0"/>
          </a:p>
        </p:txBody>
      </p:sp>
      <p:sp>
        <p:nvSpPr>
          <p:cNvPr id="8" name="Text 3"/>
          <p:cNvSpPr txBox="1"/>
          <p:nvPr/>
        </p:nvSpPr>
        <p:spPr>
          <a:xfrm>
            <a:off x="6078300" y="2543972"/>
            <a:ext cx="24588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чередуются в этом природном районе.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822434" y="4527750"/>
            <a:ext cx="55047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география Южной Америки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7939" y="1085810"/>
            <a:ext cx="2761187" cy="349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49" dirty="0"/>
          </a:p>
        </p:txBody>
      </p:sp>
      <p:sp>
        <p:nvSpPr>
          <p:cNvPr id="10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Пустыня Атакама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2432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без осадков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2432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тихоокеанском побережье Чили лежит пояс почти без дождей. Воздух здесь часто остаётся сухим, а растения и животные встречаются очень редко.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43287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течения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43287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Холодное Перуанское течение охлаждает воздух у берега и уменьшает образование облаков. Из-за этого влаги в атмосфере становится меньше, чем нужно для дождя.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624325" y="343858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Горный барьер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24325" y="373467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 задерживают влажные воздушные массы, поэтому они не проходят далеко вглубь материка. За горным барьером условия становятся ещё суше.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3432875" y="343858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пустыне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3432875" y="373467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засухи, ветра и резких перепадов температур делает Атакаму необычной. Даже в таких условиях жизнь сохраняется в редких и выносливых формах.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318" y="1226125"/>
            <a:ext cx="405000" cy="40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74704" y="2971106"/>
            <a:ext cx="354375" cy="40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8219" y="1266625"/>
            <a:ext cx="405000" cy="324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33003" y="3011606"/>
            <a:ext cx="405000" cy="324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49" dirty="0"/>
          </a:p>
        </p:txBody>
      </p:sp>
      <p:sp>
        <p:nvSpPr>
          <p:cNvPr id="13" name="Text 1"/>
          <p:cNvSpPr txBox="1"/>
          <p:nvPr/>
        </p:nvSpPr>
        <p:spPr>
          <a:xfrm>
            <a:off x="624318" y="1713982"/>
            <a:ext cx="3734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ветры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624318" y="2131345"/>
            <a:ext cx="36450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Южнее материка климат становится суровее: сильные ветры, резкие перепады погоды и короткое лето определяют жизнь людей и животных. Здесь природа кажется более открытой и менее защищённой, чем в тёплых тропиках.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 Антарктике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Огненная Земля и острова на крайнем юге испытывают влияние близости Антарктики. Морозы здесь не редкость, а ледники и холодные воды напоминают, что материк протягивается далеко к южным широтам.
</a:t>
            </a:r>
            <a:endParaRPr lang="en-US" sz="873" dirty="0"/>
          </a:p>
        </p:txBody>
      </p:sp>
      <p:sp>
        <p:nvSpPr>
          <p:cNvPr id="17" name="Text 5"/>
          <p:cNvSpPr txBox="1"/>
          <p:nvPr/>
        </p:nvSpPr>
        <p:spPr>
          <a:xfrm>
            <a:off x="4808219" y="1713982"/>
            <a:ext cx="3620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Степной ландшафт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4808219" y="2131345"/>
            <a:ext cx="36201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Патагония известна степями и просторными равнинами, где растительность низкая и редкая. Такие условия подходят не для густых лесов, а для выносливых растений, способных переносить холод, сушу и постоянное движение воздуха.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3433003" y="3458962"/>
            <a:ext cx="47967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Редкое заселение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3433004" y="3876325"/>
            <a:ext cx="47967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этих районах требует приспособления к погоде и расстояниям. Люди разводят овец, занимаются рыболовством и используют природные ресурсы, но населённых пунктов здесь заметно меньше, чем в более тёплых зонах.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особенности юга материка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76700" y="1075784"/>
            <a:ext cx="8380800" cy="194788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49" dirty="0"/>
          </a:p>
        </p:txBody>
      </p:sp>
      <p:sp>
        <p:nvSpPr>
          <p:cNvPr id="13" name="Text 1"/>
          <p:cNvSpPr txBox="1"/>
          <p:nvPr/>
        </p:nvSpPr>
        <p:spPr>
          <a:xfrm>
            <a:off x="492109" y="3205825"/>
            <a:ext cx="1464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и защитники
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492109" y="3650825"/>
            <a:ext cx="1464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Ягуар, анаконда и броненосец стали символами южноамериканской природы. Эти животные живут в разных средах: от влажных лесов до открытых равнин, поэтому каждый вид приспособлен к своим условиям.
</a:t>
            </a:r>
            <a:endParaRPr lang="en-US" sz="700" dirty="0"/>
          </a:p>
        </p:txBody>
      </p:sp>
      <p:sp>
        <p:nvSpPr>
          <p:cNvPr id="15" name="Text 3"/>
          <p:cNvSpPr txBox="1"/>
          <p:nvPr/>
        </p:nvSpPr>
        <p:spPr>
          <a:xfrm>
            <a:off x="7168309" y="3205825"/>
            <a:ext cx="1464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видов так много
</a:t>
            </a:r>
            <a:endParaRPr lang="en-US" sz="900" dirty="0"/>
          </a:p>
        </p:txBody>
      </p:sp>
      <p:sp>
        <p:nvSpPr>
          <p:cNvPr id="16" name="Text 4"/>
          <p:cNvSpPr txBox="1"/>
          <p:nvPr/>
        </p:nvSpPr>
        <p:spPr>
          <a:xfrm>
            <a:off x="7168309" y="3650825"/>
            <a:ext cx="1464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фауны объясняется различием природных зон материка. Чем сильнее меняются климат, рельеф и растительность, тем больше на карте Южной Америки редких и непохожих друг на друга видов.
</a:t>
            </a:r>
            <a:endParaRPr lang="en-US" sz="700" dirty="0"/>
          </a:p>
        </p:txBody>
      </p:sp>
      <p:sp>
        <p:nvSpPr>
          <p:cNvPr id="17" name="Text 5"/>
          <p:cNvSpPr txBox="1"/>
          <p:nvPr/>
        </p:nvSpPr>
        <p:spPr>
          <a:xfrm>
            <a:off x="5499259" y="3205825"/>
            <a:ext cx="1464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высокогорья
</a:t>
            </a:r>
            <a:endParaRPr lang="en-US" sz="900" dirty="0"/>
          </a:p>
        </p:txBody>
      </p:sp>
      <p:sp>
        <p:nvSpPr>
          <p:cNvPr id="18" name="Text 6"/>
          <p:cNvSpPr txBox="1"/>
          <p:nvPr/>
        </p:nvSpPr>
        <p:spPr>
          <a:xfrm>
            <a:off x="5499259" y="3650825"/>
            <a:ext cx="1464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Андах встречаются ламы и альпаки, которые выдерживают высоту, холод и разреженный воздух. Их организм и поведение помогают им жить там, где другим крупным животным было бы трудно.
</a:t>
            </a:r>
            <a:endParaRPr lang="en-US" sz="700" dirty="0"/>
          </a:p>
        </p:txBody>
      </p:sp>
      <p:sp>
        <p:nvSpPr>
          <p:cNvPr id="19" name="Text 7"/>
          <p:cNvSpPr txBox="1"/>
          <p:nvPr/>
        </p:nvSpPr>
        <p:spPr>
          <a:xfrm>
            <a:off x="3830209" y="3205825"/>
            <a:ext cx="1464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Обитатели воды и берегов
</a:t>
            </a:r>
            <a:endParaRPr lang="en-US" sz="900" dirty="0"/>
          </a:p>
        </p:txBody>
      </p:sp>
      <p:sp>
        <p:nvSpPr>
          <p:cNvPr id="20" name="Text 8"/>
          <p:cNvSpPr txBox="1"/>
          <p:nvPr/>
        </p:nvSpPr>
        <p:spPr>
          <a:xfrm>
            <a:off x="3830209" y="3650825"/>
            <a:ext cx="1464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Капибара и тапир связаны с водоёмами, болотами и влажными берегами рек. Такие животные хорошо чувствуют себя там, где много воды, мягкая растительность и достаточно укрытий от хищников.
</a:t>
            </a:r>
            <a:endParaRPr lang="en-US" sz="700" dirty="0"/>
          </a:p>
        </p:txBody>
      </p:sp>
      <p:sp>
        <p:nvSpPr>
          <p:cNvPr id="21" name="Text 9"/>
          <p:cNvSpPr txBox="1"/>
          <p:nvPr/>
        </p:nvSpPr>
        <p:spPr>
          <a:xfrm>
            <a:off x="2161159" y="3205825"/>
            <a:ext cx="1464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лесного яруса
</a:t>
            </a:r>
            <a:endParaRPr lang="en-US" sz="900" dirty="0"/>
          </a:p>
        </p:txBody>
      </p:sp>
      <p:sp>
        <p:nvSpPr>
          <p:cNvPr id="22" name="Text 10"/>
          <p:cNvSpPr txBox="1"/>
          <p:nvPr/>
        </p:nvSpPr>
        <p:spPr>
          <a:xfrm>
            <a:off x="2161159" y="3650825"/>
            <a:ext cx="1464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тропических лесах особенно заметны ленивцы, обезьяны и туканы. Они используют кроны деревьев как дом, находят там пищу и укрытие, а многоярусный лес даёт им множество разных мест для жизни.
</a:t>
            </a:r>
            <a:endParaRPr lang="en-US" sz="700" dirty="0"/>
          </a:p>
        </p:txBody>
      </p:sp>
      <p:sp>
        <p:nvSpPr>
          <p:cNvPr id="23" name="Text 11"/>
          <p:cNvSpPr txBox="1"/>
          <p:nvPr/>
        </p:nvSpPr>
        <p:spPr>
          <a:xfrm>
            <a:off x="413150" y="435775"/>
            <a:ext cx="72429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Южной Америки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49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растительность материка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095090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леса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влажных тропических лесах сформировались гигантские деревья, лианы, орхидеи и растения, которым нужна постоянная влага и тепло. Здесь особенно много видов, не встречающихся больше нигде.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50323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пояса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Андах растения растут на больших высотах, где холодно, ветрено и воздух разрежен. Поэтому здесь встречаются низкорослые и выносливые виды, приспособленные к суровым условиям.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397238" y="1333500"/>
            <a:ext cx="3456000" cy="11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и саванны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равнинах и в саваннах преобладают травы, кустарники и деревья с глубокими корнями, толстой корой и жёсткими листьями. Они переживают сухой сезон и защищаются от пожаров.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2058873"/>
            <a:ext cx="3975900" cy="11284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0568" y="1650150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Южной Америки распределено неравномерно: побережья и крупные долины заселены гуще, чем внутренние районы материка. Языки и культурные традиции тоже отражают историю заселения.
</a:t>
            </a:r>
            <a:endParaRPr lang="en-US" sz="1057" dirty="0"/>
          </a:p>
        </p:txBody>
      </p:sp>
      <p:sp>
        <p:nvSpPr>
          <p:cNvPr id="9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49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населения и языков
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4849446" y="2731069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Побережья и транспортные узлы привлекают людей, а в глубине материка население разрежено. Языковая карта в основном связана с колониальным прошлым, но местные языки сохраняются.
</a:t>
            </a:r>
            <a:endParaRPr lang="en-US" sz="1097" dirty="0"/>
          </a:p>
        </p:txBody>
      </p:sp>
      <p:sp>
        <p:nvSpPr>
          <p:cNvPr id="12" name="Text 4"/>
          <p:cNvSpPr txBox="1"/>
          <p:nvPr/>
        </p:nvSpPr>
        <p:spPr>
          <a:xfrm>
            <a:off x="4671975" y="3648629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карта населения и языков Южной Америки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49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материка в трёх этапах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13150" y="2801657"/>
            <a:ext cx="2700000" cy="38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XVI века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13151" y="3448281"/>
            <a:ext cx="2700000" cy="104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прихода европейцев на материке существовали развитые государства и крупные центры. Особенно известна империя инков в Андах, где были дороги, земледелие и сложное управление.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031025" y="1123757"/>
            <a:ext cx="2700000" cy="38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век: независимость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031026" y="1770381"/>
            <a:ext cx="2700000" cy="104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XIX веке многие территории добились независимости и стали отдельными государствами. После этого началось формирование современных столиц, национальных символов и собственных политических систем.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222087" y="1962707"/>
            <a:ext cx="2700000" cy="38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Колониальный период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3222089" y="2609331"/>
            <a:ext cx="2700000" cy="104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началась колонизация Испанией и Португалией. Она изменила границы, города, языки и хозяйство, а также связала материк с мировой торговлей и плантационным производством.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49" dirty="0"/>
          </a:p>
        </p:txBody>
      </p:sp>
      <p:sp>
        <p:nvSpPr>
          <p:cNvPr id="11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Лица культуры и повседневности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карнавал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улицах южноамериканских городов легко увидеть смешение традиций: рядом с европейской архитектурой звучат местные ритмы, а в праздничных шествиях сохраняются индейские и африканские мотивы. Культура материка очень живая и узнаваемая.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в быту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праздники собирают вместе несколько поколений, а одежда и украшения нередко отражают историю региона. В городах и деревнях можно увидеть, как древние традиции соседствуют с современным образом жизни.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едят каждый день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еда связана с тем, что выращивают и ловят рядом. В разных странах на столе часто встречаются кукуруза, фасоль, рыба, мясо, бананы и блюда из местных растений.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47553" y="1145300"/>
            <a:ext cx="4648988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материке есть несколько крупных стран, хорошо известных по столицам и географическому положению. По карте удобно сравнивать их размеры, соседей и связь с Андами или равнинами.
</a:t>
            </a:r>
            <a:endParaRPr lang="en-US" sz="1144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49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страны и их столицы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страны занимают разные природные области: одни тянутся вдоль Анд, другие занимают равнины и побережья. Столицы обычно расположены в важных транспортных и административных центрах.
</a:t>
            </a:r>
            <a:endParaRPr lang="en-US" sz="1097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политическая карта Южной Америки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материка связано с природными ресурсами: плодородными землями, рудой, металлами и водной энергией. Разные отрасли дополняют друг друга и делают страны заметными на мировом рынке.
</a:t>
            </a:r>
            <a:endParaRPr lang="en-US" sz="1114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49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экономики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выделяются сельское хозяйство, добыча сырья и энергетика. Но устойчивое развитие зависит от бережного использования ресурсов и более глубокой переработки продукции.
</a:t>
            </a:r>
            <a:endParaRPr lang="en-US" sz="1097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на основе обзора хозяйства стран Южной Америки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3200" y="2007732"/>
            <a:ext cx="2681400" cy="238288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49" dirty="0"/>
          </a:p>
        </p:txBody>
      </p:sp>
      <p:sp>
        <p:nvSpPr>
          <p:cNvPr id="11" name="Text 1"/>
          <p:cNvSpPr txBox="1"/>
          <p:nvPr/>
        </p:nvSpPr>
        <p:spPr>
          <a:xfrm>
            <a:off x="3748025" y="5682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Понимание угроз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748025" y="8533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назвать главные угрозы: вырубка лесов лишает животных убежищ, сокращает площадь лесов и меняет водный режим рек. Особенно уязвимы районы, где леса быстро уступают место дорогам, полям и добыче ресурсов.
</a:t>
            </a:r>
            <a:endParaRPr lang="en-US" sz="980" dirty="0"/>
          </a:p>
        </p:txBody>
      </p:sp>
      <p:sp>
        <p:nvSpPr>
          <p:cNvPr id="13" name="Text 3"/>
          <p:cNvSpPr txBox="1"/>
          <p:nvPr/>
        </p:nvSpPr>
        <p:spPr>
          <a:xfrm>
            <a:off x="3748025" y="36708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Привычка беречь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748025" y="39559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Долгосрочный результат даёт экологическое образование. Если люди понимают, почему природу нужно беречь, они легче поддерживают правила, участвуют в восстановлении лесов и помогают сохранять богатство материка.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3748025" y="26366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Ответственное использование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3748025" y="29217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менее важно снижать вред от хозяйства: очищать воду, контролировать вырубку, восстанавливать леса и использовать ресурсы аккуратнее. Тогда реки и почвы будут меньше страдать от загрязнения и истощения.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748025" y="16024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Защита природы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3748025" y="18875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важна охрана территорий и видов: заповедники, национальные парки и контроль браконьерства помогают сохранить редких животных. Такие меры особенно нужны там, где исчезают привычные места обитания.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534300" y="680025"/>
            <a:ext cx="2560500" cy="12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сохранить природу Южной Америки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 — материк контрастов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 поражает контрастами: здесь соседствуют Анды, Амазония, пустыни и холодные южные земли. Именно поэтому материк так богат природой, культурами и удивительными примерами приспособления людей и животных.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2026-07-26T23:12:31Z</dcterms:created>
  <dcterms:modified xsi:type="dcterms:W3CDTF">2026-07-26T23:12:31Z</dcterms:modified>
</cp:coreProperties>
</file>