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1-2.jpeg"/><Relationship Id="rId3" Type="http://schemas.openxmlformats.org/officeDocument/2006/relationships/image" Target="../media/image-1-3.png"/><Relationship Id="rId4" Type="http://schemas.openxmlformats.org/officeDocument/2006/relationships/slideLayout" Target="../slideLayouts/slideLayout1.xml"/><Relationship Id="rId5"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jpeg"/><Relationship Id="rId3" Type="http://schemas.openxmlformats.org/officeDocument/2006/relationships/image" Target="../media/image-2-3.png"/><Relationship Id="rId4" Type="http://schemas.openxmlformats.org/officeDocument/2006/relationships/image" Target="../media/image-2-4.png"/><Relationship Id="rId5" Type="http://schemas.openxmlformats.org/officeDocument/2006/relationships/slideLayout" Target="../slideLayouts/slideLayout1.xml"/><Relationship Id="rId6"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slideLayout" Target="../slideLayouts/slideLayout1.xml"/><Relationship Id="rId5"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jpeg"/><Relationship Id="rId3" Type="http://schemas.openxmlformats.org/officeDocument/2006/relationships/image" Target="../media/image-4-3.jpeg"/><Relationship Id="rId4" Type="http://schemas.openxmlformats.org/officeDocument/2006/relationships/slideLayout" Target="../slideLayouts/slideLayout1.xml"/><Relationship Id="rId5"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slideLayout" Target="../slideLayouts/slideLayout1.xml"/><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jpeg"/><Relationship Id="rId3" Type="http://schemas.openxmlformats.org/officeDocument/2006/relationships/image" Target="../media/image-6-3.png"/><Relationship Id="rId4" Type="http://schemas.openxmlformats.org/officeDocument/2006/relationships/image" Target="../media/image-6-4.jpeg"/><Relationship Id="rId5" Type="http://schemas.openxmlformats.org/officeDocument/2006/relationships/image" Target="../media/image-6-5.png"/><Relationship Id="rId6" Type="http://schemas.openxmlformats.org/officeDocument/2006/relationships/image" Target="../media/image-6-6.jpeg"/><Relationship Id="rId7" Type="http://schemas.openxmlformats.org/officeDocument/2006/relationships/image" Target="../media/image-6-7.png"/><Relationship Id="rId8" Type="http://schemas.openxmlformats.org/officeDocument/2006/relationships/slideLayout" Target="../slideLayouts/slideLayout1.xml"/><Relationship Id="rId9"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image" Target="../media/image-7-5.png"/><Relationship Id="rId6" Type="http://schemas.openxmlformats.org/officeDocument/2006/relationships/slideLayout" Target="../slideLayouts/slideLayout1.xml"/><Relationship Id="rId7"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slideLayout" Target="../slideLayouts/slideLayout1.xml"/><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jpe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slideLayout" Target="../slideLayouts/slideLayout1.xml"/><Relationship Id="rId6"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slideLayout" Target="../slideLayouts/slideLayout1.xml"/><Relationship Id="rId5"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jpeg"/><Relationship Id="rId3" Type="http://schemas.openxmlformats.org/officeDocument/2006/relationships/image" Target="../media/image-11-3.jpeg"/><Relationship Id="rId4" Type="http://schemas.openxmlformats.org/officeDocument/2006/relationships/slideLayout" Target="../slideLayouts/slideLayout1.xml"/><Relationship Id="rId5"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slideLayout" Target="../slideLayouts/slideLayout1.xml"/><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slideLayout" Target="../slideLayouts/slideLayout1.xml"/><Relationship Id="rId5"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slideLayout" Target="../slideLayouts/slideLayout1.xml"/><Relationship Id="rId5"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slideLayout" Target="../slideLayouts/slideLayout1.xml"/><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slideLayout" Target="../slideLayouts/slideLayout1.xml"/><Relationship Id="rId6"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slideLayout" Target="../slideLayouts/slideLayout1.xml"/><Relationship Id="rId5"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slideLayout" Target="../slideLayouts/slideLayout1.xml"/><Relationship Id="rId5"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jpeg"/><Relationship Id="rId3" Type="http://schemas.openxmlformats.org/officeDocument/2006/relationships/image" Target="../media/image-19-3.png"/><Relationship Id="rId4" Type="http://schemas.openxmlformats.org/officeDocument/2006/relationships/image" Target="../media/image-19-4.jpeg"/><Relationship Id="rId5" Type="http://schemas.openxmlformats.org/officeDocument/2006/relationships/image" Target="../media/image-19-5.png"/><Relationship Id="rId6" Type="http://schemas.openxmlformats.org/officeDocument/2006/relationships/slideLayout" Target="../slideLayouts/slideLayout1.xml"/><Relationship Id="rId7"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png"/><Relationship Id="rId3" Type="http://schemas.openxmlformats.org/officeDocument/2006/relationships/slideLayout" Target="../slideLayouts/slideLayout1.xml"/><Relationship Id="rId4"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41574" y="909450"/>
            <a:ext cx="3223953" cy="33246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701450" y="2432550"/>
            <a:ext cx="3902400" cy="974400"/>
          </a:xfrm>
          <a:prstGeom prst="rect">
            <a:avLst/>
          </a:prstGeom>
          <a:noFill/>
          <a:ln/>
        </p:spPr>
        <p:txBody>
          <a:bodyPr wrap="square" lIns="0" tIns="0" rIns="0" bIns="0" rtlCol="0" anchor="t"/>
          <a:lstStyle/>
          <a:p>
            <a:pPr algn="l" indent="0" marL="0">
              <a:lnSpc>
                <a:spcPct val="90000"/>
              </a:lnSpc>
              <a:buNone/>
            </a:pPr>
            <a:r>
              <a:rPr lang="en-US" sz="1950" dirty="0">
                <a:solidFill>
                  <a:srgbClr val="362711"/>
                </a:solidFill>
                <a:latin typeface="Arial" pitchFamily="34" charset="0"/>
                <a:ea typeface="Arial" pitchFamily="34" charset="-122"/>
                <a:cs typeface="Arial" pitchFamily="34" charset="-120"/>
              </a:rPr>
              <a:t>Обзор развития биологии до Дарвина: ключевые этапы и темы
</a:t>
            </a:r>
            <a:pPr algn="l" indent="0" marL="0">
              <a:lnSpc>
                <a:spcPct val="90000"/>
              </a:lnSpc>
              <a:buNone/>
            </a:pPr>
            <a:r>
              <a:rPr lang="en-US" sz="1950"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900" dirty="0">
                <a:solidFill>
                  <a:srgbClr val="362711"/>
                </a:solidFill>
                <a:latin typeface="Arial" pitchFamily="34" charset="0"/>
                <a:ea typeface="Arial" pitchFamily="34" charset="-122"/>
                <a:cs typeface="Arial" pitchFamily="34" charset="-120"/>
              </a:rPr>
              <a:t>Биология постепенно формировалась через изучение природы, медицинские открытия и систематизацию живого.
</a:t>
            </a:r>
            <a:endParaRPr lang="en-US" sz="1950" dirty="0"/>
          </a:p>
        </p:txBody>
      </p:sp>
      <p:sp>
        <p:nvSpPr>
          <p:cNvPr id="6" name="Text 1"/>
          <p:cNvSpPr txBox="1"/>
          <p:nvPr/>
        </p:nvSpPr>
        <p:spPr>
          <a:xfrm>
            <a:off x="4701450" y="4215550"/>
            <a:ext cx="4130700" cy="623700"/>
          </a:xfrm>
          <a:prstGeom prst="rect">
            <a:avLst/>
          </a:prstGeom>
          <a:noFill/>
          <a:ln/>
        </p:spPr>
        <p:txBody>
          <a:bodyPr wrap="square" lIns="0" tIns="0" rIns="0" bIns="0" rtlCol="0" anchor="b"/>
          <a:lstStyle/>
          <a:p>
            <a:pPr algn="l" indent="0" marL="0">
              <a:lnSpc>
                <a:spcPct val="100000"/>
              </a:lnSpc>
              <a:buNone/>
            </a:pPr>
            <a:r>
              <a:rPr lang="en-US" sz="1100" dirty="0">
                <a:solidFill>
                  <a:srgbClr val="362711"/>
                </a:solidFill>
                <a:latin typeface="Arial" pitchFamily="34" charset="0"/>
                <a:ea typeface="Arial" pitchFamily="34" charset="-122"/>
                <a:cs typeface="Arial" pitchFamily="34" charset="-120"/>
              </a:rPr>
              <a:t>
</a:t>
            </a:r>
            <a:endParaRPr lang="en-US" sz="11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2ECE4"/>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947450" y="933679"/>
            <a:ext cx="3506400" cy="3321492"/>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491775" y="2381075"/>
            <a:ext cx="3994500" cy="1934700"/>
          </a:xfrm>
          <a:prstGeom prst="rect">
            <a:avLst/>
          </a:prstGeom>
          <a:noFill/>
          <a:ln/>
        </p:spPr>
        <p:txBody>
          <a:bodyPr wrap="square" lIns="0" tIns="0" rIns="0" bIns="0" rtlCol="0" anchor="b"/>
          <a:lstStyle/>
          <a:p>
            <a:pPr algn="l" indent="0" marL="0">
              <a:lnSpc>
                <a:spcPct val="115000"/>
              </a:lnSpc>
              <a:buNone/>
            </a:pPr>
            <a:r>
              <a:rPr lang="en-US" sz="1200" dirty="0">
                <a:solidFill>
                  <a:srgbClr val="362711"/>
                </a:solidFill>
                <a:latin typeface="Arial" pitchFamily="34" charset="0"/>
                <a:ea typeface="Arial" pitchFamily="34" charset="-122"/>
                <a:cs typeface="Arial" pitchFamily="34" charset="-120"/>
              </a:rPr>
              <a:t>Биология возникла из наблюдений природы и медицины в античности, развивалась через римские и арабские науки, а также эпоху Возрождения и научные открытия Нового времени.
</a:t>
            </a:r>
            <a:endParaRPr lang="en-US" sz="1200" dirty="0"/>
          </a:p>
        </p:txBody>
      </p:sp>
      <p:sp>
        <p:nvSpPr>
          <p:cNvPr id="7" name="Text 1"/>
          <p:cNvSpPr txBox="1"/>
          <p:nvPr/>
        </p:nvSpPr>
        <p:spPr>
          <a:xfrm>
            <a:off x="8922650" y="4924250"/>
            <a:ext cx="165900" cy="147000"/>
          </a:xfrm>
          <a:prstGeom prst="rect">
            <a:avLst/>
          </a:prstGeom>
          <a:noFill/>
          <a:ln/>
        </p:spPr>
        <p:txBody>
          <a:bodyPr wrap="square" lIns="0" tIns="0" rIns="0" bIns="0" rtlCol="0" anchor="t"/>
          <a:lstStyle/>
          <a:p>
            <a:pPr algn="r" indent="0" marL="0">
              <a:lnSpc>
                <a:spcPct val="100000"/>
              </a:lnSpc>
              <a:buNone/>
            </a:pPr>
            <a:r>
              <a:rPr lang="en-US" sz="700" dirty="0">
                <a:solidFill>
                  <a:srgbClr val="A99F9D"/>
                </a:solidFill>
                <a:latin typeface="Arial" pitchFamily="34" charset="0"/>
                <a:ea typeface="Arial" pitchFamily="34" charset="-122"/>
                <a:cs typeface="Arial" pitchFamily="34" charset="-120"/>
              </a:rPr>
              <a:t>2</a:t>
            </a:r>
            <a:endParaRPr lang="en-US" sz="700" dirty="0"/>
          </a:p>
        </p:txBody>
      </p:sp>
      <p:sp>
        <p:nvSpPr>
          <p:cNvPr id="8" name="Text 2"/>
          <p:cNvSpPr txBox="1"/>
          <p:nvPr/>
        </p:nvSpPr>
        <p:spPr>
          <a:xfrm>
            <a:off x="491775" y="480000"/>
            <a:ext cx="3994500" cy="1384500"/>
          </a:xfrm>
          <a:prstGeom prst="rect">
            <a:avLst/>
          </a:prstGeom>
          <a:noFill/>
          <a:ln/>
        </p:spPr>
        <p:txBody>
          <a:bodyPr wrap="square" lIns="0" tIns="0" rIns="0" bIns="0" rtlCol="0" anchor="t"/>
          <a:lstStyle/>
          <a:p>
            <a:pPr algn="l" indent="0" marL="0">
              <a:lnSpc>
                <a:spcPct val="90000"/>
              </a:lnSpc>
              <a:buNone/>
            </a:pPr>
            <a:r>
              <a:rPr lang="en-US" sz="2600" dirty="0">
                <a:solidFill>
                  <a:srgbClr val="362711"/>
                </a:solidFill>
                <a:latin typeface="Arial" pitchFamily="34" charset="0"/>
                <a:ea typeface="Arial" pitchFamily="34" charset="-122"/>
                <a:cs typeface="Arial" pitchFamily="34" charset="-120"/>
              </a:rPr>
              <a:t>Исторический контекст развития биологии до XIX века
</a:t>
            </a:r>
            <a:endParaRPr lang="en-US" sz="26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2ECE4"/>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534550" y="1881875"/>
            <a:ext cx="3296400" cy="957000"/>
          </a:xfrm>
          <a:prstGeom prst="rect">
            <a:avLst/>
          </a:prstGeom>
          <a:noFill/>
          <a:ln/>
        </p:spPr>
        <p:txBody>
          <a:bodyPr wrap="square" lIns="0" tIns="0" rIns="0" bIns="0" rtlCol="0" anchor="t"/>
          <a:lstStyle/>
          <a:p>
            <a:pPr algn="l" indent="0" marL="0">
              <a:lnSpc>
                <a:spcPct val="150000"/>
              </a:lnSpc>
              <a:buNone/>
            </a:pPr>
            <a:r>
              <a:rPr lang="en-US" sz="1100" dirty="0">
                <a:solidFill>
                  <a:srgbClr val="362711"/>
                </a:solidFill>
                <a:latin typeface="Arial" pitchFamily="34" charset="0"/>
                <a:ea typeface="Arial" pitchFamily="34" charset="-122"/>
                <a:cs typeface="Arial" pitchFamily="34" charset="-120"/>
              </a:rPr>
              <a:t>Аристотель создал первую классификацию животных и подробно изучал их строение и поведение, заложив основы систематического описания живых существ.
</a:t>
            </a:r>
            <a:endParaRPr lang="en-US" sz="1100" dirty="0"/>
          </a:p>
        </p:txBody>
      </p:sp>
      <p:sp>
        <p:nvSpPr>
          <p:cNvPr id="6" name="Text 1"/>
          <p:cNvSpPr txBox="1"/>
          <p:nvPr/>
        </p:nvSpPr>
        <p:spPr>
          <a:xfrm>
            <a:off x="534550" y="3593350"/>
            <a:ext cx="7894500" cy="846600"/>
          </a:xfrm>
          <a:prstGeom prst="rect">
            <a:avLst/>
          </a:prstGeom>
          <a:noFill/>
          <a:ln/>
        </p:spPr>
        <p:txBody>
          <a:bodyPr wrap="square" lIns="0" tIns="0" rIns="0" bIns="0" rtlCol="0" anchor="t"/>
          <a:lstStyle/>
          <a:p>
            <a:pPr algn="l" indent="0" marL="0">
              <a:lnSpc>
                <a:spcPct val="150000"/>
              </a:lnSpc>
              <a:buNone/>
            </a:pPr>
            <a:r>
              <a:rPr lang="en-US" sz="1100" dirty="0">
                <a:solidFill>
                  <a:srgbClr val="362711"/>
                </a:solidFill>
                <a:latin typeface="Arial" pitchFamily="34" charset="0"/>
                <a:ea typeface="Arial" pitchFamily="34" charset="-122"/>
                <a:cs typeface="Arial" pitchFamily="34" charset="-120"/>
              </a:rPr>
              <a:t>Феофраст считается отцом ботаники, он систематизировал растения и применял наблюдательный метод для изучения природы.
</a:t>
            </a:r>
            <a:endParaRPr lang="en-US" sz="1100" dirty="0"/>
          </a:p>
        </p:txBody>
      </p:sp>
      <p:sp>
        <p:nvSpPr>
          <p:cNvPr id="7" name="Text 2"/>
          <p:cNvSpPr txBox="1"/>
          <p:nvPr/>
        </p:nvSpPr>
        <p:spPr>
          <a:xfrm>
            <a:off x="5132850" y="1881875"/>
            <a:ext cx="3296400" cy="957000"/>
          </a:xfrm>
          <a:prstGeom prst="rect">
            <a:avLst/>
          </a:prstGeom>
          <a:noFill/>
          <a:ln/>
        </p:spPr>
        <p:txBody>
          <a:bodyPr wrap="square" lIns="0" tIns="0" rIns="0" bIns="0" rtlCol="0" anchor="t"/>
          <a:lstStyle/>
          <a:p>
            <a:pPr algn="l" indent="0" marL="0">
              <a:lnSpc>
                <a:spcPct val="150000"/>
              </a:lnSpc>
              <a:buNone/>
            </a:pPr>
            <a:r>
              <a:rPr lang="en-US" sz="1100" dirty="0">
                <a:solidFill>
                  <a:srgbClr val="362711"/>
                </a:solidFill>
                <a:latin typeface="Arial" pitchFamily="34" charset="0"/>
                <a:ea typeface="Arial" pitchFamily="34" charset="-122"/>
                <a:cs typeface="Arial" pitchFamily="34" charset="-120"/>
              </a:rPr>
              <a:t>Гиппократ рассматривал здоровье как результат естественных процессов, его труды стали фундаментом ранней анатомии и физиологии человека.
</a:t>
            </a:r>
            <a:endParaRPr lang="en-US" sz="1100" dirty="0"/>
          </a:p>
        </p:txBody>
      </p:sp>
      <p:sp>
        <p:nvSpPr>
          <p:cNvPr id="8" name="Text 3"/>
          <p:cNvSpPr txBox="1"/>
          <p:nvPr/>
        </p:nvSpPr>
        <p:spPr>
          <a:xfrm>
            <a:off x="468900" y="480000"/>
            <a:ext cx="8206200" cy="606300"/>
          </a:xfrm>
          <a:prstGeom prst="rect">
            <a:avLst/>
          </a:prstGeom>
          <a:noFill/>
          <a:ln/>
        </p:spPr>
        <p:txBody>
          <a:bodyPr wrap="square" lIns="0" tIns="0" rIns="0" bIns="0" rtlCol="0" anchor="t"/>
          <a:lstStyle/>
          <a:p>
            <a:pPr algn="ctr" indent="0" marL="0">
              <a:lnSpc>
                <a:spcPct val="90000"/>
              </a:lnSpc>
              <a:buNone/>
            </a:pPr>
            <a:r>
              <a:rPr lang="en-US" sz="2600" dirty="0">
                <a:solidFill>
                  <a:srgbClr val="362711"/>
                </a:solidFill>
                <a:latin typeface="Arial" pitchFamily="34" charset="0"/>
                <a:ea typeface="Arial" pitchFamily="34" charset="-122"/>
                <a:cs typeface="Arial" pitchFamily="34" charset="-120"/>
              </a:rPr>
              <a:t>Вклад античных греческих учёных в биологию
</a:t>
            </a:r>
            <a:endParaRPr lang="en-US" sz="2600" dirty="0"/>
          </a:p>
        </p:txBody>
      </p:sp>
      <p:sp>
        <p:nvSpPr>
          <p:cNvPr id="9" name="Text 4"/>
          <p:cNvSpPr txBox="1"/>
          <p:nvPr/>
        </p:nvSpPr>
        <p:spPr>
          <a:xfrm>
            <a:off x="8922650" y="4924250"/>
            <a:ext cx="165900" cy="147000"/>
          </a:xfrm>
          <a:prstGeom prst="rect">
            <a:avLst/>
          </a:prstGeom>
          <a:noFill/>
          <a:ln/>
        </p:spPr>
        <p:txBody>
          <a:bodyPr wrap="square" lIns="0" tIns="0" rIns="0" bIns="0" rtlCol="0" anchor="t"/>
          <a:lstStyle/>
          <a:p>
            <a:pPr algn="r" indent="0" marL="0">
              <a:lnSpc>
                <a:spcPct val="100000"/>
              </a:lnSpc>
              <a:buNone/>
            </a:pPr>
            <a:r>
              <a:rPr lang="en-US" sz="700" dirty="0">
                <a:solidFill>
                  <a:srgbClr val="A99F9D"/>
                </a:solidFill>
                <a:latin typeface="Arial" pitchFamily="34" charset="0"/>
                <a:ea typeface="Arial" pitchFamily="34" charset="-122"/>
                <a:cs typeface="Arial" pitchFamily="34" charset="-120"/>
              </a:rPr>
              <a:t>3</a:t>
            </a:r>
            <a:endParaRPr lang="en-US" sz="7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2ECE4"/>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91775" y="1159279"/>
            <a:ext cx="4042500" cy="1772542"/>
          </a:xfrm>
          <a:prstGeom prst="rect">
            <a:avLst/>
          </a:prstGeom>
        </p:spPr>
      </p:pic>
      <p:pic>
        <p:nvPicPr>
          <p:cNvPr id="4" name="Image 2" descr="preencoded.png">    </p:cNvPr>
          <p:cNvPicPr>
            <a:picLocks noChangeAspect="1"/>
          </p:cNvPicPr>
          <p:nvPr/>
        </p:nvPicPr>
        <p:blipFill>
          <a:blip r:embed="rId3"/>
          <a:stretch>
            <a:fillRect/>
          </a:stretch>
        </p:blipFill>
        <p:spPr>
          <a:xfrm>
            <a:off x="4655544" y="1159279"/>
            <a:ext cx="4042500" cy="1772542"/>
          </a:xfrm>
          <a:prstGeom prst="rect">
            <a:avLst/>
          </a:prstGeom>
        </p:spPr>
      </p:pic>
      <p:sp>
        <p:nvSpPr>
          <p:cNvPr id="5" name="Text 0"/>
          <p:cNvSpPr txBox="1"/>
          <p:nvPr/>
        </p:nvSpPr>
        <p:spPr>
          <a:xfrm>
            <a:off x="491775" y="3445725"/>
            <a:ext cx="3918300" cy="682800"/>
          </a:xfrm>
          <a:prstGeom prst="rect">
            <a:avLst/>
          </a:prstGeom>
          <a:noFill/>
          <a:ln/>
        </p:spPr>
        <p:txBody>
          <a:bodyPr wrap="square" lIns="0" tIns="0" rIns="0" bIns="0" rtlCol="0" anchor="t"/>
          <a:lstStyle/>
          <a:p>
            <a:pPr algn="l" indent="0" marL="0">
              <a:lnSpc>
                <a:spcPct val="115000"/>
              </a:lnSpc>
              <a:buNone/>
            </a:pPr>
            <a:r>
              <a:rPr lang="en-US" sz="1055" dirty="0">
                <a:solidFill>
                  <a:srgbClr val="362711"/>
                </a:solidFill>
                <a:latin typeface="Arial" pitchFamily="34" charset="0"/>
                <a:ea typeface="Arial" pitchFamily="34" charset="-122"/>
                <a:cs typeface="Arial" pitchFamily="34" charset="-120"/>
              </a:rPr>
              <a:t>Основоположники анатомии в Александрии
</a:t>
            </a:r>
            <a:pPr algn="l" indent="0" marL="0">
              <a:lnSpc>
                <a:spcPct val="115000"/>
              </a:lnSpc>
              <a:buNone/>
            </a:pPr>
            <a:r>
              <a:rPr lang="en-US" sz="1131"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829" dirty="0">
                <a:solidFill>
                  <a:srgbClr val="362711"/>
                </a:solidFill>
                <a:latin typeface="Arial" pitchFamily="34" charset="0"/>
                <a:ea typeface="Arial" pitchFamily="34" charset="-122"/>
                <a:cs typeface="Arial" pitchFamily="34" charset="-120"/>
              </a:rPr>
              <a:t>Герофил и Эразистрат впервые систематически исследовали человеческое тело с помощью вскрытий, изучая мозг, нервы и внутренние органы. Эти работы заложили основы науки анатомии.
</a:t>
            </a:r>
            <a:endParaRPr lang="en-US" sz="1055" dirty="0"/>
          </a:p>
        </p:txBody>
      </p:sp>
      <p:sp>
        <p:nvSpPr>
          <p:cNvPr id="6" name="Text 1"/>
          <p:cNvSpPr txBox="1"/>
          <p:nvPr/>
        </p:nvSpPr>
        <p:spPr>
          <a:xfrm>
            <a:off x="4605275" y="3445725"/>
            <a:ext cx="3964800" cy="682800"/>
          </a:xfrm>
          <a:prstGeom prst="rect">
            <a:avLst/>
          </a:prstGeom>
          <a:noFill/>
          <a:ln/>
        </p:spPr>
        <p:txBody>
          <a:bodyPr wrap="square" lIns="0" tIns="0" rIns="0" bIns="0" rtlCol="0" anchor="t"/>
          <a:lstStyle/>
          <a:p>
            <a:pPr algn="l" indent="0" marL="0">
              <a:lnSpc>
                <a:spcPct val="115000"/>
              </a:lnSpc>
              <a:buNone/>
            </a:pPr>
            <a:r>
              <a:rPr lang="en-US" sz="1055" dirty="0">
                <a:solidFill>
                  <a:srgbClr val="362711"/>
                </a:solidFill>
                <a:latin typeface="Arial" pitchFamily="34" charset="0"/>
                <a:ea typeface="Arial" pitchFamily="34" charset="-122"/>
                <a:cs typeface="Arial" pitchFamily="34" charset="-120"/>
              </a:rPr>
              <a:t>Влияние Галена на развитие медицины
</a:t>
            </a:r>
            <a:pPr algn="l" indent="0" marL="0">
              <a:lnSpc>
                <a:spcPct val="115000"/>
              </a:lnSpc>
              <a:buNone/>
            </a:pPr>
            <a:r>
              <a:rPr lang="en-US" sz="1131"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829" dirty="0">
                <a:solidFill>
                  <a:srgbClr val="362711"/>
                </a:solidFill>
                <a:latin typeface="Arial" pitchFamily="34" charset="0"/>
                <a:ea typeface="Arial" pitchFamily="34" charset="-122"/>
                <a:cs typeface="Arial" pitchFamily="34" charset="-120"/>
              </a:rPr>
              <a:t>Гален собрал опыт древних врачей и разработал обширные описания органов и функций организма, его труды служили основой медицинского обучения до эпохи Возрождения.
</a:t>
            </a:r>
            <a:endParaRPr lang="en-US" sz="1055" dirty="0"/>
          </a:p>
        </p:txBody>
      </p:sp>
      <p:sp>
        <p:nvSpPr>
          <p:cNvPr id="7" name="Text 2"/>
          <p:cNvSpPr txBox="1"/>
          <p:nvPr/>
        </p:nvSpPr>
        <p:spPr>
          <a:xfrm>
            <a:off x="8863475" y="4943400"/>
            <a:ext cx="305100" cy="846600"/>
          </a:xfrm>
          <a:prstGeom prst="rect">
            <a:avLst/>
          </a:prstGeom>
          <a:noFill/>
          <a:ln/>
        </p:spPr>
        <p:txBody>
          <a:bodyPr wrap="square" lIns="0" tIns="0" rIns="0" bIns="0" rtlCol="0" anchor="t"/>
          <a:lstStyle/>
          <a:p>
            <a:pPr algn="r" indent="0" marL="0">
              <a:lnSpc>
                <a:spcPct val="100000"/>
              </a:lnSpc>
              <a:buNone/>
            </a:pPr>
            <a:r>
              <a:rPr lang="en-US" sz="700" dirty="0">
                <a:solidFill>
                  <a:srgbClr val="A99F9D"/>
                </a:solidFill>
                <a:latin typeface="Arial" pitchFamily="34" charset="0"/>
                <a:ea typeface="Arial" pitchFamily="34" charset="-122"/>
                <a:cs typeface="Arial" pitchFamily="34" charset="-120"/>
              </a:rPr>
              <a:t>4</a:t>
            </a:r>
            <a:endParaRPr lang="en-US" sz="700" dirty="0"/>
          </a:p>
        </p:txBody>
      </p:sp>
      <p:sp>
        <p:nvSpPr>
          <p:cNvPr id="8" name="Text 3"/>
          <p:cNvSpPr txBox="1"/>
          <p:nvPr/>
        </p:nvSpPr>
        <p:spPr>
          <a:xfrm>
            <a:off x="491775" y="480000"/>
            <a:ext cx="8206200" cy="360300"/>
          </a:xfrm>
          <a:prstGeom prst="rect">
            <a:avLst/>
          </a:prstGeom>
          <a:noFill/>
          <a:ln/>
        </p:spPr>
        <p:txBody>
          <a:bodyPr wrap="square" lIns="0" tIns="0" rIns="0" bIns="0" rtlCol="0" anchor="t"/>
          <a:lstStyle/>
          <a:p>
            <a:pPr algn="l" indent="0" marL="0">
              <a:lnSpc>
                <a:spcPct val="90000"/>
              </a:lnSpc>
              <a:buNone/>
            </a:pPr>
            <a:r>
              <a:rPr lang="en-US" sz="2308" dirty="0">
                <a:solidFill>
                  <a:srgbClr val="362711"/>
                </a:solidFill>
                <a:latin typeface="Arial" pitchFamily="34" charset="0"/>
                <a:ea typeface="Arial" pitchFamily="34" charset="-122"/>
                <a:cs typeface="Arial" pitchFamily="34" charset="-120"/>
              </a:rPr>
              <a:t>Античная медицина и первые анатомические исследования
</a:t>
            </a:r>
            <a:endParaRPr lang="en-US" sz="2308"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2ECE4"/>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534550" y="1786625"/>
            <a:ext cx="3296400" cy="920400"/>
          </a:xfrm>
          <a:prstGeom prst="rect">
            <a:avLst/>
          </a:prstGeom>
          <a:noFill/>
          <a:ln/>
        </p:spPr>
        <p:txBody>
          <a:bodyPr wrap="square" lIns="0" tIns="0" rIns="0" bIns="0" rtlCol="0" anchor="t"/>
          <a:lstStyle/>
          <a:p>
            <a:pPr algn="l" indent="0" marL="0">
              <a:lnSpc>
                <a:spcPct val="115000"/>
              </a:lnSpc>
              <a:buNone/>
            </a:pPr>
            <a:r>
              <a:rPr lang="en-US" sz="1200" dirty="0">
                <a:solidFill>
                  <a:srgbClr val="362711"/>
                </a:solidFill>
                <a:latin typeface="Arial" pitchFamily="34" charset="0"/>
                <a:ea typeface="Arial" pitchFamily="34" charset="-122"/>
                <a:cs typeface="Arial" pitchFamily="34" charset="-120"/>
              </a:rPr>
              <a:t>Гален определил базовые знания о строении тела, которые оставались неоспоримыми веками и задавали учебный стандарт медицины.
</a:t>
            </a:r>
            <a:endParaRPr lang="en-US" sz="1200" dirty="0"/>
          </a:p>
        </p:txBody>
      </p:sp>
      <p:sp>
        <p:nvSpPr>
          <p:cNvPr id="5" name="Text 1"/>
          <p:cNvSpPr txBox="1"/>
          <p:nvPr/>
        </p:nvSpPr>
        <p:spPr>
          <a:xfrm>
            <a:off x="534675" y="3498100"/>
            <a:ext cx="3296400" cy="920400"/>
          </a:xfrm>
          <a:prstGeom prst="rect">
            <a:avLst/>
          </a:prstGeom>
          <a:noFill/>
          <a:ln/>
        </p:spPr>
        <p:txBody>
          <a:bodyPr wrap="square" lIns="0" tIns="0" rIns="0" bIns="0" rtlCol="0" anchor="t"/>
          <a:lstStyle/>
          <a:p>
            <a:pPr algn="l" indent="0" marL="0">
              <a:lnSpc>
                <a:spcPct val="115000"/>
              </a:lnSpc>
              <a:buNone/>
            </a:pPr>
            <a:r>
              <a:rPr lang="en-US" sz="1200" dirty="0">
                <a:solidFill>
                  <a:srgbClr val="362711"/>
                </a:solidFill>
                <a:latin typeface="Arial" pitchFamily="34" charset="0"/>
                <a:ea typeface="Arial" pitchFamily="34" charset="-122"/>
                <a:cs typeface="Arial" pitchFamily="34" charset="-120"/>
              </a:rPr>
              <a:t>Биология оставалась интегрированной с религиозными традициями, что ограничивало и направляло исследовательский поиск.
</a:t>
            </a:r>
            <a:endParaRPr lang="en-US" sz="1200" dirty="0"/>
          </a:p>
        </p:txBody>
      </p:sp>
      <p:sp>
        <p:nvSpPr>
          <p:cNvPr id="6" name="Text 2"/>
          <p:cNvSpPr txBox="1"/>
          <p:nvPr/>
        </p:nvSpPr>
        <p:spPr>
          <a:xfrm>
            <a:off x="5132850" y="1786625"/>
            <a:ext cx="3296400" cy="920400"/>
          </a:xfrm>
          <a:prstGeom prst="rect">
            <a:avLst/>
          </a:prstGeom>
          <a:noFill/>
          <a:ln/>
        </p:spPr>
        <p:txBody>
          <a:bodyPr wrap="square" lIns="0" tIns="0" rIns="0" bIns="0" rtlCol="0" anchor="t"/>
          <a:lstStyle/>
          <a:p>
            <a:pPr algn="l" indent="0" marL="0">
              <a:lnSpc>
                <a:spcPct val="115000"/>
              </a:lnSpc>
              <a:buNone/>
            </a:pPr>
            <a:r>
              <a:rPr lang="en-US" sz="1200" dirty="0">
                <a:solidFill>
                  <a:srgbClr val="362711"/>
                </a:solidFill>
                <a:latin typeface="Arial" pitchFamily="34" charset="0"/>
                <a:ea typeface="Arial" pitchFamily="34" charset="-122"/>
                <a:cs typeface="Arial" pitchFamily="34" charset="-120"/>
              </a:rPr>
              <a:t>Средневековые арабские учёные сохраняли и переводили греко-римские тексты, развивая медицинскую практику и теорию.
</a:t>
            </a:r>
            <a:endParaRPr lang="en-US" sz="1200" dirty="0"/>
          </a:p>
        </p:txBody>
      </p:sp>
      <p:sp>
        <p:nvSpPr>
          <p:cNvPr id="7" name="Text 3"/>
          <p:cNvSpPr txBox="1"/>
          <p:nvPr/>
        </p:nvSpPr>
        <p:spPr>
          <a:xfrm>
            <a:off x="5132850" y="3498100"/>
            <a:ext cx="3296400" cy="920400"/>
          </a:xfrm>
          <a:prstGeom prst="rect">
            <a:avLst/>
          </a:prstGeom>
          <a:noFill/>
          <a:ln/>
        </p:spPr>
        <p:txBody>
          <a:bodyPr wrap="square" lIns="0" tIns="0" rIns="0" bIns="0" rtlCol="0" anchor="t"/>
          <a:lstStyle/>
          <a:p>
            <a:pPr algn="l" indent="0" marL="0">
              <a:lnSpc>
                <a:spcPct val="115000"/>
              </a:lnSpc>
              <a:buNone/>
            </a:pPr>
            <a:r>
              <a:rPr lang="en-US" sz="1200" dirty="0">
                <a:solidFill>
                  <a:srgbClr val="362711"/>
                </a:solidFill>
                <a:latin typeface="Arial" pitchFamily="34" charset="0"/>
                <a:ea typeface="Arial" pitchFamily="34" charset="-122"/>
                <a:cs typeface="Arial" pitchFamily="34" charset="-120"/>
              </a:rPr>
              <a:t>Медицинские трактаты и опыт врачей играли ключевую роль в эмпирическом накоплении знаний о живом.
</a:t>
            </a:r>
            <a:endParaRPr lang="en-US" sz="1200" dirty="0"/>
          </a:p>
        </p:txBody>
      </p:sp>
      <p:sp>
        <p:nvSpPr>
          <p:cNvPr id="8" name="Text 4"/>
          <p:cNvSpPr txBox="1"/>
          <p:nvPr/>
        </p:nvSpPr>
        <p:spPr>
          <a:xfrm>
            <a:off x="468900" y="480000"/>
            <a:ext cx="8206200" cy="429300"/>
          </a:xfrm>
          <a:prstGeom prst="rect">
            <a:avLst/>
          </a:prstGeom>
          <a:noFill/>
          <a:ln/>
        </p:spPr>
        <p:txBody>
          <a:bodyPr wrap="square" lIns="0" tIns="0" rIns="0" bIns="0" rtlCol="0" anchor="t"/>
          <a:lstStyle/>
          <a:p>
            <a:pPr algn="ctr" indent="0" marL="0">
              <a:lnSpc>
                <a:spcPct val="90000"/>
              </a:lnSpc>
              <a:buNone/>
            </a:pPr>
            <a:r>
              <a:rPr lang="en-US" sz="2331" dirty="0">
                <a:solidFill>
                  <a:srgbClr val="362711"/>
                </a:solidFill>
                <a:latin typeface="Arial" pitchFamily="34" charset="0"/>
                <a:ea typeface="Arial" pitchFamily="34" charset="-122"/>
                <a:cs typeface="Arial" pitchFamily="34" charset="-120"/>
              </a:rPr>
              <a:t>Развитие биологии в Древнем Риме и средневековом мире
</a:t>
            </a:r>
            <a:endParaRPr lang="en-US" sz="2331" dirty="0"/>
          </a:p>
        </p:txBody>
      </p:sp>
      <p:sp>
        <p:nvSpPr>
          <p:cNvPr id="9" name="Text 5"/>
          <p:cNvSpPr txBox="1"/>
          <p:nvPr/>
        </p:nvSpPr>
        <p:spPr>
          <a:xfrm>
            <a:off x="8922650" y="4924250"/>
            <a:ext cx="165900" cy="147000"/>
          </a:xfrm>
          <a:prstGeom prst="rect">
            <a:avLst/>
          </a:prstGeom>
          <a:noFill/>
          <a:ln/>
        </p:spPr>
        <p:txBody>
          <a:bodyPr wrap="square" lIns="0" tIns="0" rIns="0" bIns="0" rtlCol="0" anchor="t"/>
          <a:lstStyle/>
          <a:p>
            <a:pPr algn="r" indent="0" marL="0">
              <a:lnSpc>
                <a:spcPct val="100000"/>
              </a:lnSpc>
              <a:buNone/>
            </a:pPr>
            <a:r>
              <a:rPr lang="en-US" sz="700" dirty="0">
                <a:solidFill>
                  <a:srgbClr val="A99F9D"/>
                </a:solidFill>
                <a:latin typeface="Arial" pitchFamily="34" charset="0"/>
                <a:ea typeface="Arial" pitchFamily="34" charset="-122"/>
                <a:cs typeface="Arial" pitchFamily="34" charset="-120"/>
              </a:rPr>
              <a:t>5</a:t>
            </a:r>
            <a:endParaRPr lang="en-US" sz="7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254003" y="1158347"/>
            <a:ext cx="2681700" cy="2529807"/>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6016250" y="1158347"/>
            <a:ext cx="2681700" cy="2529807"/>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491750" y="1158347"/>
            <a:ext cx="2681700" cy="2529807"/>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8863475" y="4943400"/>
            <a:ext cx="305100" cy="846600"/>
          </a:xfrm>
          <a:prstGeom prst="rect">
            <a:avLst/>
          </a:prstGeom>
          <a:noFill/>
          <a:ln/>
        </p:spPr>
        <p:txBody>
          <a:bodyPr wrap="square" lIns="0" tIns="0" rIns="0" bIns="0" rtlCol="0" anchor="t"/>
          <a:lstStyle/>
          <a:p>
            <a:pPr algn="r" indent="0" marL="0">
              <a:lnSpc>
                <a:spcPct val="100000"/>
              </a:lnSpc>
              <a:buNone/>
            </a:pPr>
            <a:r>
              <a:rPr lang="en-US" sz="700" dirty="0">
                <a:solidFill>
                  <a:srgbClr val="A99F9D"/>
                </a:solidFill>
                <a:latin typeface="Arial" pitchFamily="34" charset="0"/>
                <a:ea typeface="Arial" pitchFamily="34" charset="-122"/>
                <a:cs typeface="Arial" pitchFamily="34" charset="-120"/>
              </a:rPr>
              <a:t>6</a:t>
            </a:r>
            <a:endParaRPr lang="en-US" sz="700" dirty="0"/>
          </a:p>
        </p:txBody>
      </p:sp>
      <p:sp>
        <p:nvSpPr>
          <p:cNvPr id="10" name="Text 1"/>
          <p:cNvSpPr txBox="1"/>
          <p:nvPr/>
        </p:nvSpPr>
        <p:spPr>
          <a:xfrm>
            <a:off x="491775" y="480000"/>
            <a:ext cx="8206200" cy="360300"/>
          </a:xfrm>
          <a:prstGeom prst="rect">
            <a:avLst/>
          </a:prstGeom>
          <a:noFill/>
          <a:ln/>
        </p:spPr>
        <p:txBody>
          <a:bodyPr wrap="square" lIns="0" tIns="0" rIns="0" bIns="0" rtlCol="0" anchor="t"/>
          <a:lstStyle/>
          <a:p>
            <a:pPr algn="l" indent="0" marL="0">
              <a:lnSpc>
                <a:spcPct val="90000"/>
              </a:lnSpc>
              <a:buNone/>
            </a:pPr>
            <a:r>
              <a:rPr lang="en-US" sz="2196" dirty="0">
                <a:solidFill>
                  <a:srgbClr val="362711"/>
                </a:solidFill>
                <a:latin typeface="Arial" pitchFamily="34" charset="0"/>
                <a:ea typeface="Arial" pitchFamily="34" charset="-122"/>
                <a:cs typeface="Arial" pitchFamily="34" charset="-120"/>
              </a:rPr>
              <a:t>Арабские, персидские и восточные учёные в истории биологии
</a:t>
            </a:r>
            <a:endParaRPr lang="en-US" sz="2196" dirty="0"/>
          </a:p>
        </p:txBody>
      </p:sp>
      <p:sp>
        <p:nvSpPr>
          <p:cNvPr id="11" name="Text 2"/>
          <p:cNvSpPr txBox="1"/>
          <p:nvPr/>
        </p:nvSpPr>
        <p:spPr>
          <a:xfrm>
            <a:off x="3254000" y="3887392"/>
            <a:ext cx="2681700" cy="626400"/>
          </a:xfrm>
          <a:prstGeom prst="rect">
            <a:avLst/>
          </a:prstGeom>
          <a:noFill/>
          <a:ln/>
        </p:spPr>
        <p:txBody>
          <a:bodyPr wrap="square" lIns="0" tIns="0" rIns="0" bIns="0" rtlCol="0" anchor="t"/>
          <a:lstStyle/>
          <a:p>
            <a:pPr algn="l" indent="0" marL="0">
              <a:lnSpc>
                <a:spcPct val="115000"/>
              </a:lnSpc>
              <a:buNone/>
            </a:pPr>
            <a:r>
              <a:rPr lang="en-US" sz="1093" dirty="0">
                <a:solidFill>
                  <a:srgbClr val="362711"/>
                </a:solidFill>
                <a:latin typeface="Arial" pitchFamily="34" charset="0"/>
                <a:ea typeface="Arial" pitchFamily="34" charset="-122"/>
                <a:cs typeface="Arial" pitchFamily="34" charset="-120"/>
              </a:rPr>
              <a:t>Вклад Аль-Рази в изучение болезней
</a:t>
            </a:r>
            <a:pPr algn="l" indent="0" marL="0">
              <a:lnSpc>
                <a:spcPct val="115000"/>
              </a:lnSpc>
              <a:buNone/>
            </a:pPr>
            <a:r>
              <a:rPr lang="en-US" sz="673"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841" dirty="0">
                <a:solidFill>
                  <a:srgbClr val="362711"/>
                </a:solidFill>
                <a:latin typeface="Arial" pitchFamily="34" charset="0"/>
                <a:ea typeface="Arial" pitchFamily="34" charset="-122"/>
                <a:cs typeface="Arial" pitchFamily="34" charset="-120"/>
              </a:rPr>
              <a:t>Аль-Рази описал инфекционные болезни и методы их лечения, расширив понимание функционирования органов и медицинских практик.
</a:t>
            </a:r>
            <a:endParaRPr lang="en-US" sz="1093" dirty="0"/>
          </a:p>
        </p:txBody>
      </p:sp>
      <p:sp>
        <p:nvSpPr>
          <p:cNvPr id="12" name="Text 3"/>
          <p:cNvSpPr txBox="1"/>
          <p:nvPr/>
        </p:nvSpPr>
        <p:spPr>
          <a:xfrm>
            <a:off x="6016225" y="3887392"/>
            <a:ext cx="2681700" cy="626400"/>
          </a:xfrm>
          <a:prstGeom prst="rect">
            <a:avLst/>
          </a:prstGeom>
          <a:noFill/>
          <a:ln/>
        </p:spPr>
        <p:txBody>
          <a:bodyPr wrap="square" lIns="0" tIns="0" rIns="0" bIns="0" rtlCol="0" anchor="t"/>
          <a:lstStyle/>
          <a:p>
            <a:pPr algn="l" indent="0" marL="0">
              <a:lnSpc>
                <a:spcPct val="115000"/>
              </a:lnSpc>
              <a:buNone/>
            </a:pPr>
            <a:r>
              <a:rPr lang="en-US" sz="952" dirty="0">
                <a:solidFill>
                  <a:srgbClr val="362711"/>
                </a:solidFill>
                <a:latin typeface="Arial" pitchFamily="34" charset="0"/>
                <a:ea typeface="Arial" pitchFamily="34" charset="-122"/>
                <a:cs typeface="Arial" pitchFamily="34" charset="-120"/>
              </a:rPr>
              <a:t>Изучение лекарственных растений на Востоке
</a:t>
            </a:r>
            <a:pPr algn="l" indent="0" marL="0">
              <a:lnSpc>
                <a:spcPct val="115000"/>
              </a:lnSpc>
              <a:buNone/>
            </a:pPr>
            <a:r>
              <a:rPr lang="en-US" sz="586"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732" dirty="0">
                <a:solidFill>
                  <a:srgbClr val="362711"/>
                </a:solidFill>
                <a:latin typeface="Arial" pitchFamily="34" charset="0"/>
                <a:ea typeface="Arial" pitchFamily="34" charset="-122"/>
                <a:cs typeface="Arial" pitchFamily="34" charset="-120"/>
              </a:rPr>
              <a:t>Восточные учёные систематически собирали знания о флоре Азии, формировали каталоги лекарственных растений и развивали эмпирические методы наблюдения и лечения.
</a:t>
            </a:r>
            <a:endParaRPr lang="en-US" sz="952" dirty="0"/>
          </a:p>
        </p:txBody>
      </p:sp>
      <p:sp>
        <p:nvSpPr>
          <p:cNvPr id="13" name="Text 4"/>
          <p:cNvSpPr txBox="1"/>
          <p:nvPr/>
        </p:nvSpPr>
        <p:spPr>
          <a:xfrm>
            <a:off x="491775" y="3893828"/>
            <a:ext cx="2681700" cy="626400"/>
          </a:xfrm>
          <a:prstGeom prst="rect">
            <a:avLst/>
          </a:prstGeom>
          <a:noFill/>
          <a:ln/>
        </p:spPr>
        <p:txBody>
          <a:bodyPr wrap="square" lIns="0" tIns="0" rIns="0" bIns="0" rtlCol="0" anchor="t"/>
          <a:lstStyle/>
          <a:p>
            <a:pPr algn="l" indent="0" marL="0">
              <a:lnSpc>
                <a:spcPct val="115000"/>
              </a:lnSpc>
              <a:buNone/>
            </a:pPr>
            <a:r>
              <a:rPr lang="en-US" sz="955" dirty="0">
                <a:solidFill>
                  <a:srgbClr val="362711"/>
                </a:solidFill>
                <a:latin typeface="Arial" pitchFamily="34" charset="0"/>
                <a:ea typeface="Arial" pitchFamily="34" charset="-122"/>
                <a:cs typeface="Arial" pitchFamily="34" charset="-120"/>
              </a:rPr>
              <a:t>Авиценна и его «Канон врачебной науки»
</a:t>
            </a:r>
            <a:pPr algn="l" indent="0" marL="0">
              <a:lnSpc>
                <a:spcPct val="115000"/>
              </a:lnSpc>
              <a:buNone/>
            </a:pPr>
            <a:r>
              <a:rPr lang="en-US" sz="588"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734" dirty="0">
                <a:solidFill>
                  <a:srgbClr val="362711"/>
                </a:solidFill>
                <a:latin typeface="Arial" pitchFamily="34" charset="0"/>
                <a:ea typeface="Arial" pitchFamily="34" charset="-122"/>
                <a:cs typeface="Arial" pitchFamily="34" charset="-120"/>
              </a:rPr>
              <a:t>Абу Али ибн Сина создал систематизированное руководство, объединившее медицинские знания Востока и Запада, которое долгое время оставалось авторитетным источником.
</a:t>
            </a:r>
            <a:endParaRPr lang="en-US" sz="955"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2ECE4"/>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468900" y="2061025"/>
            <a:ext cx="1798200" cy="2158500"/>
          </a:xfrm>
          <a:prstGeom prst="rect">
            <a:avLst/>
          </a:prstGeom>
          <a:noFill/>
          <a:ln/>
        </p:spPr>
        <p:txBody>
          <a:bodyPr wrap="square" lIns="0" tIns="0" rIns="0" bIns="0" rtlCol="0" anchor="t"/>
          <a:lstStyle/>
          <a:p>
            <a:pPr algn="l" indent="0" marL="0">
              <a:lnSpc>
                <a:spcPct val="115000"/>
              </a:lnSpc>
              <a:buNone/>
            </a:pPr>
            <a:r>
              <a:rPr lang="en-US" sz="1300" dirty="0">
                <a:solidFill>
                  <a:srgbClr val="362711"/>
                </a:solidFill>
                <a:latin typeface="Arial" pitchFamily="34" charset="0"/>
                <a:ea typeface="Arial" pitchFamily="34" charset="-122"/>
                <a:cs typeface="Arial" pitchFamily="34" charset="-120"/>
              </a:rPr>
              <a:t>1500-е: Леонардо да Винчи
</a:t>
            </a:r>
            <a:pPr algn="l" indent="0" marL="0">
              <a:lnSpc>
                <a:spcPct val="115000"/>
              </a:lnSpc>
              <a:buNone/>
            </a:pPr>
            <a:r>
              <a:rPr lang="en-US" sz="1400"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362711"/>
                </a:solidFill>
                <a:latin typeface="Arial" pitchFamily="34" charset="0"/>
                <a:ea typeface="Arial" pitchFamily="34" charset="-122"/>
                <a:cs typeface="Arial" pitchFamily="34" charset="-120"/>
              </a:rPr>
              <a:t>Он провел анатомические вскрытия, создавая детальные рисунки органов и скелетов, что расширило понимание строения живых организмов.
</a:t>
            </a:r>
            <a:endParaRPr lang="en-US" sz="1300" dirty="0"/>
          </a:p>
        </p:txBody>
      </p:sp>
      <p:sp>
        <p:nvSpPr>
          <p:cNvPr id="8" name="Text 1"/>
          <p:cNvSpPr txBox="1"/>
          <p:nvPr/>
        </p:nvSpPr>
        <p:spPr>
          <a:xfrm>
            <a:off x="2495875" y="2061025"/>
            <a:ext cx="1816500" cy="2158500"/>
          </a:xfrm>
          <a:prstGeom prst="rect">
            <a:avLst/>
          </a:prstGeom>
          <a:noFill/>
          <a:ln/>
        </p:spPr>
        <p:txBody>
          <a:bodyPr wrap="square" lIns="0" tIns="0" rIns="0" bIns="0" rtlCol="0" anchor="t"/>
          <a:lstStyle/>
          <a:p>
            <a:pPr algn="l" indent="0" marL="0">
              <a:lnSpc>
                <a:spcPct val="115000"/>
              </a:lnSpc>
              <a:buNone/>
            </a:pPr>
            <a:r>
              <a:rPr lang="en-US" sz="1300" dirty="0">
                <a:solidFill>
                  <a:srgbClr val="362711"/>
                </a:solidFill>
                <a:latin typeface="Arial" pitchFamily="34" charset="0"/>
                <a:ea typeface="Arial" pitchFamily="34" charset="-122"/>
                <a:cs typeface="Arial" pitchFamily="34" charset="-120"/>
              </a:rPr>
              <a:t>1543 год: Андрей Везалий
</a:t>
            </a:r>
            <a:pPr algn="l" indent="0" marL="0">
              <a:lnSpc>
                <a:spcPct val="115000"/>
              </a:lnSpc>
              <a:buNone/>
            </a:pPr>
            <a:r>
              <a:rPr lang="en-US" sz="1400"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362711"/>
                </a:solidFill>
                <a:latin typeface="Arial" pitchFamily="34" charset="0"/>
                <a:ea typeface="Arial" pitchFamily="34" charset="-122"/>
                <a:cs typeface="Arial" pitchFamily="34" charset="-120"/>
              </a:rPr>
              <a:t>Публикация «О строении человеческого тела» изменила анатомию, основываясь на собственных точных наблюдениях и исправлении ошибок древних источников.
</a:t>
            </a:r>
            <a:endParaRPr lang="en-US" sz="1300" dirty="0"/>
          </a:p>
        </p:txBody>
      </p:sp>
      <p:sp>
        <p:nvSpPr>
          <p:cNvPr id="9" name="Text 2"/>
          <p:cNvSpPr txBox="1"/>
          <p:nvPr/>
        </p:nvSpPr>
        <p:spPr>
          <a:xfrm>
            <a:off x="4511425" y="2061025"/>
            <a:ext cx="1798200" cy="2158500"/>
          </a:xfrm>
          <a:prstGeom prst="rect">
            <a:avLst/>
          </a:prstGeom>
          <a:noFill/>
          <a:ln/>
        </p:spPr>
        <p:txBody>
          <a:bodyPr wrap="square" lIns="0" tIns="0" rIns="0" bIns="0" rtlCol="0" anchor="t"/>
          <a:lstStyle/>
          <a:p>
            <a:pPr algn="l" indent="0" marL="0">
              <a:lnSpc>
                <a:spcPct val="115000"/>
              </a:lnSpc>
              <a:buNone/>
            </a:pPr>
            <a:r>
              <a:rPr lang="en-US" sz="1300" dirty="0">
                <a:solidFill>
                  <a:srgbClr val="362711"/>
                </a:solidFill>
                <a:latin typeface="Arial" pitchFamily="34" charset="0"/>
                <a:ea typeface="Arial" pitchFamily="34" charset="-122"/>
                <a:cs typeface="Arial" pitchFamily="34" charset="-120"/>
              </a:rPr>
              <a:t>Укрепление экспериментального метода
</a:t>
            </a:r>
            <a:pPr algn="l" indent="0" marL="0">
              <a:lnSpc>
                <a:spcPct val="115000"/>
              </a:lnSpc>
              <a:buNone/>
            </a:pPr>
            <a:r>
              <a:rPr lang="en-US" sz="1400"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362711"/>
                </a:solidFill>
                <a:latin typeface="Arial" pitchFamily="34" charset="0"/>
                <a:ea typeface="Arial" pitchFamily="34" charset="-122"/>
                <a:cs typeface="Arial" pitchFamily="34" charset="-120"/>
              </a:rPr>
              <a:t>Прямое наблюдение и опыт стали главными методами исследования, что способствовало прогрессу в биологии и медицине.
</a:t>
            </a:r>
            <a:endParaRPr lang="en-US" sz="1300" dirty="0"/>
          </a:p>
        </p:txBody>
      </p:sp>
      <p:sp>
        <p:nvSpPr>
          <p:cNvPr id="10" name="Text 3"/>
          <p:cNvSpPr txBox="1"/>
          <p:nvPr/>
        </p:nvSpPr>
        <p:spPr>
          <a:xfrm>
            <a:off x="6526975" y="2061025"/>
            <a:ext cx="1798200" cy="2158500"/>
          </a:xfrm>
          <a:prstGeom prst="rect">
            <a:avLst/>
          </a:prstGeom>
          <a:noFill/>
          <a:ln/>
        </p:spPr>
        <p:txBody>
          <a:bodyPr wrap="square" lIns="0" tIns="0" rIns="0" bIns="0" rtlCol="0" anchor="t"/>
          <a:lstStyle/>
          <a:p>
            <a:pPr algn="l" indent="0" marL="0">
              <a:lnSpc>
                <a:spcPct val="115000"/>
              </a:lnSpc>
              <a:buNone/>
            </a:pPr>
            <a:r>
              <a:rPr lang="en-US" sz="1300" dirty="0">
                <a:solidFill>
                  <a:srgbClr val="362711"/>
                </a:solidFill>
                <a:latin typeface="Arial" pitchFamily="34" charset="0"/>
                <a:ea typeface="Arial" pitchFamily="34" charset="-122"/>
                <a:cs typeface="Arial" pitchFamily="34" charset="-120"/>
              </a:rPr>
              <a:t>Расширение знаний о природе
</a:t>
            </a:r>
            <a:pPr algn="l" indent="0" marL="0">
              <a:lnSpc>
                <a:spcPct val="115000"/>
              </a:lnSpc>
              <a:buNone/>
            </a:pPr>
            <a:r>
              <a:rPr lang="en-US" sz="1400"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362711"/>
                </a:solidFill>
                <a:latin typeface="Arial" pitchFamily="34" charset="0"/>
                <a:ea typeface="Arial" pitchFamily="34" charset="-122"/>
                <a:cs typeface="Arial" pitchFamily="34" charset="-120"/>
              </a:rPr>
              <a:t>Исследователи вновь заинтересовались всеми аспектами жизни, что стимулировало развитие систематики и описательной науки.
</a:t>
            </a:r>
            <a:endParaRPr lang="en-US" sz="1300" dirty="0"/>
          </a:p>
        </p:txBody>
      </p:sp>
      <p:sp>
        <p:nvSpPr>
          <p:cNvPr id="11" name="Text 4"/>
          <p:cNvSpPr txBox="1"/>
          <p:nvPr/>
        </p:nvSpPr>
        <p:spPr>
          <a:xfrm>
            <a:off x="468900" y="480000"/>
            <a:ext cx="8206200" cy="751800"/>
          </a:xfrm>
          <a:prstGeom prst="rect">
            <a:avLst/>
          </a:prstGeom>
          <a:noFill/>
          <a:ln/>
        </p:spPr>
        <p:txBody>
          <a:bodyPr wrap="square" lIns="0" tIns="0" rIns="0" bIns="0" rtlCol="0" anchor="t"/>
          <a:lstStyle/>
          <a:p>
            <a:pPr algn="ctr" indent="0" marL="0">
              <a:lnSpc>
                <a:spcPct val="90000"/>
              </a:lnSpc>
              <a:buNone/>
            </a:pPr>
            <a:r>
              <a:rPr lang="en-US" sz="2600" dirty="0">
                <a:solidFill>
                  <a:srgbClr val="362711"/>
                </a:solidFill>
                <a:latin typeface="Arial" pitchFamily="34" charset="0"/>
                <a:ea typeface="Arial" pitchFamily="34" charset="-122"/>
                <a:cs typeface="Arial" pitchFamily="34" charset="-120"/>
              </a:rPr>
              <a:t>Значение биологии в эпоху Возрождения
</a:t>
            </a:r>
            <a:endParaRPr lang="en-US" sz="2600" dirty="0"/>
          </a:p>
        </p:txBody>
      </p:sp>
      <p:sp>
        <p:nvSpPr>
          <p:cNvPr id="12" name="Text 5"/>
          <p:cNvSpPr txBox="1"/>
          <p:nvPr/>
        </p:nvSpPr>
        <p:spPr>
          <a:xfrm>
            <a:off x="8922650" y="4924250"/>
            <a:ext cx="165900" cy="147000"/>
          </a:xfrm>
          <a:prstGeom prst="rect">
            <a:avLst/>
          </a:prstGeom>
          <a:noFill/>
          <a:ln/>
        </p:spPr>
        <p:txBody>
          <a:bodyPr wrap="square" lIns="0" tIns="0" rIns="0" bIns="0" rtlCol="0" anchor="t"/>
          <a:lstStyle/>
          <a:p>
            <a:pPr algn="r" indent="0" marL="0">
              <a:lnSpc>
                <a:spcPct val="100000"/>
              </a:lnSpc>
              <a:buNone/>
            </a:pPr>
            <a:r>
              <a:rPr lang="en-US" sz="700" dirty="0">
                <a:solidFill>
                  <a:srgbClr val="A99F9D"/>
                </a:solidFill>
                <a:latin typeface="Arial" pitchFamily="34" charset="0"/>
                <a:ea typeface="Arial" pitchFamily="34" charset="-122"/>
                <a:cs typeface="Arial" pitchFamily="34" charset="-120"/>
              </a:rPr>
              <a:t>7</a:t>
            </a:r>
            <a:endParaRPr lang="en-US" sz="7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40000" y="1519101"/>
            <a:ext cx="8064000" cy="2002873"/>
          </a:xfrm>
          <a:prstGeom prst="rect">
            <a:avLst/>
          </a:prstGeom>
        </p:spPr>
      </p:pic>
      <p:sp>
        <p:nvSpPr>
          <p:cNvPr id="4" name="Text 0"/>
          <p:cNvSpPr txBox="1"/>
          <p:nvPr/>
        </p:nvSpPr>
        <p:spPr>
          <a:xfrm>
            <a:off x="4791000" y="3836733"/>
            <a:ext cx="3813000" cy="775800"/>
          </a:xfrm>
          <a:prstGeom prst="rect">
            <a:avLst/>
          </a:prstGeom>
          <a:noFill/>
          <a:ln/>
        </p:spPr>
        <p:txBody>
          <a:bodyPr wrap="square" lIns="0" tIns="0" rIns="0" bIns="0" rtlCol="0" anchor="t"/>
          <a:lstStyle/>
          <a:p>
            <a:pPr algn="l" indent="0" marL="0">
              <a:lnSpc>
                <a:spcPct val="115000"/>
              </a:lnSpc>
              <a:buNone/>
            </a:pPr>
            <a:r>
              <a:rPr lang="en-US" sz="1000" dirty="0">
                <a:solidFill>
                  <a:srgbClr val="362711"/>
                </a:solidFill>
                <a:latin typeface="Arial" pitchFamily="34" charset="0"/>
                <a:ea typeface="Arial" pitchFamily="34" charset="-122"/>
                <a:cs typeface="Arial" pitchFamily="34" charset="-120"/>
              </a:rPr>
              <a:t>Смена методов с эмпирических наблюдений на опору на авторитеты отражает изменение научных и культурных ценностей.
</a:t>
            </a:r>
            <a:endParaRPr lang="en-US" sz="1000" dirty="0"/>
          </a:p>
        </p:txBody>
      </p:sp>
      <p:sp>
        <p:nvSpPr>
          <p:cNvPr id="5" name="Text 1"/>
          <p:cNvSpPr txBox="1"/>
          <p:nvPr/>
        </p:nvSpPr>
        <p:spPr>
          <a:xfrm>
            <a:off x="540000" y="4644025"/>
            <a:ext cx="8064000" cy="230700"/>
          </a:xfrm>
          <a:prstGeom prst="rect">
            <a:avLst/>
          </a:prstGeom>
          <a:noFill/>
          <a:ln/>
        </p:spPr>
        <p:txBody>
          <a:bodyPr wrap="square" lIns="0" tIns="0" rIns="0" bIns="0" rtlCol="0" anchor="t"/>
          <a:lstStyle/>
          <a:p>
            <a:pPr algn="ctr" indent="0" marL="0">
              <a:lnSpc>
                <a:spcPct val="100000"/>
              </a:lnSpc>
              <a:buNone/>
            </a:pPr>
            <a:r>
              <a:rPr lang="en-US" sz="900" dirty="0">
                <a:solidFill>
                  <a:srgbClr val="362711"/>
                </a:solidFill>
                <a:latin typeface="Arial" pitchFamily="34" charset="0"/>
                <a:ea typeface="Arial" pitchFamily="34" charset="-122"/>
                <a:cs typeface="Arial" pitchFamily="34" charset="-120"/>
              </a:rPr>
              <a:t>Исторические научные источники
</a:t>
            </a:r>
            <a:endParaRPr lang="en-US" sz="900" dirty="0"/>
          </a:p>
        </p:txBody>
      </p:sp>
      <p:sp>
        <p:nvSpPr>
          <p:cNvPr id="6" name="Text 2"/>
          <p:cNvSpPr txBox="1"/>
          <p:nvPr/>
        </p:nvSpPr>
        <p:spPr>
          <a:xfrm>
            <a:off x="540000" y="3836733"/>
            <a:ext cx="3813000" cy="775800"/>
          </a:xfrm>
          <a:prstGeom prst="rect">
            <a:avLst/>
          </a:prstGeom>
          <a:noFill/>
          <a:ln/>
        </p:spPr>
        <p:txBody>
          <a:bodyPr wrap="square" lIns="0" tIns="0" rIns="0" bIns="0" rtlCol="0" anchor="t"/>
          <a:lstStyle/>
          <a:p>
            <a:pPr algn="l" indent="0" marL="0">
              <a:lnSpc>
                <a:spcPct val="115000"/>
              </a:lnSpc>
              <a:buNone/>
            </a:pPr>
            <a:r>
              <a:rPr lang="en-US" sz="1000" dirty="0">
                <a:solidFill>
                  <a:srgbClr val="362711"/>
                </a:solidFill>
                <a:latin typeface="Arial" pitchFamily="34" charset="0"/>
                <a:ea typeface="Arial" pitchFamily="34" charset="-122"/>
                <a:cs typeface="Arial" pitchFamily="34" charset="-120"/>
              </a:rPr>
              <a:t>Таблица демонстрирует ключевые различия в методах и мировоззрении двух эпох, влияющих на развитие биологии.
</a:t>
            </a:r>
            <a:endParaRPr lang="en-US" sz="1000" dirty="0"/>
          </a:p>
        </p:txBody>
      </p:sp>
      <p:sp>
        <p:nvSpPr>
          <p:cNvPr id="7" name="Text 3"/>
          <p:cNvSpPr txBox="1"/>
          <p:nvPr/>
        </p:nvSpPr>
        <p:spPr>
          <a:xfrm>
            <a:off x="491775" y="480000"/>
            <a:ext cx="8206200" cy="733800"/>
          </a:xfrm>
          <a:prstGeom prst="rect">
            <a:avLst/>
          </a:prstGeom>
          <a:noFill/>
          <a:ln/>
        </p:spPr>
        <p:txBody>
          <a:bodyPr wrap="square" lIns="0" tIns="0" rIns="0" bIns="0" rtlCol="0" anchor="t"/>
          <a:lstStyle/>
          <a:p>
            <a:pPr algn="l" indent="0" marL="0">
              <a:lnSpc>
                <a:spcPct val="90000"/>
              </a:lnSpc>
              <a:buNone/>
            </a:pPr>
            <a:r>
              <a:rPr lang="en-US" sz="2600" dirty="0">
                <a:solidFill>
                  <a:srgbClr val="362711"/>
                </a:solidFill>
                <a:latin typeface="Arial" pitchFamily="34" charset="0"/>
                <a:ea typeface="Arial" pitchFamily="34" charset="-122"/>
                <a:cs typeface="Arial" pitchFamily="34" charset="-120"/>
              </a:rPr>
              <a:t>Сравнение подходов к изучению живого: античность и средневековье
</a:t>
            </a:r>
            <a:endParaRPr lang="en-US" sz="2600" dirty="0"/>
          </a:p>
        </p:txBody>
      </p:sp>
      <p:sp>
        <p:nvSpPr>
          <p:cNvPr id="8" name="Text 4"/>
          <p:cNvSpPr txBox="1"/>
          <p:nvPr/>
        </p:nvSpPr>
        <p:spPr>
          <a:xfrm>
            <a:off x="8922650" y="4924250"/>
            <a:ext cx="165900" cy="147000"/>
          </a:xfrm>
          <a:prstGeom prst="rect">
            <a:avLst/>
          </a:prstGeom>
          <a:noFill/>
          <a:ln/>
        </p:spPr>
        <p:txBody>
          <a:bodyPr wrap="square" lIns="0" tIns="0" rIns="0" bIns="0" rtlCol="0" anchor="t"/>
          <a:lstStyle/>
          <a:p>
            <a:pPr algn="r" indent="0" marL="0">
              <a:lnSpc>
                <a:spcPct val="100000"/>
              </a:lnSpc>
              <a:buNone/>
            </a:pPr>
            <a:r>
              <a:rPr lang="en-US" sz="700" dirty="0">
                <a:solidFill>
                  <a:srgbClr val="A99F9D"/>
                </a:solidFill>
                <a:latin typeface="Arial" pitchFamily="34" charset="0"/>
                <a:ea typeface="Arial" pitchFamily="34" charset="-122"/>
                <a:cs typeface="Arial" pitchFamily="34" charset="-120"/>
              </a:rPr>
              <a:t>8</a:t>
            </a:r>
            <a:endParaRPr lang="en-US" sz="7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388306" y="1309125"/>
            <a:ext cx="2382188" cy="31680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720350" y="1653050"/>
            <a:ext cx="2410200" cy="1939800"/>
          </a:xfrm>
          <a:prstGeom prst="rect">
            <a:avLst/>
          </a:prstGeom>
          <a:noFill/>
          <a:ln/>
        </p:spPr>
        <p:txBody>
          <a:bodyPr wrap="square" lIns="0" tIns="0" rIns="0" bIns="0" rtlCol="0" anchor="t"/>
          <a:lstStyle/>
          <a:p>
            <a:pPr algn="l" indent="0" marL="0">
              <a:lnSpc>
                <a:spcPct val="115000"/>
              </a:lnSpc>
              <a:buNone/>
            </a:pPr>
            <a:r>
              <a:rPr lang="en-US" sz="1200" dirty="0">
                <a:solidFill>
                  <a:srgbClr val="362711"/>
                </a:solidFill>
                <a:latin typeface="Arial" pitchFamily="34" charset="0"/>
                <a:ea typeface="Arial" pitchFamily="34" charset="-122"/>
                <a:cs typeface="Arial" pitchFamily="34" charset="-120"/>
              </a:rPr>
              <a:t>Линней внедрил биноминальную номенклатуру, дав каждому виду уникальное латинское имя из двух слов, что упростило научное общение и идентификацию.
</a:t>
            </a:r>
            <a:endParaRPr lang="en-US" sz="1200" dirty="0"/>
          </a:p>
        </p:txBody>
      </p:sp>
      <p:sp>
        <p:nvSpPr>
          <p:cNvPr id="7" name="Text 1"/>
          <p:cNvSpPr txBox="1"/>
          <p:nvPr/>
        </p:nvSpPr>
        <p:spPr>
          <a:xfrm>
            <a:off x="6028075" y="1653050"/>
            <a:ext cx="2410200" cy="1939800"/>
          </a:xfrm>
          <a:prstGeom prst="rect">
            <a:avLst/>
          </a:prstGeom>
          <a:noFill/>
          <a:ln/>
        </p:spPr>
        <p:txBody>
          <a:bodyPr wrap="square" lIns="0" tIns="0" rIns="0" bIns="0" rtlCol="0" anchor="t"/>
          <a:lstStyle/>
          <a:p>
            <a:pPr algn="l" indent="0" marL="0">
              <a:lnSpc>
                <a:spcPct val="115000"/>
              </a:lnSpc>
              <a:buNone/>
            </a:pPr>
            <a:r>
              <a:rPr lang="en-US" sz="1200" dirty="0">
                <a:solidFill>
                  <a:srgbClr val="362711"/>
                </a:solidFill>
                <a:latin typeface="Arial" pitchFamily="34" charset="0"/>
                <a:ea typeface="Arial" pitchFamily="34" charset="-122"/>
                <a:cs typeface="Arial" pitchFamily="34" charset="-120"/>
              </a:rPr>
              <a:t>Он разработал чёткие принципы классификации, разделяя живые организмы на иерархические группы, что стало основой для дальнейших биологических исследований.
</a:t>
            </a:r>
            <a:endParaRPr lang="en-US" sz="1200" dirty="0"/>
          </a:p>
        </p:txBody>
      </p:sp>
      <p:sp>
        <p:nvSpPr>
          <p:cNvPr id="8" name="Text 2"/>
          <p:cNvSpPr txBox="1"/>
          <p:nvPr/>
        </p:nvSpPr>
        <p:spPr>
          <a:xfrm>
            <a:off x="468900" y="480000"/>
            <a:ext cx="8206200" cy="607500"/>
          </a:xfrm>
          <a:prstGeom prst="rect">
            <a:avLst/>
          </a:prstGeom>
          <a:noFill/>
          <a:ln/>
        </p:spPr>
        <p:txBody>
          <a:bodyPr wrap="square" lIns="0" tIns="0" rIns="0" bIns="0" rtlCol="0" anchor="t"/>
          <a:lstStyle/>
          <a:p>
            <a:pPr algn="ctr" indent="0" marL="0">
              <a:lnSpc>
                <a:spcPct val="90000"/>
              </a:lnSpc>
              <a:buNone/>
            </a:pPr>
            <a:r>
              <a:rPr lang="en-US" sz="2600" dirty="0">
                <a:solidFill>
                  <a:srgbClr val="362711"/>
                </a:solidFill>
                <a:latin typeface="Arial" pitchFamily="34" charset="0"/>
                <a:ea typeface="Arial" pitchFamily="34" charset="-122"/>
                <a:cs typeface="Arial" pitchFamily="34" charset="-120"/>
              </a:rPr>
              <a:t>Карл Линней и развитие систематики животных и растений
</a:t>
            </a:r>
            <a:endParaRPr lang="en-US" sz="2600" dirty="0"/>
          </a:p>
        </p:txBody>
      </p:sp>
      <p:sp>
        <p:nvSpPr>
          <p:cNvPr id="9" name="Text 3"/>
          <p:cNvSpPr txBox="1"/>
          <p:nvPr/>
        </p:nvSpPr>
        <p:spPr>
          <a:xfrm>
            <a:off x="8922650" y="4924250"/>
            <a:ext cx="165900" cy="147000"/>
          </a:xfrm>
          <a:prstGeom prst="rect">
            <a:avLst/>
          </a:prstGeom>
          <a:noFill/>
          <a:ln/>
        </p:spPr>
        <p:txBody>
          <a:bodyPr wrap="square" lIns="0" tIns="0" rIns="0" bIns="0" rtlCol="0" anchor="t"/>
          <a:lstStyle/>
          <a:p>
            <a:pPr algn="r" indent="0" marL="0">
              <a:lnSpc>
                <a:spcPct val="100000"/>
              </a:lnSpc>
              <a:buNone/>
            </a:pPr>
            <a:r>
              <a:rPr lang="en-US" sz="700" dirty="0">
                <a:solidFill>
                  <a:srgbClr val="A99F9D"/>
                </a:solidFill>
                <a:latin typeface="Arial" pitchFamily="34" charset="0"/>
                <a:ea typeface="Arial" pitchFamily="34" charset="-122"/>
                <a:cs typeface="Arial" pitchFamily="34" charset="-120"/>
              </a:rPr>
              <a:t>9</a:t>
            </a:r>
            <a:endParaRPr lang="en-US" sz="7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2ECE4"/>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706050" y="1972725"/>
            <a:ext cx="2355900" cy="1331100"/>
          </a:xfrm>
          <a:prstGeom prst="rect">
            <a:avLst/>
          </a:prstGeom>
          <a:noFill/>
          <a:ln/>
        </p:spPr>
        <p:txBody>
          <a:bodyPr wrap="square" lIns="0" tIns="0" rIns="0" bIns="0" rtlCol="0" anchor="t"/>
          <a:lstStyle/>
          <a:p>
            <a:pPr algn="l" indent="0" marL="0">
              <a:lnSpc>
                <a:spcPct val="150000"/>
              </a:lnSpc>
              <a:buNone/>
            </a:pPr>
            <a:r>
              <a:rPr lang="en-US" sz="1100" dirty="0">
                <a:solidFill>
                  <a:srgbClr val="362711"/>
                </a:solidFill>
                <a:latin typeface="Arial" pitchFamily="34" charset="0"/>
                <a:ea typeface="Arial" pitchFamily="34" charset="-122"/>
                <a:cs typeface="Arial" pitchFamily="34" charset="-120"/>
              </a:rPr>
              <a:t>Антони ван Левенгук с помощью улучшенного микроскопа открыл мир микроорганизмов, описав бактерий и простейших, ранее невидимых глазу.
</a:t>
            </a:r>
            <a:endParaRPr lang="en-US" sz="1100" dirty="0"/>
          </a:p>
        </p:txBody>
      </p:sp>
      <p:sp>
        <p:nvSpPr>
          <p:cNvPr id="6" name="Text 1"/>
          <p:cNvSpPr txBox="1"/>
          <p:nvPr/>
        </p:nvSpPr>
        <p:spPr>
          <a:xfrm>
            <a:off x="3394050" y="1972725"/>
            <a:ext cx="2355900" cy="1331100"/>
          </a:xfrm>
          <a:prstGeom prst="rect">
            <a:avLst/>
          </a:prstGeom>
          <a:noFill/>
          <a:ln/>
        </p:spPr>
        <p:txBody>
          <a:bodyPr wrap="square" lIns="0" tIns="0" rIns="0" bIns="0" rtlCol="0" anchor="t"/>
          <a:lstStyle/>
          <a:p>
            <a:pPr algn="l" indent="0" marL="0">
              <a:lnSpc>
                <a:spcPct val="150000"/>
              </a:lnSpc>
              <a:buNone/>
            </a:pPr>
            <a:r>
              <a:rPr lang="en-US" sz="1100" dirty="0">
                <a:solidFill>
                  <a:srgbClr val="362711"/>
                </a:solidFill>
                <a:latin typeface="Arial" pitchFamily="34" charset="0"/>
                <a:ea typeface="Arial" pitchFamily="34" charset="-122"/>
                <a:cs typeface="Arial" pitchFamily="34" charset="-120"/>
              </a:rPr>
              <a:t>Роберт Гук в 1665 году ввёл термин «клетка», опубликовав первые рисунки растительных тканей и заложив фундамент клеточной теории.
</a:t>
            </a:r>
            <a:endParaRPr lang="en-US" sz="1100" dirty="0"/>
          </a:p>
        </p:txBody>
      </p:sp>
      <p:sp>
        <p:nvSpPr>
          <p:cNvPr id="7" name="Text 2"/>
          <p:cNvSpPr txBox="1"/>
          <p:nvPr/>
        </p:nvSpPr>
        <p:spPr>
          <a:xfrm>
            <a:off x="6096575" y="1972725"/>
            <a:ext cx="2320500" cy="1331100"/>
          </a:xfrm>
          <a:prstGeom prst="rect">
            <a:avLst/>
          </a:prstGeom>
          <a:noFill/>
          <a:ln/>
        </p:spPr>
        <p:txBody>
          <a:bodyPr wrap="square" lIns="0" tIns="0" rIns="0" bIns="0" rtlCol="0" anchor="t"/>
          <a:lstStyle/>
          <a:p>
            <a:pPr algn="l" indent="0" marL="0">
              <a:lnSpc>
                <a:spcPct val="150000"/>
              </a:lnSpc>
              <a:buNone/>
            </a:pPr>
            <a:r>
              <a:rPr lang="en-US" sz="1100" dirty="0">
                <a:solidFill>
                  <a:srgbClr val="362711"/>
                </a:solidFill>
                <a:latin typeface="Arial" pitchFamily="34" charset="0"/>
                <a:ea typeface="Arial" pitchFamily="34" charset="-122"/>
                <a:cs typeface="Arial" pitchFamily="34" charset="-120"/>
              </a:rPr>
              <a:t>Микроскоп стал центральным инструментом биологии, позволяя рассматривать мельчайшие структуры живых организмов и развивая понимание их строения.
</a:t>
            </a:r>
            <a:endParaRPr lang="en-US" sz="1100" dirty="0"/>
          </a:p>
        </p:txBody>
      </p:sp>
      <p:sp>
        <p:nvSpPr>
          <p:cNvPr id="8" name="Text 3"/>
          <p:cNvSpPr txBox="1"/>
          <p:nvPr/>
        </p:nvSpPr>
        <p:spPr>
          <a:xfrm>
            <a:off x="468900" y="480000"/>
            <a:ext cx="8206200" cy="918000"/>
          </a:xfrm>
          <a:prstGeom prst="rect">
            <a:avLst/>
          </a:prstGeom>
          <a:noFill/>
          <a:ln/>
        </p:spPr>
        <p:txBody>
          <a:bodyPr wrap="square" lIns="0" tIns="0" rIns="0" bIns="0" rtlCol="0" anchor="t"/>
          <a:lstStyle/>
          <a:p>
            <a:pPr algn="ctr" indent="0" marL="0">
              <a:lnSpc>
                <a:spcPct val="90000"/>
              </a:lnSpc>
              <a:buNone/>
            </a:pPr>
            <a:r>
              <a:rPr lang="en-US" sz="2600" dirty="0">
                <a:solidFill>
                  <a:srgbClr val="362711"/>
                </a:solidFill>
                <a:latin typeface="Arial" pitchFamily="34" charset="0"/>
                <a:ea typeface="Arial" pitchFamily="34" charset="-122"/>
                <a:cs typeface="Arial" pitchFamily="34" charset="-120"/>
              </a:rPr>
              <a:t>Новое время: развитие микроскопии и клеточного учения
</a:t>
            </a:r>
            <a:endParaRPr lang="en-US" sz="2600" dirty="0"/>
          </a:p>
        </p:txBody>
      </p:sp>
      <p:sp>
        <p:nvSpPr>
          <p:cNvPr id="9" name="Text 4"/>
          <p:cNvSpPr txBox="1"/>
          <p:nvPr/>
        </p:nvSpPr>
        <p:spPr>
          <a:xfrm>
            <a:off x="8922650" y="4924250"/>
            <a:ext cx="165900" cy="147000"/>
          </a:xfrm>
          <a:prstGeom prst="rect">
            <a:avLst/>
          </a:prstGeom>
          <a:noFill/>
          <a:ln/>
        </p:spPr>
        <p:txBody>
          <a:bodyPr wrap="square" lIns="0" tIns="0" rIns="0" bIns="0" rtlCol="0" anchor="t"/>
          <a:lstStyle/>
          <a:p>
            <a:pPr algn="r" indent="0" marL="0">
              <a:lnSpc>
                <a:spcPct val="100000"/>
              </a:lnSpc>
              <a:buNone/>
            </a:pPr>
            <a:r>
              <a:rPr lang="en-US" sz="700" dirty="0">
                <a:solidFill>
                  <a:srgbClr val="A99F9D"/>
                </a:solidFill>
                <a:latin typeface="Arial" pitchFamily="34" charset="0"/>
                <a:ea typeface="Arial" pitchFamily="34" charset="-122"/>
                <a:cs typeface="Arial" pitchFamily="34" charset="-120"/>
              </a:rPr>
              <a:t>10</a:t>
            </a:r>
            <a:endParaRPr lang="en-US" sz="7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2ECE4"/>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91775" y="1159279"/>
            <a:ext cx="4042500" cy="1772542"/>
          </a:xfrm>
          <a:prstGeom prst="rect">
            <a:avLst/>
          </a:prstGeom>
        </p:spPr>
      </p:pic>
      <p:pic>
        <p:nvPicPr>
          <p:cNvPr id="4" name="Image 2" descr="preencoded.png">    </p:cNvPr>
          <p:cNvPicPr>
            <a:picLocks noChangeAspect="1"/>
          </p:cNvPicPr>
          <p:nvPr/>
        </p:nvPicPr>
        <p:blipFill>
          <a:blip r:embed="rId3"/>
          <a:stretch>
            <a:fillRect/>
          </a:stretch>
        </p:blipFill>
        <p:spPr>
          <a:xfrm>
            <a:off x="4655544" y="1159279"/>
            <a:ext cx="4042500" cy="1772542"/>
          </a:xfrm>
          <a:prstGeom prst="rect">
            <a:avLst/>
          </a:prstGeom>
        </p:spPr>
      </p:pic>
      <p:sp>
        <p:nvSpPr>
          <p:cNvPr id="5" name="Text 0"/>
          <p:cNvSpPr txBox="1"/>
          <p:nvPr/>
        </p:nvSpPr>
        <p:spPr>
          <a:xfrm>
            <a:off x="491775" y="3445725"/>
            <a:ext cx="3918300" cy="682800"/>
          </a:xfrm>
          <a:prstGeom prst="rect">
            <a:avLst/>
          </a:prstGeom>
          <a:noFill/>
          <a:ln/>
        </p:spPr>
        <p:txBody>
          <a:bodyPr wrap="square" lIns="0" tIns="0" rIns="0" bIns="0" rtlCol="0" anchor="t"/>
          <a:lstStyle/>
          <a:p>
            <a:pPr algn="l" indent="0" marL="0">
              <a:lnSpc>
                <a:spcPct val="115000"/>
              </a:lnSpc>
              <a:buNone/>
            </a:pPr>
            <a:r>
              <a:rPr lang="en-US" sz="1004" dirty="0">
                <a:solidFill>
                  <a:srgbClr val="362711"/>
                </a:solidFill>
                <a:latin typeface="Arial" pitchFamily="34" charset="0"/>
                <a:ea typeface="Arial" pitchFamily="34" charset="-122"/>
                <a:cs typeface="Arial" pitchFamily="34" charset="-120"/>
              </a:rPr>
              <a:t>Опыты Франческо Реди с мясом и мухами
</a:t>
            </a:r>
            <a:pPr algn="l" indent="0" marL="0">
              <a:lnSpc>
                <a:spcPct val="115000"/>
              </a:lnSpc>
              <a:buNone/>
            </a:pPr>
            <a:r>
              <a:rPr lang="en-US" sz="1075"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788" dirty="0">
                <a:solidFill>
                  <a:srgbClr val="362711"/>
                </a:solidFill>
                <a:latin typeface="Arial" pitchFamily="34" charset="0"/>
                <a:ea typeface="Arial" pitchFamily="34" charset="-122"/>
                <a:cs typeface="Arial" pitchFamily="34" charset="-120"/>
              </a:rPr>
              <a:t>В 1668 году итальянский учёный Франческо Реди доказал, что мухи не появляются из гниющей плоти сами по себе. Он наблюдал, как без доступа воздуха мясо не покрывается личинками, ставя под сомнение популярную теорию самозарождения.
</a:t>
            </a:r>
            <a:endParaRPr lang="en-US" sz="1004" dirty="0"/>
          </a:p>
        </p:txBody>
      </p:sp>
      <p:sp>
        <p:nvSpPr>
          <p:cNvPr id="6" name="Text 1"/>
          <p:cNvSpPr txBox="1"/>
          <p:nvPr/>
        </p:nvSpPr>
        <p:spPr>
          <a:xfrm>
            <a:off x="4605275" y="3445725"/>
            <a:ext cx="3964800" cy="682800"/>
          </a:xfrm>
          <a:prstGeom prst="rect">
            <a:avLst/>
          </a:prstGeom>
          <a:noFill/>
          <a:ln/>
        </p:spPr>
        <p:txBody>
          <a:bodyPr wrap="square" lIns="0" tIns="0" rIns="0" bIns="0" rtlCol="0" anchor="t"/>
          <a:lstStyle/>
          <a:p>
            <a:pPr algn="l" indent="0" marL="0">
              <a:lnSpc>
                <a:spcPct val="115000"/>
              </a:lnSpc>
              <a:buNone/>
            </a:pPr>
            <a:r>
              <a:rPr lang="en-US" sz="972" dirty="0">
                <a:solidFill>
                  <a:srgbClr val="362711"/>
                </a:solidFill>
                <a:latin typeface="Arial" pitchFamily="34" charset="0"/>
                <a:ea typeface="Arial" pitchFamily="34" charset="-122"/>
                <a:cs typeface="Arial" pitchFamily="34" charset="-120"/>
              </a:rPr>
              <a:t>Исследования Луиджи Гальвани о биоэлектричестве
</a:t>
            </a:r>
            <a:pPr algn="l" indent="0" marL="0">
              <a:lnSpc>
                <a:spcPct val="115000"/>
              </a:lnSpc>
              <a:buNone/>
            </a:pPr>
            <a:r>
              <a:rPr lang="en-US" sz="1042"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764" dirty="0">
                <a:solidFill>
                  <a:srgbClr val="362711"/>
                </a:solidFill>
                <a:latin typeface="Arial" pitchFamily="34" charset="0"/>
                <a:ea typeface="Arial" pitchFamily="34" charset="-122"/>
                <a:cs typeface="Arial" pitchFamily="34" charset="-120"/>
              </a:rPr>
              <a:t>В XVIII веке Луиджи Гальвани обнаружил, что мышцы лягушки сокращаются под воздействием электрических импульсов. Это открытие внесло новые знания о природе живых тканей и показало, что жизненные процессы имеют физические основы.
</a:t>
            </a:r>
            <a:endParaRPr lang="en-US" sz="972" dirty="0"/>
          </a:p>
        </p:txBody>
      </p:sp>
      <p:sp>
        <p:nvSpPr>
          <p:cNvPr id="7" name="Text 2"/>
          <p:cNvSpPr txBox="1"/>
          <p:nvPr/>
        </p:nvSpPr>
        <p:spPr>
          <a:xfrm>
            <a:off x="8863475" y="4943400"/>
            <a:ext cx="305100" cy="846600"/>
          </a:xfrm>
          <a:prstGeom prst="rect">
            <a:avLst/>
          </a:prstGeom>
          <a:noFill/>
          <a:ln/>
        </p:spPr>
        <p:txBody>
          <a:bodyPr wrap="square" lIns="0" tIns="0" rIns="0" bIns="0" rtlCol="0" anchor="t"/>
          <a:lstStyle/>
          <a:p>
            <a:pPr algn="r" indent="0" marL="0">
              <a:lnSpc>
                <a:spcPct val="100000"/>
              </a:lnSpc>
              <a:buNone/>
            </a:pPr>
            <a:r>
              <a:rPr lang="en-US" sz="700" dirty="0">
                <a:solidFill>
                  <a:srgbClr val="A99F9D"/>
                </a:solidFill>
                <a:latin typeface="Arial" pitchFamily="34" charset="0"/>
                <a:ea typeface="Arial" pitchFamily="34" charset="-122"/>
                <a:cs typeface="Arial" pitchFamily="34" charset="-120"/>
              </a:rPr>
              <a:t>11</a:t>
            </a:r>
            <a:endParaRPr lang="en-US" sz="700" dirty="0"/>
          </a:p>
        </p:txBody>
      </p:sp>
      <p:sp>
        <p:nvSpPr>
          <p:cNvPr id="8" name="Text 3"/>
          <p:cNvSpPr txBox="1"/>
          <p:nvPr/>
        </p:nvSpPr>
        <p:spPr>
          <a:xfrm>
            <a:off x="491775" y="480000"/>
            <a:ext cx="8206200" cy="360300"/>
          </a:xfrm>
          <a:prstGeom prst="rect">
            <a:avLst/>
          </a:prstGeom>
          <a:noFill/>
          <a:ln/>
        </p:spPr>
        <p:txBody>
          <a:bodyPr wrap="square" lIns="0" tIns="0" rIns="0" bIns="0" rtlCol="0" anchor="t"/>
          <a:lstStyle/>
          <a:p>
            <a:pPr algn="l" indent="0" marL="0">
              <a:lnSpc>
                <a:spcPct val="90000"/>
              </a:lnSpc>
              <a:buNone/>
            </a:pPr>
            <a:r>
              <a:rPr lang="en-US" sz="2135" dirty="0">
                <a:solidFill>
                  <a:srgbClr val="362711"/>
                </a:solidFill>
                <a:latin typeface="Arial" pitchFamily="34" charset="0"/>
                <a:ea typeface="Arial" pitchFamily="34" charset="-122"/>
                <a:cs typeface="Arial" pitchFamily="34" charset="-120"/>
              </a:rPr>
              <a:t>Ключевые эксперименты, опровергшие теорию самозарождения
</a:t>
            </a:r>
            <a:endParaRPr lang="en-US" sz="2135"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744450" y="1595175"/>
            <a:ext cx="7673400" cy="635700"/>
          </a:xfrm>
          <a:prstGeom prst="rect">
            <a:avLst/>
          </a:prstGeom>
          <a:noFill/>
          <a:ln/>
        </p:spPr>
        <p:txBody>
          <a:bodyPr wrap="square" lIns="0" tIns="0" rIns="0" bIns="0" rtlCol="0" anchor="ctr"/>
          <a:lstStyle/>
          <a:p>
            <a:pPr algn="l" indent="0" marL="0">
              <a:lnSpc>
                <a:spcPct val="115000"/>
              </a:lnSpc>
              <a:buNone/>
            </a:pPr>
            <a:r>
              <a:rPr lang="en-US" sz="1100" dirty="0">
                <a:solidFill>
                  <a:srgbClr val="362711"/>
                </a:solidFill>
                <a:latin typeface="Arial" pitchFamily="34" charset="0"/>
                <a:ea typeface="Arial" pitchFamily="34" charset="-122"/>
                <a:cs typeface="Arial" pitchFamily="34" charset="-120"/>
              </a:rPr>
              <a:t>Теория абиогенеза доминировала в Европе, утверждая самозарождение жизни из неживой материи, основываясь на древних философских и религиозных представлениях.
</a:t>
            </a:r>
            <a:endParaRPr lang="en-US" sz="1100" dirty="0"/>
          </a:p>
        </p:txBody>
      </p:sp>
      <p:sp>
        <p:nvSpPr>
          <p:cNvPr id="5" name="Text 1"/>
          <p:cNvSpPr txBox="1"/>
          <p:nvPr/>
        </p:nvSpPr>
        <p:spPr>
          <a:xfrm>
            <a:off x="468900" y="480000"/>
            <a:ext cx="8206200" cy="696300"/>
          </a:xfrm>
          <a:prstGeom prst="rect">
            <a:avLst/>
          </a:prstGeom>
          <a:noFill/>
          <a:ln/>
        </p:spPr>
        <p:txBody>
          <a:bodyPr wrap="square" lIns="0" tIns="0" rIns="0" bIns="0" rtlCol="0" anchor="t"/>
          <a:lstStyle/>
          <a:p>
            <a:pPr algn="ctr" indent="0" marL="0">
              <a:lnSpc>
                <a:spcPct val="90000"/>
              </a:lnSpc>
              <a:buNone/>
            </a:pPr>
            <a:r>
              <a:rPr lang="en-US" sz="2600" dirty="0">
                <a:solidFill>
                  <a:srgbClr val="362711"/>
                </a:solidFill>
                <a:latin typeface="Arial" pitchFamily="34" charset="0"/>
                <a:ea typeface="Arial" pitchFamily="34" charset="-122"/>
                <a:cs typeface="Arial" pitchFamily="34" charset="-120"/>
              </a:rPr>
              <a:t>Гипотезы происхождения жизни до XIX века
</a:t>
            </a:r>
            <a:endParaRPr lang="en-US" sz="2600" dirty="0"/>
          </a:p>
        </p:txBody>
      </p:sp>
      <p:sp>
        <p:nvSpPr>
          <p:cNvPr id="6" name="Text 2"/>
          <p:cNvSpPr txBox="1"/>
          <p:nvPr/>
        </p:nvSpPr>
        <p:spPr>
          <a:xfrm>
            <a:off x="744450" y="2653675"/>
            <a:ext cx="7673400" cy="635700"/>
          </a:xfrm>
          <a:prstGeom prst="rect">
            <a:avLst/>
          </a:prstGeom>
          <a:noFill/>
          <a:ln/>
        </p:spPr>
        <p:txBody>
          <a:bodyPr wrap="square" lIns="0" tIns="0" rIns="0" bIns="0" rtlCol="0" anchor="ctr"/>
          <a:lstStyle/>
          <a:p>
            <a:pPr algn="l" indent="0" marL="0">
              <a:lnSpc>
                <a:spcPct val="115000"/>
              </a:lnSpc>
              <a:buNone/>
            </a:pPr>
            <a:r>
              <a:rPr lang="en-US" sz="1100" dirty="0">
                <a:solidFill>
                  <a:srgbClr val="362711"/>
                </a:solidFill>
                <a:latin typeface="Arial" pitchFamily="34" charset="0"/>
                <a:ea typeface="Arial" pitchFamily="34" charset="-122"/>
                <a:cs typeface="Arial" pitchFamily="34" charset="-120"/>
              </a:rPr>
              <a:t>Экспериментальные исследования постепенно опровергали самозарождение, начиная с опытов Реди и продолжая трудами Спалланцани и Пастера, доказывая необходимость живых предшественников.
</a:t>
            </a:r>
            <a:endParaRPr lang="en-US" sz="1100" dirty="0"/>
          </a:p>
        </p:txBody>
      </p:sp>
      <p:sp>
        <p:nvSpPr>
          <p:cNvPr id="7" name="Text 3"/>
          <p:cNvSpPr txBox="1"/>
          <p:nvPr/>
        </p:nvSpPr>
        <p:spPr>
          <a:xfrm>
            <a:off x="744450" y="3708275"/>
            <a:ext cx="7673400" cy="635700"/>
          </a:xfrm>
          <a:prstGeom prst="rect">
            <a:avLst/>
          </a:prstGeom>
          <a:noFill/>
          <a:ln/>
        </p:spPr>
        <p:txBody>
          <a:bodyPr wrap="square" lIns="0" tIns="0" rIns="0" bIns="0" rtlCol="0" anchor="ctr"/>
          <a:lstStyle/>
          <a:p>
            <a:pPr algn="l" indent="0" marL="0">
              <a:lnSpc>
                <a:spcPct val="115000"/>
              </a:lnSpc>
              <a:buNone/>
            </a:pPr>
            <a:r>
              <a:rPr lang="en-US" sz="1100" dirty="0">
                <a:solidFill>
                  <a:srgbClr val="362711"/>
                </a:solidFill>
                <a:latin typeface="Arial" pitchFamily="34" charset="0"/>
                <a:ea typeface="Arial" pitchFamily="34" charset="-122"/>
                <a:cs typeface="Arial" pitchFamily="34" charset="-120"/>
              </a:rPr>
              <a:t>Религиозные воззрения базировались на библейском творении жизни Богом, смешиваясь с античными философиями о первичной материи, что ограничивало принятие новых научных идей.
</a:t>
            </a:r>
            <a:endParaRPr lang="en-US" sz="1100" dirty="0"/>
          </a:p>
        </p:txBody>
      </p:sp>
      <p:sp>
        <p:nvSpPr>
          <p:cNvPr id="8" name="Text 4"/>
          <p:cNvSpPr txBox="1"/>
          <p:nvPr/>
        </p:nvSpPr>
        <p:spPr>
          <a:xfrm>
            <a:off x="8922650" y="4924250"/>
            <a:ext cx="165900" cy="147000"/>
          </a:xfrm>
          <a:prstGeom prst="rect">
            <a:avLst/>
          </a:prstGeom>
          <a:noFill/>
          <a:ln/>
        </p:spPr>
        <p:txBody>
          <a:bodyPr wrap="square" lIns="0" tIns="0" rIns="0" bIns="0" rtlCol="0" anchor="t"/>
          <a:lstStyle/>
          <a:p>
            <a:pPr algn="r" indent="0" marL="0">
              <a:lnSpc>
                <a:spcPct val="100000"/>
              </a:lnSpc>
              <a:buNone/>
            </a:pPr>
            <a:r>
              <a:rPr lang="en-US" sz="700" dirty="0">
                <a:solidFill>
                  <a:srgbClr val="A99F9D"/>
                </a:solidFill>
                <a:latin typeface="Arial" pitchFamily="34" charset="0"/>
                <a:ea typeface="Arial" pitchFamily="34" charset="-122"/>
                <a:cs typeface="Arial" pitchFamily="34" charset="-120"/>
              </a:rPr>
              <a:t>12</a:t>
            </a:r>
            <a:endParaRPr lang="en-US" sz="7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653150" y="1960991"/>
            <a:ext cx="7855800" cy="2475767"/>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540000" y="1290550"/>
            <a:ext cx="8084700" cy="336300"/>
          </a:xfrm>
          <a:prstGeom prst="rect">
            <a:avLst/>
          </a:prstGeom>
          <a:noFill/>
          <a:ln/>
        </p:spPr>
        <p:txBody>
          <a:bodyPr wrap="square" lIns="0" tIns="0" rIns="0" bIns="0" rtlCol="0" anchor="t"/>
          <a:lstStyle/>
          <a:p>
            <a:pPr algn="l" indent="0" marL="0">
              <a:lnSpc>
                <a:spcPct val="115000"/>
              </a:lnSpc>
              <a:buNone/>
            </a:pPr>
            <a:r>
              <a:rPr lang="en-US" sz="1100" dirty="0">
                <a:solidFill>
                  <a:srgbClr val="362711"/>
                </a:solidFill>
                <a:latin typeface="Arial" pitchFamily="34" charset="0"/>
                <a:ea typeface="Arial" pitchFamily="34" charset="-122"/>
                <a:cs typeface="Arial" pitchFamily="34" charset="-120"/>
              </a:rPr>
              <a:t>Такие учёные и достижения определили развитие науки о жизни
</a:t>
            </a:r>
            <a:endParaRPr lang="en-US" sz="1100" dirty="0"/>
          </a:p>
        </p:txBody>
      </p:sp>
      <p:sp>
        <p:nvSpPr>
          <p:cNvPr id="6" name="Text 1"/>
          <p:cNvSpPr txBox="1"/>
          <p:nvPr/>
        </p:nvSpPr>
        <p:spPr>
          <a:xfrm>
            <a:off x="540000" y="480000"/>
            <a:ext cx="8084700" cy="710400"/>
          </a:xfrm>
          <a:prstGeom prst="rect">
            <a:avLst/>
          </a:prstGeom>
          <a:noFill/>
          <a:ln/>
        </p:spPr>
        <p:txBody>
          <a:bodyPr wrap="square" lIns="0" tIns="0" rIns="0" bIns="0" rtlCol="0" anchor="t"/>
          <a:lstStyle/>
          <a:p>
            <a:pPr algn="l" indent="0" marL="0">
              <a:lnSpc>
                <a:spcPct val="90000"/>
              </a:lnSpc>
              <a:buNone/>
            </a:pPr>
            <a:r>
              <a:rPr lang="en-US" sz="2600" dirty="0">
                <a:solidFill>
                  <a:srgbClr val="362711"/>
                </a:solidFill>
                <a:latin typeface="Arial" pitchFamily="34" charset="0"/>
                <a:ea typeface="Arial" pitchFamily="34" charset="-122"/>
                <a:cs typeface="Arial" pitchFamily="34" charset="-120"/>
              </a:rPr>
              <a:t>Основные этапы развития биологии от античности до Нового времени
</a:t>
            </a:r>
            <a:endParaRPr lang="en-US" sz="2600" dirty="0"/>
          </a:p>
        </p:txBody>
      </p:sp>
      <p:sp>
        <p:nvSpPr>
          <p:cNvPr id="7" name="Text 2"/>
          <p:cNvSpPr txBox="1"/>
          <p:nvPr/>
        </p:nvSpPr>
        <p:spPr>
          <a:xfrm>
            <a:off x="8922650" y="4924250"/>
            <a:ext cx="165900" cy="147000"/>
          </a:xfrm>
          <a:prstGeom prst="rect">
            <a:avLst/>
          </a:prstGeom>
          <a:noFill/>
          <a:ln/>
        </p:spPr>
        <p:txBody>
          <a:bodyPr wrap="square" lIns="0" tIns="0" rIns="0" bIns="0" rtlCol="0" anchor="t"/>
          <a:lstStyle/>
          <a:p>
            <a:pPr algn="r" indent="0" marL="0">
              <a:lnSpc>
                <a:spcPct val="100000"/>
              </a:lnSpc>
              <a:buNone/>
            </a:pPr>
            <a:r>
              <a:rPr lang="en-US" sz="700" dirty="0">
                <a:solidFill>
                  <a:srgbClr val="A99F9D"/>
                </a:solidFill>
                <a:latin typeface="Arial" pitchFamily="34" charset="0"/>
                <a:ea typeface="Arial" pitchFamily="34" charset="-122"/>
                <a:cs typeface="Arial" pitchFamily="34" charset="-120"/>
              </a:rPr>
              <a:t>13</a:t>
            </a:r>
            <a:endParaRPr lang="en-US" sz="7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2ECE4"/>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534550" y="1881875"/>
            <a:ext cx="3296400" cy="957000"/>
          </a:xfrm>
          <a:prstGeom prst="rect">
            <a:avLst/>
          </a:prstGeom>
          <a:noFill/>
          <a:ln/>
        </p:spPr>
        <p:txBody>
          <a:bodyPr wrap="square" lIns="0" tIns="0" rIns="0" bIns="0" rtlCol="0" anchor="t"/>
          <a:lstStyle/>
          <a:p>
            <a:pPr algn="l" indent="0" marL="0">
              <a:lnSpc>
                <a:spcPct val="150000"/>
              </a:lnSpc>
              <a:buNone/>
            </a:pPr>
            <a:r>
              <a:rPr lang="en-US" sz="1100" dirty="0">
                <a:solidFill>
                  <a:srgbClr val="362711"/>
                </a:solidFill>
                <a:latin typeface="Arial" pitchFamily="34" charset="0"/>
                <a:ea typeface="Arial" pitchFamily="34" charset="-122"/>
                <a:cs typeface="Arial" pitchFamily="34" charset="-120"/>
              </a:rPr>
              <a:t>Кунсткамера, основанная Петром I в 1714 году, стала первым музеем естественной истории, заложив знания о природе России.
</a:t>
            </a:r>
            <a:endParaRPr lang="en-US" sz="1100" dirty="0"/>
          </a:p>
        </p:txBody>
      </p:sp>
      <p:sp>
        <p:nvSpPr>
          <p:cNvPr id="6" name="Text 1"/>
          <p:cNvSpPr txBox="1"/>
          <p:nvPr/>
        </p:nvSpPr>
        <p:spPr>
          <a:xfrm>
            <a:off x="534550" y="3593350"/>
            <a:ext cx="7894500" cy="846600"/>
          </a:xfrm>
          <a:prstGeom prst="rect">
            <a:avLst/>
          </a:prstGeom>
          <a:noFill/>
          <a:ln/>
        </p:spPr>
        <p:txBody>
          <a:bodyPr wrap="square" lIns="0" tIns="0" rIns="0" bIns="0" rtlCol="0" anchor="t"/>
          <a:lstStyle/>
          <a:p>
            <a:pPr algn="l" indent="0" marL="0">
              <a:lnSpc>
                <a:spcPct val="150000"/>
              </a:lnSpc>
              <a:buNone/>
            </a:pPr>
            <a:r>
              <a:rPr lang="en-US" sz="1100" dirty="0">
                <a:solidFill>
                  <a:srgbClr val="362711"/>
                </a:solidFill>
                <a:latin typeface="Arial" pitchFamily="34" charset="0"/>
                <a:ea typeface="Arial" pitchFamily="34" charset="-122"/>
                <a:cs typeface="Arial" pitchFamily="34" charset="-120"/>
              </a:rPr>
              <a:t>Создание ботанических садов и начало научных экспедиций способствовали интеграции российских исследований в международное научное сообщество.
</a:t>
            </a:r>
            <a:endParaRPr lang="en-US" sz="1100" dirty="0"/>
          </a:p>
        </p:txBody>
      </p:sp>
      <p:sp>
        <p:nvSpPr>
          <p:cNvPr id="7" name="Text 2"/>
          <p:cNvSpPr txBox="1"/>
          <p:nvPr/>
        </p:nvSpPr>
        <p:spPr>
          <a:xfrm>
            <a:off x="5132850" y="1881875"/>
            <a:ext cx="3296400" cy="957000"/>
          </a:xfrm>
          <a:prstGeom prst="rect">
            <a:avLst/>
          </a:prstGeom>
          <a:noFill/>
          <a:ln/>
        </p:spPr>
        <p:txBody>
          <a:bodyPr wrap="square" lIns="0" tIns="0" rIns="0" bIns="0" rtlCol="0" anchor="t"/>
          <a:lstStyle/>
          <a:p>
            <a:pPr algn="l" indent="0" marL="0">
              <a:lnSpc>
                <a:spcPct val="150000"/>
              </a:lnSpc>
              <a:buNone/>
            </a:pPr>
            <a:r>
              <a:rPr lang="en-US" sz="1100" dirty="0">
                <a:solidFill>
                  <a:srgbClr val="362711"/>
                </a:solidFill>
                <a:latin typeface="Arial" pitchFamily="34" charset="0"/>
                <a:ea typeface="Arial" pitchFamily="34" charset="-122"/>
                <a:cs typeface="Arial" pitchFamily="34" charset="-120"/>
              </a:rPr>
              <a:t>Иван Севергин и Карл Берг исследовали уникальные растения и животных, описывая новые виды, что усилило научные представления о флоре и фауне страны.
</a:t>
            </a:r>
            <a:endParaRPr lang="en-US" sz="1100" dirty="0"/>
          </a:p>
        </p:txBody>
      </p:sp>
      <p:sp>
        <p:nvSpPr>
          <p:cNvPr id="8" name="Text 3"/>
          <p:cNvSpPr txBox="1"/>
          <p:nvPr/>
        </p:nvSpPr>
        <p:spPr>
          <a:xfrm>
            <a:off x="468900" y="480000"/>
            <a:ext cx="8206200" cy="606300"/>
          </a:xfrm>
          <a:prstGeom prst="rect">
            <a:avLst/>
          </a:prstGeom>
          <a:noFill/>
          <a:ln/>
        </p:spPr>
        <p:txBody>
          <a:bodyPr wrap="square" lIns="0" tIns="0" rIns="0" bIns="0" rtlCol="0" anchor="t"/>
          <a:lstStyle/>
          <a:p>
            <a:pPr algn="ctr" indent="0" marL="0">
              <a:lnSpc>
                <a:spcPct val="90000"/>
              </a:lnSpc>
              <a:buNone/>
            </a:pPr>
            <a:r>
              <a:rPr lang="en-US" sz="2600" dirty="0">
                <a:solidFill>
                  <a:srgbClr val="362711"/>
                </a:solidFill>
                <a:latin typeface="Arial" pitchFamily="34" charset="0"/>
                <a:ea typeface="Arial" pitchFamily="34" charset="-122"/>
                <a:cs typeface="Arial" pitchFamily="34" charset="-120"/>
              </a:rPr>
              <a:t>Российская биология до Дарвина: основные вехи
</a:t>
            </a:r>
            <a:endParaRPr lang="en-US" sz="2600" dirty="0"/>
          </a:p>
        </p:txBody>
      </p:sp>
      <p:sp>
        <p:nvSpPr>
          <p:cNvPr id="9" name="Text 4"/>
          <p:cNvSpPr txBox="1"/>
          <p:nvPr/>
        </p:nvSpPr>
        <p:spPr>
          <a:xfrm>
            <a:off x="8922650" y="4924250"/>
            <a:ext cx="165900" cy="147000"/>
          </a:xfrm>
          <a:prstGeom prst="rect">
            <a:avLst/>
          </a:prstGeom>
          <a:noFill/>
          <a:ln/>
        </p:spPr>
        <p:txBody>
          <a:bodyPr wrap="square" lIns="0" tIns="0" rIns="0" bIns="0" rtlCol="0" anchor="t"/>
          <a:lstStyle/>
          <a:p>
            <a:pPr algn="r" indent="0" marL="0">
              <a:lnSpc>
                <a:spcPct val="100000"/>
              </a:lnSpc>
              <a:buNone/>
            </a:pPr>
            <a:r>
              <a:rPr lang="en-US" sz="700" dirty="0">
                <a:solidFill>
                  <a:srgbClr val="A99F9D"/>
                </a:solidFill>
                <a:latin typeface="Arial" pitchFamily="34" charset="0"/>
                <a:ea typeface="Arial" pitchFamily="34" charset="-122"/>
                <a:cs typeface="Arial" pitchFamily="34" charset="-120"/>
              </a:rPr>
              <a:t>14</a:t>
            </a:r>
            <a:endParaRPr lang="en-US" sz="7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744450" y="1462375"/>
            <a:ext cx="7673400" cy="631500"/>
          </a:xfrm>
          <a:prstGeom prst="rect">
            <a:avLst/>
          </a:prstGeom>
          <a:noFill/>
          <a:ln/>
        </p:spPr>
        <p:txBody>
          <a:bodyPr wrap="square" lIns="0" tIns="0" rIns="0" bIns="0" rtlCol="0" anchor="ctr"/>
          <a:lstStyle/>
          <a:p>
            <a:pPr algn="l" indent="0" marL="0">
              <a:lnSpc>
                <a:spcPct val="115000"/>
              </a:lnSpc>
              <a:buNone/>
            </a:pPr>
            <a:r>
              <a:rPr lang="en-US" sz="1000" dirty="0">
                <a:solidFill>
                  <a:srgbClr val="362711"/>
                </a:solidFill>
                <a:latin typeface="Arial" pitchFamily="34" charset="0"/>
                <a:ea typeface="Arial" pitchFamily="34" charset="-122"/>
                <a:cs typeface="Arial" pitchFamily="34" charset="-120"/>
              </a:rPr>
              <a:t>Гербарии и зоологические коллекции позволили систематизировать и сравнивать виды, что улучшило понимание биоразнообразия.
</a:t>
            </a:r>
            <a:endParaRPr lang="en-US" sz="1000" dirty="0"/>
          </a:p>
        </p:txBody>
      </p:sp>
      <p:sp>
        <p:nvSpPr>
          <p:cNvPr id="5" name="Text 1"/>
          <p:cNvSpPr txBox="1"/>
          <p:nvPr/>
        </p:nvSpPr>
        <p:spPr>
          <a:xfrm>
            <a:off x="468900" y="480000"/>
            <a:ext cx="8206200" cy="631500"/>
          </a:xfrm>
          <a:prstGeom prst="rect">
            <a:avLst/>
          </a:prstGeom>
          <a:noFill/>
          <a:ln/>
        </p:spPr>
        <p:txBody>
          <a:bodyPr wrap="square" lIns="0" tIns="0" rIns="0" bIns="0" rtlCol="0" anchor="t"/>
          <a:lstStyle/>
          <a:p>
            <a:pPr algn="ctr" indent="0" marL="0">
              <a:lnSpc>
                <a:spcPct val="90000"/>
              </a:lnSpc>
              <a:buNone/>
            </a:pPr>
            <a:r>
              <a:rPr lang="en-US" sz="2600" dirty="0">
                <a:solidFill>
                  <a:srgbClr val="362711"/>
                </a:solidFill>
                <a:latin typeface="Arial" pitchFamily="34" charset="0"/>
                <a:ea typeface="Arial" pitchFamily="34" charset="-122"/>
                <a:cs typeface="Arial" pitchFamily="34" charset="-120"/>
              </a:rPr>
              <a:t>Значение коллекций и научных учреждений в биологии
</a:t>
            </a:r>
            <a:endParaRPr lang="en-US" sz="2600" dirty="0"/>
          </a:p>
        </p:txBody>
      </p:sp>
      <p:sp>
        <p:nvSpPr>
          <p:cNvPr id="6" name="Text 2"/>
          <p:cNvSpPr txBox="1"/>
          <p:nvPr/>
        </p:nvSpPr>
        <p:spPr>
          <a:xfrm>
            <a:off x="744450" y="2254010"/>
            <a:ext cx="7673400" cy="631500"/>
          </a:xfrm>
          <a:prstGeom prst="rect">
            <a:avLst/>
          </a:prstGeom>
          <a:noFill/>
          <a:ln/>
        </p:spPr>
        <p:txBody>
          <a:bodyPr wrap="square" lIns="0" tIns="0" rIns="0" bIns="0" rtlCol="0" anchor="ctr"/>
          <a:lstStyle/>
          <a:p>
            <a:pPr algn="l" indent="0" marL="0">
              <a:lnSpc>
                <a:spcPct val="115000"/>
              </a:lnSpc>
              <a:buNone/>
            </a:pPr>
            <a:r>
              <a:rPr lang="en-US" sz="1000" dirty="0">
                <a:solidFill>
                  <a:srgbClr val="362711"/>
                </a:solidFill>
                <a:latin typeface="Arial" pitchFamily="34" charset="0"/>
                <a:ea typeface="Arial" pitchFamily="34" charset="-122"/>
                <a:cs typeface="Arial" pitchFamily="34" charset="-120"/>
              </a:rPr>
              <a:t>Ботанические сады были центрами образования, исследований и обмена растениями между странами, расширяя знания о мировой флоре.
</a:t>
            </a:r>
            <a:endParaRPr lang="en-US" sz="1000" dirty="0"/>
          </a:p>
        </p:txBody>
      </p:sp>
      <p:sp>
        <p:nvSpPr>
          <p:cNvPr id="7" name="Text 3"/>
          <p:cNvSpPr txBox="1"/>
          <p:nvPr/>
        </p:nvSpPr>
        <p:spPr>
          <a:xfrm>
            <a:off x="744450" y="3045646"/>
            <a:ext cx="7673400" cy="631500"/>
          </a:xfrm>
          <a:prstGeom prst="rect">
            <a:avLst/>
          </a:prstGeom>
          <a:noFill/>
          <a:ln/>
        </p:spPr>
        <p:txBody>
          <a:bodyPr wrap="square" lIns="0" tIns="0" rIns="0" bIns="0" rtlCol="0" anchor="ctr"/>
          <a:lstStyle/>
          <a:p>
            <a:pPr algn="l" indent="0" marL="0">
              <a:lnSpc>
                <a:spcPct val="115000"/>
              </a:lnSpc>
              <a:buNone/>
            </a:pPr>
            <a:r>
              <a:rPr lang="en-US" sz="1000" dirty="0">
                <a:solidFill>
                  <a:srgbClr val="362711"/>
                </a:solidFill>
                <a:latin typeface="Arial" pitchFamily="34" charset="0"/>
                <a:ea typeface="Arial" pitchFamily="34" charset="-122"/>
                <a:cs typeface="Arial" pitchFamily="34" charset="-120"/>
              </a:rPr>
              <a:t>Музеи служили хранилищами образцов для научной работы и помогали исследователям идентифицировать и изучать новые виды.
</a:t>
            </a:r>
            <a:endParaRPr lang="en-US" sz="1000" dirty="0"/>
          </a:p>
        </p:txBody>
      </p:sp>
      <p:sp>
        <p:nvSpPr>
          <p:cNvPr id="8" name="Text 4"/>
          <p:cNvSpPr txBox="1"/>
          <p:nvPr/>
        </p:nvSpPr>
        <p:spPr>
          <a:xfrm>
            <a:off x="744450" y="3837281"/>
            <a:ext cx="7673400" cy="631500"/>
          </a:xfrm>
          <a:prstGeom prst="rect">
            <a:avLst/>
          </a:prstGeom>
          <a:noFill/>
          <a:ln/>
        </p:spPr>
        <p:txBody>
          <a:bodyPr wrap="square" lIns="0" tIns="0" rIns="0" bIns="0" rtlCol="0" anchor="ctr"/>
          <a:lstStyle/>
          <a:p>
            <a:pPr algn="l" indent="0" marL="0">
              <a:lnSpc>
                <a:spcPct val="115000"/>
              </a:lnSpc>
              <a:buNone/>
            </a:pPr>
            <a:r>
              <a:rPr lang="en-US" sz="1000" dirty="0">
                <a:solidFill>
                  <a:srgbClr val="362711"/>
                </a:solidFill>
                <a:latin typeface="Arial" pitchFamily="34" charset="0"/>
                <a:ea typeface="Arial" pitchFamily="34" charset="-122"/>
                <a:cs typeface="Arial" pitchFamily="34" charset="-120"/>
              </a:rPr>
              <a:t>Эти учреждения воспитали поколения учёных, обеспечив преемственность и развитие биологических наук в России и мире.
</a:t>
            </a:r>
            <a:endParaRPr lang="en-US" sz="1000" dirty="0"/>
          </a:p>
        </p:txBody>
      </p:sp>
      <p:sp>
        <p:nvSpPr>
          <p:cNvPr id="9" name="Text 5"/>
          <p:cNvSpPr txBox="1"/>
          <p:nvPr/>
        </p:nvSpPr>
        <p:spPr>
          <a:xfrm>
            <a:off x="8922650" y="4924250"/>
            <a:ext cx="165900" cy="147000"/>
          </a:xfrm>
          <a:prstGeom prst="rect">
            <a:avLst/>
          </a:prstGeom>
          <a:noFill/>
          <a:ln/>
        </p:spPr>
        <p:txBody>
          <a:bodyPr wrap="square" lIns="0" tIns="0" rIns="0" bIns="0" rtlCol="0" anchor="t"/>
          <a:lstStyle/>
          <a:p>
            <a:pPr algn="r" indent="0" marL="0">
              <a:lnSpc>
                <a:spcPct val="100000"/>
              </a:lnSpc>
              <a:buNone/>
            </a:pPr>
            <a:r>
              <a:rPr lang="en-US" sz="700" dirty="0">
                <a:solidFill>
                  <a:srgbClr val="A99F9D"/>
                </a:solidFill>
                <a:latin typeface="Arial" pitchFamily="34" charset="0"/>
                <a:ea typeface="Arial" pitchFamily="34" charset="-122"/>
                <a:cs typeface="Arial" pitchFamily="34" charset="-120"/>
              </a:rPr>
              <a:t>15</a:t>
            </a:r>
            <a:endParaRPr lang="en-US" sz="7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2ECE4"/>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1246683" y="1808050"/>
            <a:ext cx="2961533" cy="18858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5362275" y="3523900"/>
            <a:ext cx="3335700" cy="405600"/>
          </a:xfrm>
          <a:prstGeom prst="rect">
            <a:avLst/>
          </a:prstGeom>
          <a:noFill/>
          <a:ln/>
        </p:spPr>
        <p:txBody>
          <a:bodyPr wrap="square" lIns="0" tIns="0" rIns="0" bIns="0" rtlCol="0" anchor="t"/>
          <a:lstStyle/>
          <a:p>
            <a:pPr algn="l" indent="0" marL="0">
              <a:lnSpc>
                <a:spcPct val="100000"/>
              </a:lnSpc>
              <a:buNone/>
            </a:pPr>
            <a:r>
              <a:rPr lang="en-US" sz="1000" dirty="0">
                <a:solidFill>
                  <a:srgbClr val="362711"/>
                </a:solidFill>
                <a:latin typeface="Arial" pitchFamily="34" charset="0"/>
                <a:ea typeface="Arial" pitchFamily="34" charset="-122"/>
                <a:cs typeface="Arial" pitchFamily="34" charset="-120"/>
              </a:rPr>
              <a:t>Исторические биографические справочники
</a:t>
            </a:r>
            <a:endParaRPr lang="en-US" sz="1000" dirty="0"/>
          </a:p>
        </p:txBody>
      </p:sp>
      <p:sp>
        <p:nvSpPr>
          <p:cNvPr id="7" name="Text 1"/>
          <p:cNvSpPr txBox="1"/>
          <p:nvPr/>
        </p:nvSpPr>
        <p:spPr>
          <a:xfrm>
            <a:off x="5362225" y="1792000"/>
            <a:ext cx="3335700" cy="653100"/>
          </a:xfrm>
          <a:prstGeom prst="rect">
            <a:avLst/>
          </a:prstGeom>
          <a:noFill/>
          <a:ln/>
        </p:spPr>
        <p:txBody>
          <a:bodyPr wrap="square" lIns="0" tIns="0" rIns="0" bIns="0" rtlCol="0" anchor="t"/>
          <a:lstStyle/>
          <a:p>
            <a:pPr algn="l" indent="0" marL="0">
              <a:lnSpc>
                <a:spcPct val="115000"/>
              </a:lnSpc>
              <a:buNone/>
            </a:pPr>
            <a:r>
              <a:rPr lang="en-US" sz="1100" dirty="0">
                <a:solidFill>
                  <a:srgbClr val="362711"/>
                </a:solidFill>
                <a:latin typeface="Arial" pitchFamily="34" charset="0"/>
                <a:ea typeface="Arial" pitchFamily="34" charset="-122"/>
                <a:cs typeface="Arial" pitchFamily="34" charset="-120"/>
              </a:rPr>
              <a:t>Краткий обзор ключевых фигур и их вкладов в биологию.
</a:t>
            </a:r>
            <a:endParaRPr lang="en-US" sz="1100" dirty="0"/>
          </a:p>
        </p:txBody>
      </p:sp>
      <p:sp>
        <p:nvSpPr>
          <p:cNvPr id="8" name="Text 2"/>
          <p:cNvSpPr txBox="1"/>
          <p:nvPr/>
        </p:nvSpPr>
        <p:spPr>
          <a:xfrm>
            <a:off x="5362225" y="2689225"/>
            <a:ext cx="3335700" cy="592800"/>
          </a:xfrm>
          <a:prstGeom prst="rect">
            <a:avLst/>
          </a:prstGeom>
          <a:noFill/>
          <a:ln/>
        </p:spPr>
        <p:txBody>
          <a:bodyPr wrap="square" lIns="0" tIns="0" rIns="0" bIns="0" rtlCol="0" anchor="t"/>
          <a:lstStyle/>
          <a:p>
            <a:pPr algn="l" indent="0" marL="0">
              <a:lnSpc>
                <a:spcPct val="115000"/>
              </a:lnSpc>
              <a:buNone/>
            </a:pPr>
            <a:r>
              <a:rPr lang="en-US" sz="1100" dirty="0">
                <a:solidFill>
                  <a:srgbClr val="362711"/>
                </a:solidFill>
                <a:latin typeface="Arial" pitchFamily="34" charset="0"/>
                <a:ea typeface="Arial" pitchFamily="34" charset="-122"/>
                <a:cs typeface="Arial" pitchFamily="34" charset="-120"/>
              </a:rPr>
              <a:t>Каждый учёный внёс фундаментальный вклад, задав направление развитию биологии и медицины.
</a:t>
            </a:r>
            <a:endParaRPr lang="en-US" sz="1100" dirty="0"/>
          </a:p>
        </p:txBody>
      </p:sp>
      <p:sp>
        <p:nvSpPr>
          <p:cNvPr id="9" name="Text 3"/>
          <p:cNvSpPr txBox="1"/>
          <p:nvPr/>
        </p:nvSpPr>
        <p:spPr>
          <a:xfrm>
            <a:off x="491775" y="480000"/>
            <a:ext cx="8206200" cy="846600"/>
          </a:xfrm>
          <a:prstGeom prst="rect">
            <a:avLst/>
          </a:prstGeom>
          <a:noFill/>
          <a:ln/>
        </p:spPr>
        <p:txBody>
          <a:bodyPr wrap="square" lIns="0" tIns="0" rIns="0" bIns="0" rtlCol="0" anchor="t"/>
          <a:lstStyle/>
          <a:p>
            <a:pPr algn="l" indent="0" marL="0">
              <a:lnSpc>
                <a:spcPct val="90000"/>
              </a:lnSpc>
              <a:buNone/>
            </a:pPr>
            <a:r>
              <a:rPr lang="en-US" sz="2600" dirty="0">
                <a:solidFill>
                  <a:srgbClr val="362711"/>
                </a:solidFill>
                <a:latin typeface="Arial" pitchFamily="34" charset="0"/>
                <a:ea typeface="Arial" pitchFamily="34" charset="-122"/>
                <a:cs typeface="Arial" pitchFamily="34" charset="-120"/>
              </a:rPr>
              <a:t>Выдающиеся учёные додарвиновского периода и их открытия
</a:t>
            </a:r>
            <a:endParaRPr lang="en-US" sz="2600" dirty="0"/>
          </a:p>
        </p:txBody>
      </p:sp>
      <p:sp>
        <p:nvSpPr>
          <p:cNvPr id="10" name="Text 4"/>
          <p:cNvSpPr txBox="1"/>
          <p:nvPr/>
        </p:nvSpPr>
        <p:spPr>
          <a:xfrm>
            <a:off x="8922650" y="4924250"/>
            <a:ext cx="165900" cy="147000"/>
          </a:xfrm>
          <a:prstGeom prst="rect">
            <a:avLst/>
          </a:prstGeom>
          <a:noFill/>
          <a:ln/>
        </p:spPr>
        <p:txBody>
          <a:bodyPr wrap="square" lIns="0" tIns="0" rIns="0" bIns="0" rtlCol="0" anchor="t"/>
          <a:lstStyle/>
          <a:p>
            <a:pPr algn="r" indent="0" marL="0">
              <a:lnSpc>
                <a:spcPct val="100000"/>
              </a:lnSpc>
              <a:buNone/>
            </a:pPr>
            <a:r>
              <a:rPr lang="en-US" sz="700" dirty="0">
                <a:solidFill>
                  <a:srgbClr val="A99F9D"/>
                </a:solidFill>
                <a:latin typeface="Arial" pitchFamily="34" charset="0"/>
                <a:ea typeface="Arial" pitchFamily="34" charset="-122"/>
                <a:cs typeface="Arial" pitchFamily="34" charset="-120"/>
              </a:rPr>
              <a:t>16</a:t>
            </a:r>
            <a:endParaRPr lang="en-US" sz="7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2ECE4"/>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706050" y="1972725"/>
            <a:ext cx="2355900" cy="1331100"/>
          </a:xfrm>
          <a:prstGeom prst="rect">
            <a:avLst/>
          </a:prstGeom>
          <a:noFill/>
          <a:ln/>
        </p:spPr>
        <p:txBody>
          <a:bodyPr wrap="square" lIns="0" tIns="0" rIns="0" bIns="0" rtlCol="0" anchor="t"/>
          <a:lstStyle/>
          <a:p>
            <a:pPr algn="l" indent="0" marL="0">
              <a:lnSpc>
                <a:spcPct val="150000"/>
              </a:lnSpc>
              <a:buNone/>
            </a:pPr>
            <a:r>
              <a:rPr lang="en-US" sz="1100" dirty="0">
                <a:solidFill>
                  <a:srgbClr val="362711"/>
                </a:solidFill>
                <a:latin typeface="Arial" pitchFamily="34" charset="0"/>
                <a:ea typeface="Arial" pitchFamily="34" charset="-122"/>
                <a:cs typeface="Arial" pitchFamily="34" charset="-120"/>
              </a:rPr>
              <a:t>Религиозные догмы ограничивали экспериментальные исследования и свободное изучение живых организмов в Средние века.
</a:t>
            </a:r>
            <a:endParaRPr lang="en-US" sz="1100" dirty="0"/>
          </a:p>
        </p:txBody>
      </p:sp>
      <p:sp>
        <p:nvSpPr>
          <p:cNvPr id="6" name="Text 1"/>
          <p:cNvSpPr txBox="1"/>
          <p:nvPr/>
        </p:nvSpPr>
        <p:spPr>
          <a:xfrm>
            <a:off x="3394050" y="1972725"/>
            <a:ext cx="2355900" cy="1331100"/>
          </a:xfrm>
          <a:prstGeom prst="rect">
            <a:avLst/>
          </a:prstGeom>
          <a:noFill/>
          <a:ln/>
        </p:spPr>
        <p:txBody>
          <a:bodyPr wrap="square" lIns="0" tIns="0" rIns="0" bIns="0" rtlCol="0" anchor="t"/>
          <a:lstStyle/>
          <a:p>
            <a:pPr algn="l" indent="0" marL="0">
              <a:lnSpc>
                <a:spcPct val="150000"/>
              </a:lnSpc>
              <a:buNone/>
            </a:pPr>
            <a:r>
              <a:rPr lang="en-US" sz="1100" dirty="0">
                <a:solidFill>
                  <a:srgbClr val="362711"/>
                </a:solidFill>
                <a:latin typeface="Arial" pitchFamily="34" charset="0"/>
                <a:ea typeface="Arial" pitchFamily="34" charset="-122"/>
                <a:cs typeface="Arial" pitchFamily="34" charset="-120"/>
              </a:rPr>
              <a:t>Философские учения формировали представления о жизненной силе, поддерживая идеи о внутренней причине организации организма.
</a:t>
            </a:r>
            <a:endParaRPr lang="en-US" sz="1100" dirty="0"/>
          </a:p>
        </p:txBody>
      </p:sp>
      <p:sp>
        <p:nvSpPr>
          <p:cNvPr id="7" name="Text 2"/>
          <p:cNvSpPr txBox="1"/>
          <p:nvPr/>
        </p:nvSpPr>
        <p:spPr>
          <a:xfrm>
            <a:off x="6096575" y="1972725"/>
            <a:ext cx="2320500" cy="1331100"/>
          </a:xfrm>
          <a:prstGeom prst="rect">
            <a:avLst/>
          </a:prstGeom>
          <a:noFill/>
          <a:ln/>
        </p:spPr>
        <p:txBody>
          <a:bodyPr wrap="square" lIns="0" tIns="0" rIns="0" bIns="0" rtlCol="0" anchor="t"/>
          <a:lstStyle/>
          <a:p>
            <a:pPr algn="l" indent="0" marL="0">
              <a:lnSpc>
                <a:spcPct val="150000"/>
              </a:lnSpc>
              <a:buNone/>
            </a:pPr>
            <a:r>
              <a:rPr lang="en-US" sz="1100" dirty="0">
                <a:solidFill>
                  <a:srgbClr val="362711"/>
                </a:solidFill>
                <a:latin typeface="Arial" pitchFamily="34" charset="0"/>
                <a:ea typeface="Arial" pitchFamily="34" charset="-122"/>
                <a:cs typeface="Arial" pitchFamily="34" charset="-120"/>
              </a:rPr>
              <a:t>Запреты на вскрытия и обсуждение эволюции замедляли развитие биологии, но одновременно стимулировали философские дискуссии о природе жизни.
</a:t>
            </a:r>
            <a:endParaRPr lang="en-US" sz="1100" dirty="0"/>
          </a:p>
        </p:txBody>
      </p:sp>
      <p:sp>
        <p:nvSpPr>
          <p:cNvPr id="8" name="Text 3"/>
          <p:cNvSpPr txBox="1"/>
          <p:nvPr/>
        </p:nvSpPr>
        <p:spPr>
          <a:xfrm>
            <a:off x="468900" y="480000"/>
            <a:ext cx="8206200" cy="918000"/>
          </a:xfrm>
          <a:prstGeom prst="rect">
            <a:avLst/>
          </a:prstGeom>
          <a:noFill/>
          <a:ln/>
        </p:spPr>
        <p:txBody>
          <a:bodyPr wrap="square" lIns="0" tIns="0" rIns="0" bIns="0" rtlCol="0" anchor="t"/>
          <a:lstStyle/>
          <a:p>
            <a:pPr algn="ctr" indent="0" marL="0">
              <a:lnSpc>
                <a:spcPct val="90000"/>
              </a:lnSpc>
              <a:buNone/>
            </a:pPr>
            <a:r>
              <a:rPr lang="en-US" sz="2600" dirty="0">
                <a:solidFill>
                  <a:srgbClr val="362711"/>
                </a:solidFill>
                <a:latin typeface="Arial" pitchFamily="34" charset="0"/>
                <a:ea typeface="Arial" pitchFamily="34" charset="-122"/>
                <a:cs typeface="Arial" pitchFamily="34" charset="-120"/>
              </a:rPr>
              <a:t>Влияние религии и философии на биологию
</a:t>
            </a:r>
            <a:endParaRPr lang="en-US" sz="2600" dirty="0"/>
          </a:p>
        </p:txBody>
      </p:sp>
      <p:sp>
        <p:nvSpPr>
          <p:cNvPr id="9" name="Text 4"/>
          <p:cNvSpPr txBox="1"/>
          <p:nvPr/>
        </p:nvSpPr>
        <p:spPr>
          <a:xfrm>
            <a:off x="8922650" y="4924250"/>
            <a:ext cx="165900" cy="147000"/>
          </a:xfrm>
          <a:prstGeom prst="rect">
            <a:avLst/>
          </a:prstGeom>
          <a:noFill/>
          <a:ln/>
        </p:spPr>
        <p:txBody>
          <a:bodyPr wrap="square" lIns="0" tIns="0" rIns="0" bIns="0" rtlCol="0" anchor="t"/>
          <a:lstStyle/>
          <a:p>
            <a:pPr algn="r" indent="0" marL="0">
              <a:lnSpc>
                <a:spcPct val="100000"/>
              </a:lnSpc>
              <a:buNone/>
            </a:pPr>
            <a:r>
              <a:rPr lang="en-US" sz="700" dirty="0">
                <a:solidFill>
                  <a:srgbClr val="A99F9D"/>
                </a:solidFill>
                <a:latin typeface="Arial" pitchFamily="34" charset="0"/>
                <a:ea typeface="Arial" pitchFamily="34" charset="-122"/>
                <a:cs typeface="Arial" pitchFamily="34" charset="-120"/>
              </a:rPr>
              <a:t>17</a:t>
            </a:r>
            <a:endParaRPr lang="en-US" sz="7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714000" y="1627448"/>
            <a:ext cx="4007700" cy="2430353"/>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5253500" y="3709582"/>
            <a:ext cx="3400500" cy="460200"/>
          </a:xfrm>
          <a:prstGeom prst="rect">
            <a:avLst/>
          </a:prstGeom>
          <a:noFill/>
          <a:ln/>
        </p:spPr>
        <p:txBody>
          <a:bodyPr wrap="square" lIns="0" tIns="0" rIns="0" bIns="0" rtlCol="0" anchor="b"/>
          <a:lstStyle/>
          <a:p>
            <a:pPr algn="l" indent="0" marL="0">
              <a:lnSpc>
                <a:spcPct val="100000"/>
              </a:lnSpc>
              <a:buNone/>
            </a:pPr>
            <a:r>
              <a:rPr lang="en-US" sz="1000" dirty="0">
                <a:solidFill>
                  <a:srgbClr val="362711"/>
                </a:solidFill>
                <a:latin typeface="Arial" pitchFamily="34" charset="0"/>
                <a:ea typeface="Arial" pitchFamily="34" charset="-122"/>
                <a:cs typeface="Arial" pitchFamily="34" charset="-120"/>
              </a:rPr>
              <a:t>Исторические научные реестры биологических открытий
</a:t>
            </a:r>
            <a:endParaRPr lang="en-US" sz="1000" dirty="0"/>
          </a:p>
        </p:txBody>
      </p:sp>
      <p:sp>
        <p:nvSpPr>
          <p:cNvPr id="6" name="Text 1"/>
          <p:cNvSpPr txBox="1"/>
          <p:nvPr/>
        </p:nvSpPr>
        <p:spPr>
          <a:xfrm>
            <a:off x="5253500" y="1516757"/>
            <a:ext cx="3400500" cy="798600"/>
          </a:xfrm>
          <a:prstGeom prst="rect">
            <a:avLst/>
          </a:prstGeom>
          <a:noFill/>
          <a:ln/>
        </p:spPr>
        <p:txBody>
          <a:bodyPr wrap="square" lIns="0" tIns="0" rIns="0" bIns="0" rtlCol="0" anchor="t"/>
          <a:lstStyle/>
          <a:p>
            <a:pPr algn="l" indent="0" marL="0">
              <a:lnSpc>
                <a:spcPct val="115000"/>
              </a:lnSpc>
              <a:buNone/>
            </a:pPr>
            <a:r>
              <a:rPr lang="en-US" sz="1100" dirty="0">
                <a:solidFill>
                  <a:srgbClr val="362711"/>
                </a:solidFill>
                <a:latin typeface="Arial" pitchFamily="34" charset="0"/>
                <a:ea typeface="Arial" pitchFamily="34" charset="-122"/>
                <a:cs typeface="Arial" pitchFamily="34" charset="-120"/>
              </a:rPr>
              <a:t>Количество открытий резко выросло в XVIII веке, что связано с географическими открытиями и активной работой систематиков.
</a:t>
            </a:r>
            <a:endParaRPr lang="en-US" sz="1100" dirty="0"/>
          </a:p>
        </p:txBody>
      </p:sp>
      <p:sp>
        <p:nvSpPr>
          <p:cNvPr id="7" name="Text 2"/>
          <p:cNvSpPr txBox="1"/>
          <p:nvPr/>
        </p:nvSpPr>
        <p:spPr>
          <a:xfrm>
            <a:off x="5253500" y="2516657"/>
            <a:ext cx="3400500" cy="846600"/>
          </a:xfrm>
          <a:prstGeom prst="rect">
            <a:avLst/>
          </a:prstGeom>
          <a:noFill/>
          <a:ln/>
        </p:spPr>
        <p:txBody>
          <a:bodyPr wrap="square" lIns="0" tIns="0" rIns="0" bIns="0" rtlCol="0" anchor="t"/>
          <a:lstStyle/>
          <a:p>
            <a:pPr algn="l" indent="0" marL="0">
              <a:lnSpc>
                <a:spcPct val="115000"/>
              </a:lnSpc>
              <a:buNone/>
            </a:pPr>
            <a:r>
              <a:rPr lang="en-US" sz="1100" dirty="0">
                <a:solidFill>
                  <a:srgbClr val="362711"/>
                </a:solidFill>
                <a:latin typeface="Arial" pitchFamily="34" charset="0"/>
                <a:ea typeface="Arial" pitchFamily="34" charset="-122"/>
                <a:cs typeface="Arial" pitchFamily="34" charset="-120"/>
              </a:rPr>
              <a:t>Рост числа описанных видов отражает прогресс в методах исследования и расширение научной географии.
</a:t>
            </a:r>
            <a:endParaRPr lang="en-US" sz="1100" dirty="0"/>
          </a:p>
        </p:txBody>
      </p:sp>
      <p:sp>
        <p:nvSpPr>
          <p:cNvPr id="8" name="Text 3"/>
          <p:cNvSpPr txBox="1"/>
          <p:nvPr/>
        </p:nvSpPr>
        <p:spPr>
          <a:xfrm>
            <a:off x="491775" y="480000"/>
            <a:ext cx="8206200" cy="710400"/>
          </a:xfrm>
          <a:prstGeom prst="rect">
            <a:avLst/>
          </a:prstGeom>
          <a:noFill/>
          <a:ln/>
        </p:spPr>
        <p:txBody>
          <a:bodyPr wrap="square" lIns="0" tIns="0" rIns="0" bIns="0" rtlCol="0" anchor="t"/>
          <a:lstStyle/>
          <a:p>
            <a:pPr algn="l" indent="0" marL="0">
              <a:lnSpc>
                <a:spcPct val="90000"/>
              </a:lnSpc>
              <a:buNone/>
            </a:pPr>
            <a:r>
              <a:rPr lang="en-US" sz="2600" dirty="0">
                <a:solidFill>
                  <a:srgbClr val="362711"/>
                </a:solidFill>
                <a:latin typeface="Arial" pitchFamily="34" charset="0"/>
                <a:ea typeface="Arial" pitchFamily="34" charset="-122"/>
                <a:cs typeface="Arial" pitchFamily="34" charset="-120"/>
              </a:rPr>
              <a:t>Динамика открытия новых биологических видов (XV–XVIII вв.)
</a:t>
            </a:r>
            <a:endParaRPr lang="en-US" sz="2600" dirty="0"/>
          </a:p>
        </p:txBody>
      </p:sp>
      <p:sp>
        <p:nvSpPr>
          <p:cNvPr id="9" name="Text 4"/>
          <p:cNvSpPr txBox="1"/>
          <p:nvPr/>
        </p:nvSpPr>
        <p:spPr>
          <a:xfrm>
            <a:off x="8922650" y="4924250"/>
            <a:ext cx="165900" cy="147000"/>
          </a:xfrm>
          <a:prstGeom prst="rect">
            <a:avLst/>
          </a:prstGeom>
          <a:noFill/>
          <a:ln/>
        </p:spPr>
        <p:txBody>
          <a:bodyPr wrap="square" lIns="0" tIns="0" rIns="0" bIns="0" rtlCol="0" anchor="t"/>
          <a:lstStyle/>
          <a:p>
            <a:pPr algn="r" indent="0" marL="0">
              <a:lnSpc>
                <a:spcPct val="100000"/>
              </a:lnSpc>
              <a:buNone/>
            </a:pPr>
            <a:r>
              <a:rPr lang="en-US" sz="700" dirty="0">
                <a:solidFill>
                  <a:srgbClr val="A99F9D"/>
                </a:solidFill>
                <a:latin typeface="Arial" pitchFamily="34" charset="0"/>
                <a:ea typeface="Arial" pitchFamily="34" charset="-122"/>
                <a:cs typeface="Arial" pitchFamily="34" charset="-120"/>
              </a:rPr>
              <a:t>18</a:t>
            </a:r>
            <a:endParaRPr lang="en-US" sz="7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91775" y="1110156"/>
            <a:ext cx="3918300" cy="2513987"/>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4739075" y="1110156"/>
            <a:ext cx="3918300" cy="2513987"/>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863475" y="4943400"/>
            <a:ext cx="305100" cy="846600"/>
          </a:xfrm>
          <a:prstGeom prst="rect">
            <a:avLst/>
          </a:prstGeom>
          <a:noFill/>
          <a:ln/>
        </p:spPr>
        <p:txBody>
          <a:bodyPr wrap="square" lIns="0" tIns="0" rIns="0" bIns="0" rtlCol="0" anchor="t"/>
          <a:lstStyle/>
          <a:p>
            <a:pPr algn="r" indent="0" marL="0">
              <a:lnSpc>
                <a:spcPct val="100000"/>
              </a:lnSpc>
              <a:buNone/>
            </a:pPr>
            <a:r>
              <a:rPr lang="en-US" sz="700" dirty="0">
                <a:solidFill>
                  <a:srgbClr val="A99F9D"/>
                </a:solidFill>
                <a:latin typeface="Arial" pitchFamily="34" charset="0"/>
                <a:ea typeface="Arial" pitchFamily="34" charset="-122"/>
                <a:cs typeface="Arial" pitchFamily="34" charset="-120"/>
              </a:rPr>
              <a:t>19</a:t>
            </a:r>
            <a:endParaRPr lang="en-US" sz="700" dirty="0"/>
          </a:p>
        </p:txBody>
      </p:sp>
      <p:sp>
        <p:nvSpPr>
          <p:cNvPr id="8" name="Text 1"/>
          <p:cNvSpPr txBox="1"/>
          <p:nvPr/>
        </p:nvSpPr>
        <p:spPr>
          <a:xfrm>
            <a:off x="491775" y="480000"/>
            <a:ext cx="8206200" cy="360300"/>
          </a:xfrm>
          <a:prstGeom prst="rect">
            <a:avLst/>
          </a:prstGeom>
          <a:noFill/>
          <a:ln/>
        </p:spPr>
        <p:txBody>
          <a:bodyPr wrap="square" lIns="0" tIns="0" rIns="0" bIns="0" rtlCol="0" anchor="t"/>
          <a:lstStyle/>
          <a:p>
            <a:pPr algn="l" indent="0" marL="0">
              <a:lnSpc>
                <a:spcPct val="90000"/>
              </a:lnSpc>
              <a:buNone/>
            </a:pPr>
            <a:r>
              <a:rPr lang="en-US" sz="2600" dirty="0">
                <a:solidFill>
                  <a:srgbClr val="362711"/>
                </a:solidFill>
                <a:latin typeface="Arial" pitchFamily="34" charset="0"/>
                <a:ea typeface="Arial" pitchFamily="34" charset="-122"/>
                <a:cs typeface="Arial" pitchFamily="34" charset="-120"/>
              </a:rPr>
              <a:t>Предпосылки теории эволюции
</a:t>
            </a:r>
            <a:endParaRPr lang="en-US" sz="2600" dirty="0"/>
          </a:p>
        </p:txBody>
      </p:sp>
      <p:sp>
        <p:nvSpPr>
          <p:cNvPr id="9" name="Text 2"/>
          <p:cNvSpPr txBox="1"/>
          <p:nvPr/>
        </p:nvSpPr>
        <p:spPr>
          <a:xfrm>
            <a:off x="491775" y="3966075"/>
            <a:ext cx="3918300" cy="558600"/>
          </a:xfrm>
          <a:prstGeom prst="rect">
            <a:avLst/>
          </a:prstGeom>
          <a:noFill/>
          <a:ln/>
        </p:spPr>
        <p:txBody>
          <a:bodyPr wrap="square" lIns="0" tIns="0" rIns="0" bIns="0" rtlCol="0" anchor="t"/>
          <a:lstStyle/>
          <a:p>
            <a:pPr algn="l" indent="0" marL="0">
              <a:lnSpc>
                <a:spcPct val="115000"/>
              </a:lnSpc>
              <a:buNone/>
            </a:pPr>
            <a:r>
              <a:rPr lang="en-US" sz="963" dirty="0">
                <a:solidFill>
                  <a:srgbClr val="362711"/>
                </a:solidFill>
                <a:latin typeface="Arial" pitchFamily="34" charset="0"/>
                <a:ea typeface="Arial" pitchFamily="34" charset="-122"/>
                <a:cs typeface="Arial" pitchFamily="34" charset="-120"/>
              </a:rPr>
              <a:t>Поиск ответов в разнообразии живого
</a:t>
            </a:r>
            <a:pPr algn="l" indent="0" marL="0">
              <a:lnSpc>
                <a:spcPct val="115000"/>
              </a:lnSpc>
              <a:buNone/>
            </a:pPr>
            <a:r>
              <a:rPr lang="en-US" sz="550"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756" dirty="0">
                <a:solidFill>
                  <a:srgbClr val="362711"/>
                </a:solidFill>
                <a:latin typeface="Arial" pitchFamily="34" charset="0"/>
                <a:ea typeface="Arial" pitchFamily="34" charset="-122"/>
                <a:cs typeface="Arial" pitchFamily="34" charset="-120"/>
              </a:rPr>
              <a:t>Глобальные экспедиции принесли знания о многочисленных новых видах, что вызвало вопросы об их неизменности. Сравнительные исследования анатомии и сходство между видами ставили под сомнение прежние представления о постоянстве природы.
</a:t>
            </a:r>
            <a:endParaRPr lang="en-US" sz="963" dirty="0"/>
          </a:p>
        </p:txBody>
      </p:sp>
      <p:sp>
        <p:nvSpPr>
          <p:cNvPr id="10" name="Text 3"/>
          <p:cNvSpPr txBox="1"/>
          <p:nvPr/>
        </p:nvSpPr>
        <p:spPr>
          <a:xfrm>
            <a:off x="4739075" y="3966075"/>
            <a:ext cx="3918300" cy="558600"/>
          </a:xfrm>
          <a:prstGeom prst="rect">
            <a:avLst/>
          </a:prstGeom>
          <a:noFill/>
          <a:ln/>
        </p:spPr>
        <p:txBody>
          <a:bodyPr wrap="square" lIns="0" tIns="0" rIns="0" bIns="0" rtlCol="0" anchor="t"/>
          <a:lstStyle/>
          <a:p>
            <a:pPr algn="l" indent="0" marL="0">
              <a:lnSpc>
                <a:spcPct val="115000"/>
              </a:lnSpc>
              <a:buNone/>
            </a:pPr>
            <a:r>
              <a:rPr lang="en-US" sz="973" dirty="0">
                <a:solidFill>
                  <a:srgbClr val="362711"/>
                </a:solidFill>
                <a:latin typeface="Arial" pitchFamily="34" charset="0"/>
                <a:ea typeface="Arial" pitchFamily="34" charset="-122"/>
                <a:cs typeface="Arial" pitchFamily="34" charset="-120"/>
              </a:rPr>
              <a:t>Роль ископаемых и эмбриологии
</a:t>
            </a:r>
            <a:pPr algn="l" indent="0" marL="0">
              <a:lnSpc>
                <a:spcPct val="115000"/>
              </a:lnSpc>
              <a:buNone/>
            </a:pPr>
            <a:r>
              <a:rPr lang="en-US" sz="556"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765" dirty="0">
                <a:solidFill>
                  <a:srgbClr val="362711"/>
                </a:solidFill>
                <a:latin typeface="Arial" pitchFamily="34" charset="0"/>
                <a:ea typeface="Arial" pitchFamily="34" charset="-122"/>
                <a:cs typeface="Arial" pitchFamily="34" charset="-120"/>
              </a:rPr>
              <a:t>Изучение останков вымерших организмов показало изменчивость жизни во времени. Анализ эмбрионального развития предоставил важные данные о сходных этапах формирования разных видов, поддерживая идеи об общем происхождении.
</a:t>
            </a:r>
            <a:endParaRPr lang="en-US" sz="973"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2ECE4"/>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540000" y="2038875"/>
            <a:ext cx="8032800" cy="2415900"/>
          </a:xfrm>
          <a:prstGeom prst="rect">
            <a:avLst/>
          </a:prstGeom>
          <a:noFill/>
          <a:ln/>
        </p:spPr>
        <p:txBody>
          <a:bodyPr wrap="square" lIns="0" tIns="0" rIns="0" bIns="0" rtlCol="0" anchor="t"/>
          <a:lstStyle/>
          <a:p>
            <a:pPr algn="l" indent="0" marL="0">
              <a:lnSpc>
                <a:spcPct val="90000"/>
              </a:lnSpc>
              <a:buNone/>
            </a:pPr>
            <a:r>
              <a:rPr lang="en-US" sz="2600" dirty="0">
                <a:solidFill>
                  <a:srgbClr val="362711"/>
                </a:solidFill>
                <a:latin typeface="Arial" pitchFamily="34" charset="0"/>
                <a:ea typeface="Arial" pitchFamily="34" charset="-122"/>
                <a:cs typeface="Arial" pitchFamily="34" charset="-120"/>
              </a:rPr>
              <a:t>Значение додарвиновского этапа развития биологии
</a:t>
            </a:r>
            <a:pPr algn="l" indent="0" marL="0">
              <a:lnSpc>
                <a:spcPct val="90000"/>
              </a:lnSpc>
              <a:buNone/>
            </a:pPr>
            <a:r>
              <a:rPr lang="en-US" sz="2600"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1400" dirty="0">
                <a:solidFill>
                  <a:srgbClr val="362711"/>
                </a:solidFill>
                <a:latin typeface="Arial" pitchFamily="34" charset="0"/>
                <a:ea typeface="Arial" pitchFamily="34" charset="-122"/>
                <a:cs typeface="Arial" pitchFamily="34" charset="-120"/>
              </a:rPr>
              <a:t>Этот период установил научные основы, методы и представления, подготовив почву для создания теории эволюции и дальнейшего глубокого понимания жизни на Земле.
</a:t>
            </a:r>
            <a:endParaRPr lang="en-US" sz="26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2026-05-09T22:03:50Z</dcterms:created>
  <dcterms:modified xsi:type="dcterms:W3CDTF">2026-05-09T22:03:50Z</dcterms:modified>
</cp:coreProperties>
</file>