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91450" y="1000232"/>
            <a:ext cx="9303900" cy="417948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14300"/>
            <a:ext cx="8784000" cy="8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Наши эмоции и их отражение в предложении
</a:t>
            </a:r>
            <a:endParaRPr lang="en-US" sz="3070" dirty="0"/>
          </a:p>
        </p:txBody>
      </p:sp>
      <p:sp>
        <p:nvSpPr>
          <p:cNvPr id="5" name="Text 1"/>
          <p:cNvSpPr txBox="1"/>
          <p:nvPr/>
        </p:nvSpPr>
        <p:spPr>
          <a:xfrm>
            <a:off x="5905500" y="3703325"/>
            <a:ext cx="3058500" cy="9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предложение передаёт чувства через слова и интонацию?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5905500" y="4787634"/>
            <a:ext cx="3058500" cy="17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00025" y="1264148"/>
            <a:ext cx="4991400" cy="39239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8790600" cy="9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6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изучать эмоции в предложении
</a:t>
            </a:r>
            <a:endParaRPr lang="en-US" sz="3629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956175"/>
            <a:ext cx="3942900" cy="20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Эмоции помогают увидеть не только факт, но и отношение говорящего. Они делают речь точнее, ярче и понятнее, особенно в рассказах, диалогах и художественных текстах.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6417" y="2132400"/>
            <a:ext cx="578700" cy="578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78231" y="1466300"/>
            <a:ext cx="578700" cy="578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49258" y="2282400"/>
            <a:ext cx="578700" cy="578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94488" y="1466300"/>
            <a:ext cx="578700" cy="578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613053" y="2192325"/>
            <a:ext cx="578700" cy="5787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87906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эмоционально окрашенное предложение
</a:t>
            </a:r>
            <a:endParaRPr lang="en-US" sz="2696" dirty="0"/>
          </a:p>
        </p:txBody>
      </p:sp>
      <p:sp>
        <p:nvSpPr>
          <p:cNvPr id="9" name="Text 1"/>
          <p:cNvSpPr txBox="1"/>
          <p:nvPr/>
        </p:nvSpPr>
        <p:spPr>
          <a:xfrm>
            <a:off x="87027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87662" y="3197325"/>
            <a:ext cx="15474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Радость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предложения передают положительное чувство и часто содержат слова оценки, похвалы или восторга. Интонация становится живее, а смысл звучит особенно светло и выразительно.
</a:t>
            </a:r>
            <a:endParaRPr lang="en-US" sz="1090" dirty="0"/>
          </a:p>
        </p:txBody>
      </p:sp>
      <p:sp>
        <p:nvSpPr>
          <p:cNvPr id="11" name="Text 3"/>
          <p:cNvSpPr txBox="1"/>
          <p:nvPr/>
        </p:nvSpPr>
        <p:spPr>
          <a:xfrm>
            <a:off x="2076313" y="3197325"/>
            <a:ext cx="15474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Удивление
</a:t>
            </a:r>
            <a:pPr algn="l" indent="0" marL="0">
              <a:lnSpc>
                <a:spcPct val="115000"/>
              </a:lnSpc>
              <a:buNone/>
            </a:pPr>
            <a:r>
              <a:rPr lang="en-US" sz="8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Эмоциональная речь помогает показать неожиданную реакцию на событие. В ней могут появляться междометия, вопросительные формы и восклицательные знаки, усиливающие впечатление от сказанного.
</a:t>
            </a:r>
            <a:endParaRPr lang="en-US" sz="1017" dirty="0"/>
          </a:p>
        </p:txBody>
      </p:sp>
      <p:sp>
        <p:nvSpPr>
          <p:cNvPr id="12" name="Text 4"/>
          <p:cNvSpPr txBox="1"/>
          <p:nvPr/>
        </p:nvSpPr>
        <p:spPr>
          <a:xfrm>
            <a:off x="3764987" y="3197325"/>
            <a:ext cx="15474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Огорчение
</a:t>
            </a:r>
            <a:pPr algn="l" indent="0" marL="0">
              <a:lnSpc>
                <a:spcPct val="115000"/>
              </a:lnSpc>
              <a:buNone/>
            </a:pPr>
            <a:r>
              <a:rPr lang="en-US" sz="9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говорящий расстроен, в предложении заметны слова сожаления и более тихая, замедленная интонация. Такие фразы передают потерю, разочарование или печаль без лишних объяснений.
</a:t>
            </a:r>
            <a:endParaRPr lang="en-US" sz="1070" dirty="0"/>
          </a:p>
        </p:txBody>
      </p:sp>
      <p:sp>
        <p:nvSpPr>
          <p:cNvPr id="13" name="Text 5"/>
          <p:cNvSpPr txBox="1"/>
          <p:nvPr/>
        </p:nvSpPr>
        <p:spPr>
          <a:xfrm>
            <a:off x="5483038" y="3197325"/>
            <a:ext cx="15474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Страх
</a:t>
            </a:r>
            <a:pPr algn="l" indent="0" marL="0">
              <a:lnSpc>
                <a:spcPct val="115000"/>
              </a:lnSpc>
              <a:buNone/>
            </a:pPr>
            <a:r>
              <a:rPr lang="en-US" sz="8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Страх и тревога часто слышны в коротких, напряжённых предложениях. Они могут содержать слова опасности, неопределённости или вопрос, который подчёркивает настороженность говорящего.
</a:t>
            </a:r>
            <a:endParaRPr lang="en-US" sz="1007" dirty="0"/>
          </a:p>
        </p:txBody>
      </p:sp>
      <p:sp>
        <p:nvSpPr>
          <p:cNvPr id="14" name="Text 6"/>
          <p:cNvSpPr txBox="1"/>
          <p:nvPr/>
        </p:nvSpPr>
        <p:spPr>
          <a:xfrm>
            <a:off x="7155201" y="3197325"/>
            <a:ext cx="15474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Выразительность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Эмоционально окрашенное предложение не просто сообщает информацию. Оно показывает настроение человека, помогает понять ситуацию глубже и делает речь более живой и точной.
</a:t>
            </a:r>
            <a:endParaRPr lang="en-US" sz="109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94500" y="1111890"/>
            <a:ext cx="4841700" cy="40993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600" cy="79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Радость и восхищение в речи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5075100" y="1562075"/>
            <a:ext cx="3888900" cy="12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сразу создают настроение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Радостное чувство легко узнать по словам вроде «здорово», «отлично», «прекрасно». Они сразу задают светлый тон и делают высказывание более тёплым и живым.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069125" y="3272050"/>
            <a:ext cx="3888900" cy="12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это выглядит в предложении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Восклицание усиливает впечатление: «Как красиво цветёт весенний сад!» Здесь важны и слово, и знак в конце. Такой пример помогает почувствовать восхищение говорящего.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6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Грусть и печаль в предложении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998975" y="1739850"/>
            <a:ext cx="4179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Грусть часто выражают слова сожаления: «жалко», «печально», «к сожалению». Они помогают передать мягкое, но заметное чувство потери или разочарования.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998975" y="2792006"/>
            <a:ext cx="4179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таких предложениях обычно слышится спокойная, замедленная интонация. Она делает речь тише и подчёркивает, что говорящий переживает или вспоминает что-то неприятное.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998975" y="3844175"/>
            <a:ext cx="4179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помогает увидеть это чувство в тексте: «Мне стало очень грустно, когда мой друг уехал на каникулы». Здесь важно и содержание, и настроение фразы.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906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4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 речи проявляются страх и тревога
</a:t>
            </a:r>
            <a:endParaRPr lang="en-US" sz="3428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596141" y="2161400"/>
            <a:ext cx="23082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Появляется опасность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человек замечает что-то непонятное или пугающее. Ситуация вызывает напряжение и заставляет насторожиться.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3625966" y="2161400"/>
            <a:ext cx="23082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Возникает тревога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речи появляются слова «страшно», «опасно», «вдруг», «неизвестно». Они передают внутреннее беспокойство и ожидание.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6655791" y="2161400"/>
            <a:ext cx="23082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Фраза становится короче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Предложения часто звучат резко и кратко, иногда превращаются в вопрос: «Что там за шум?» Так речь передаёт страх и неуверенность.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4900" y="1666010"/>
            <a:ext cx="3929100" cy="18812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7432500" cy="7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эмоции чаще встречаются в школьных текстах
</a:t>
            </a:r>
            <a:endParaRPr lang="en-US" sz="2590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88035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авторы выбирают эмоции, которые помогают показать событие ярко и понятно для читателя.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1714810" y="399570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Радость и удивление встречаются чаще всего, потому что они лучше всего передают живые впечатления и личную оценку.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5041500" y="3669950"/>
            <a:ext cx="39291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школьного курса русского языка, 5 класс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6126600" y="3234725"/>
            <a:ext cx="2837400" cy="13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заметная доля: удивление помогает сделать реплику живой и показать сильную реакцию на неожиданную новость.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180000" y="1094977"/>
            <a:ext cx="4767300" cy="1606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20%
</a:t>
            </a:r>
            <a:endParaRPr lang="en-US" sz="8100" dirty="0"/>
          </a:p>
        </p:txBody>
      </p:sp>
      <p:sp>
        <p:nvSpPr>
          <p:cNvPr id="6" name="Text 3"/>
          <p:cNvSpPr txBox="1"/>
          <p:nvPr/>
        </p:nvSpPr>
        <p:spPr>
          <a:xfrm>
            <a:off x="180000" y="4785300"/>
            <a:ext cx="31119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школьного курса русского языка, 5 класс
</a:t>
            </a:r>
            <a:endParaRPr lang="en-US" sz="800" dirty="0"/>
          </a:p>
        </p:txBody>
      </p:sp>
      <p:sp>
        <p:nvSpPr>
          <p:cNvPr id="7" name="Text 4"/>
          <p:cNvSpPr txBox="1"/>
          <p:nvPr/>
        </p:nvSpPr>
        <p:spPr>
          <a:xfrm>
            <a:off x="180000" y="2831434"/>
            <a:ext cx="4767300" cy="86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школьных текстов приходится на удивление.
</a:t>
            </a:r>
            <a:endParaRPr lang="en-US" sz="2851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191" y="1606600"/>
            <a:ext cx="8777617" cy="2970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6009300" cy="58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события к эмоциональному предложению
</a:t>
            </a:r>
            <a:endParaRPr lang="en-US" sz="2075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834000"/>
            <a:ext cx="35463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чувство говорящего влияет на выбор слов, интонацию и знаки препинания.
</a:t>
            </a:r>
            <a:endParaRPr lang="en-US" sz="909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1550" y="1527768"/>
            <a:ext cx="3929100" cy="13347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600" cy="72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6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Средства выражения эмоций в предложении
</a:t>
            </a:r>
            <a:endParaRPr lang="en-US" sz="3065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880350"/>
            <a:ext cx="29937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показано, какими способами русский язык передаёт чувство в короткой и понятной форме.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1546764" y="3995700"/>
            <a:ext cx="29937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Эмоции передаются не одним способом, а сочетанием слов, интонации и знаков препинания.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5035075" y="3361042"/>
            <a:ext cx="39291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школьного курса русского языка, 5 класс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0427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2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Интонация как главный сигнал чувства
</a:t>
            </a:r>
            <a:endParaRPr lang="en-US" sz="3221" dirty="0"/>
          </a:p>
        </p:txBody>
      </p:sp>
      <p:sp>
        <p:nvSpPr>
          <p:cNvPr id="5" name="Text 1"/>
          <p:cNvSpPr txBox="1"/>
          <p:nvPr/>
        </p:nvSpPr>
        <p:spPr>
          <a:xfrm>
            <a:off x="3931100" y="2000741"/>
            <a:ext cx="4248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Интонация помогает понять, с каким чувством произнесена фраза: спокойно, радостно, сердито или испуганно. По высоте голоса и темпу речи слушатель улавливает настроение ещё до пояснений.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591674" y="3063929"/>
            <a:ext cx="4248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речь звучит быстро, с паузами и резкими подъёмами голоса, в ней часто чувствуется волнение. Медленный темп, ровное звучание и пониженный голос обычно передают спокойствие или грусть.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097625" y="4127104"/>
            <a:ext cx="4248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устной речи именно интонация делает одинаковые слова разными по смыслу. Она показывает не только эмоцию, но и её силу, поэтому без неё предложение может быть понято неверно.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707350" y="523462"/>
            <a:ext cx="5549700" cy="47421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7994100" cy="67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Восклицательные предложения
</a:t>
            </a:r>
            <a:endParaRPr lang="en-US" sz="3800" dirty="0"/>
          </a:p>
        </p:txBody>
      </p:sp>
      <p:sp>
        <p:nvSpPr>
          <p:cNvPr id="6" name="Text 1"/>
          <p:cNvSpPr txBox="1"/>
          <p:nvPr/>
        </p:nvSpPr>
        <p:spPr>
          <a:xfrm>
            <a:off x="447900" y="1591650"/>
            <a:ext cx="31635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Восклицательные предложения нужны, когда говорящий хочет ярко передать радость, удивление, просьбу, восхищение или призыв. Обычно они звучат особенно выразительно и заканчиваются восклицательным знаком.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47900" y="2973150"/>
            <a:ext cx="31635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таких предложениях часто встречаются слова какой, как, что за, а также эмоциональная лексика. Они помогают сделать речь живой, поэтому подходят для торжества, игры, объявления или сильного переживания.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6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2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Вопросительные предложения с эмоцией
</a:t>
            </a:r>
            <a:endParaRPr lang="en-US" sz="3294" dirty="0"/>
          </a:p>
        </p:txBody>
      </p:sp>
      <p:sp>
        <p:nvSpPr>
          <p:cNvPr id="5" name="Text 1"/>
          <p:cNvSpPr txBox="1"/>
          <p:nvPr/>
        </p:nvSpPr>
        <p:spPr>
          <a:xfrm>
            <a:off x="1008261" y="1280150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вопрос задаётся не ради ответа, а чтобы выразить удивление, тревогу или возмущение. Тогда вопросительная форма становится более эмоциональной и напряжённой.
</a:t>
            </a:r>
            <a:endParaRPr lang="en-US" sz="1194" dirty="0"/>
          </a:p>
        </p:txBody>
      </p:sp>
      <p:sp>
        <p:nvSpPr>
          <p:cNvPr id="6" name="Text 2"/>
          <p:cNvSpPr txBox="1"/>
          <p:nvPr/>
        </p:nvSpPr>
        <p:spPr>
          <a:xfrm>
            <a:off x="1908255" y="2237533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разве, неужели, что же часто усиливают чувство говорящего. Они помогают показать, что событие кажется неожиданным, странным или трудным для понимания.
</a:t>
            </a:r>
            <a:endParaRPr lang="en-US" sz="1194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808274" y="3194915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Например: Разве так можно? Что же случилось? Неужели мы победили? В каждом случае вопрос передаёт не только поиск ответа, но и сильную реакцию на происходящее.
</a:t>
            </a:r>
            <a:endParaRPr lang="en-US" sz="1194" dirty="0"/>
          </a:p>
        </p:txBody>
      </p:sp>
      <p:sp>
        <p:nvSpPr>
          <p:cNvPr id="9" name="Text 5"/>
          <p:cNvSpPr txBox="1"/>
          <p:nvPr/>
        </p:nvSpPr>
        <p:spPr>
          <a:xfrm>
            <a:off x="3708257" y="4152310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предложения особенно выразительны в разговоре и художественном тексте. Они делают речь более живой и помогают точнее показать настроение героя или автора.
</a:t>
            </a:r>
            <a:endParaRPr lang="en-US" sz="1194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4900" y="1666010"/>
            <a:ext cx="3929100" cy="18812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7432500" cy="7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1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разных средств выражения эмоций
</a:t>
            </a:r>
            <a:endParaRPr lang="en-US" sz="2817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88035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Наибольшую выразительность даёт не одно средство, а их сочетание в одном предложении, особенно в устной речи и художественных текстах.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1714810" y="399570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Интонация оказывает самое сильное влияние, но общий эффект возрастает, когда её поддерживают лексика и знаки препинания.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5041500" y="3669950"/>
            <a:ext cx="39291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школьного курса русского языка, 5 класс.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0713" y="1793917"/>
            <a:ext cx="341674" cy="3416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30713" y="3238872"/>
            <a:ext cx="341674" cy="34167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19596" y="2571150"/>
            <a:ext cx="384383" cy="34167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98256" y="3908754"/>
            <a:ext cx="427092" cy="341674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906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писатели показывают эмоции
</a:t>
            </a:r>
            <a:endParaRPr lang="en-US" sz="3600" dirty="0"/>
          </a:p>
        </p:txBody>
      </p:sp>
      <p:sp>
        <p:nvSpPr>
          <p:cNvPr id="8" name="Text 1"/>
          <p:cNvSpPr txBox="1"/>
          <p:nvPr/>
        </p:nvSpPr>
        <p:spPr>
          <a:xfrm>
            <a:off x="87027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44961" y="1796090"/>
            <a:ext cx="2259000" cy="7870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Описание природы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Пейзаж помогает создать настроение: солнечный день поддерживает радость, а туман, дождь или сумерки часто подчеркивают тревогу, грусть или ожидание важного события.
</a:t>
            </a:r>
            <a:endParaRPr lang="en-US" sz="882" dirty="0"/>
          </a:p>
        </p:txBody>
      </p:sp>
      <p:sp>
        <p:nvSpPr>
          <p:cNvPr id="10" name="Text 3"/>
          <p:cNvSpPr txBox="1"/>
          <p:nvPr/>
        </p:nvSpPr>
        <p:spPr>
          <a:xfrm>
            <a:off x="844961" y="3241037"/>
            <a:ext cx="2259000" cy="7870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персонажей
</a:t>
            </a:r>
            <a:pPr algn="l" indent="0" marL="0">
              <a:lnSpc>
                <a:spcPct val="115000"/>
              </a:lnSpc>
              <a:buNone/>
            </a:pPr>
            <a:r>
              <a:rPr lang="en-US" sz="8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Диалоги делают чувства заметными сразу. Восклицания, вопросы, короткие фразы и повтор слов помогают услышать радость, обиду, удивление или раздражение героя.
</a:t>
            </a:r>
            <a:endParaRPr lang="en-US" sz="973" dirty="0"/>
          </a:p>
        </p:txBody>
      </p:sp>
      <p:sp>
        <p:nvSpPr>
          <p:cNvPr id="11" name="Text 4"/>
          <p:cNvSpPr txBox="1"/>
          <p:nvPr/>
        </p:nvSpPr>
        <p:spPr>
          <a:xfrm>
            <a:off x="4355186" y="2573317"/>
            <a:ext cx="2141700" cy="7870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Поступки героев
</a:t>
            </a:r>
            <a:pPr algn="l" indent="0" marL="0">
              <a:lnSpc>
                <a:spcPct val="115000"/>
              </a:lnSpc>
              <a:buNone/>
            </a:pPr>
            <a:r>
              <a:rPr lang="en-US" sz="7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действия персонажей автор показывает их внутреннее состояние. Быстрые движения, молчание, резкие реплики или осторожные жесты помогают понять страх, волнение или решимость.
</a:t>
            </a:r>
            <a:endParaRPr lang="en-US" sz="836" dirty="0"/>
          </a:p>
        </p:txBody>
      </p:sp>
      <p:sp>
        <p:nvSpPr>
          <p:cNvPr id="12" name="Text 5"/>
          <p:cNvSpPr txBox="1"/>
          <p:nvPr/>
        </p:nvSpPr>
        <p:spPr>
          <a:xfrm>
            <a:off x="4355200" y="3910922"/>
            <a:ext cx="2141700" cy="7870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настроение текста
</a:t>
            </a:r>
            <a:pPr algn="l" indent="0" marL="0">
              <a:lnSpc>
                <a:spcPct val="115000"/>
              </a:lnSpc>
              <a:buNone/>
            </a:pPr>
            <a:r>
              <a:rPr lang="en-US" sz="7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Эмоциональные предложения связывают описание, мысли и реплики в единое целое. Благодаря им рассказ звучит живо, а читатель легче представляет происходящее и переживания героев.
</a:t>
            </a:r>
            <a:endParaRPr lang="en-US" sz="836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73332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Эмоции в разговорной речи и переписке
</a:t>
            </a:r>
            <a:endParaRPr lang="en-US" sz="2861" dirty="0"/>
          </a:p>
        </p:txBody>
      </p:sp>
      <p:sp>
        <p:nvSpPr>
          <p:cNvPr id="5" name="Text 1"/>
          <p:cNvSpPr txBox="1"/>
          <p:nvPr/>
        </p:nvSpPr>
        <p:spPr>
          <a:xfrm>
            <a:off x="4767327" y="1773250"/>
            <a:ext cx="41967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живом разговоре эмоции слышны по голосу: он может становиться громче, тише, быстрее или медленнее. Паузы и интонация помогают понять, радуется человек, сердится или волнуется.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1297900" y="2797671"/>
            <a:ext cx="41967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переписке настроение передают короткие реплики, повтор слов, вопросительные и восклицательные знаки. Иногда помогают смайлики, но они не заменяют ясную и точную мысль.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3397306" y="3825254"/>
            <a:ext cx="41967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сообщение было понятным, важно не перегружать его лишними знаками. Лучше выбрать одно точное слово или один выразительный знак, чем смешивать слишком много способов сразу.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6126600" y="3234725"/>
            <a:ext cx="2837400" cy="13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второй фразе появляется отношение говорящего: облегчение и радость. Это показывает, что эмоция меняет не только тон, но и смысл высказывания.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180000" y="1094977"/>
            <a:ext cx="4767300" cy="1606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8100" dirty="0"/>
          </a:p>
        </p:txBody>
      </p:sp>
      <p:sp>
        <p:nvSpPr>
          <p:cNvPr id="6" name="Text 3"/>
          <p:cNvSpPr txBox="1"/>
          <p:nvPr/>
        </p:nvSpPr>
        <p:spPr>
          <a:xfrm>
            <a:off x="180000" y="4785300"/>
            <a:ext cx="31119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из школьного курса русского языка: «Я пришёл домой.» — «Наконец-то я пришёл домой!»
</a:t>
            </a:r>
            <a:endParaRPr lang="en-US" sz="609" dirty="0"/>
          </a:p>
        </p:txBody>
      </p:sp>
      <p:sp>
        <p:nvSpPr>
          <p:cNvPr id="7" name="Text 4"/>
          <p:cNvSpPr txBox="1"/>
          <p:nvPr/>
        </p:nvSpPr>
        <p:spPr>
          <a:xfrm>
            <a:off x="180000" y="2831434"/>
            <a:ext cx="4767300" cy="86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предложения могут сообщать один и тот же факт по-разному.
</a:t>
            </a:r>
            <a:endParaRPr lang="en-US" sz="2406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191" y="1606600"/>
            <a:ext cx="8777617" cy="2970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6009300" cy="58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определить эмоцию в предложении
</a:t>
            </a:r>
            <a:endParaRPr lang="en-US" sz="2363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834000"/>
            <a:ext cx="35463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помогает шаг за шагом понять настроение высказывания и роль контекста.
</a:t>
            </a:r>
            <a:endParaRPr lang="en-US" sz="909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6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2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выражении эмоций
</a:t>
            </a:r>
            <a:endParaRPr lang="en-US" sz="3262" dirty="0"/>
          </a:p>
        </p:txBody>
      </p:sp>
      <p:sp>
        <p:nvSpPr>
          <p:cNvPr id="5" name="Text 1"/>
          <p:cNvSpPr txBox="1"/>
          <p:nvPr/>
        </p:nvSpPr>
        <p:spPr>
          <a:xfrm>
            <a:off x="483637" y="1831075"/>
            <a:ext cx="3287100" cy="83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из частых ошибок — ставить слишком много восклицательных знаков подряд. Из-за этого текст выглядит неаккуратно, а сильное чувство перестаёт восприниматься серьёзно.
</a:t>
            </a:r>
            <a:endParaRPr lang="en-US" sz="1194" dirty="0"/>
          </a:p>
        </p:txBody>
      </p:sp>
      <p:sp>
        <p:nvSpPr>
          <p:cNvPr id="6" name="Text 2"/>
          <p:cNvSpPr txBox="1"/>
          <p:nvPr/>
        </p:nvSpPr>
        <p:spPr>
          <a:xfrm>
            <a:off x="483632" y="3118404"/>
            <a:ext cx="3287100" cy="83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автор выбирает слишком много эмоциональных слов, и предложение перегружается. Важно, чтобы выразительные средства помогали мысли, а не отвлекали от неё.
</a:t>
            </a:r>
            <a:endParaRPr lang="en-US" sz="1140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4288766" y="2516000"/>
            <a:ext cx="3287100" cy="83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Другая ошибка — смешивать разные эмоции в одном коротком предложении. Когда радость, страх и раздражение появляются вместе, смысл становится размытым и трудным для понимания.
</a:t>
            </a:r>
            <a:endParaRPr lang="en-US" sz="1140" dirty="0"/>
          </a:p>
        </p:txBody>
      </p:sp>
      <p:sp>
        <p:nvSpPr>
          <p:cNvPr id="9" name="Text 5"/>
          <p:cNvSpPr txBox="1"/>
          <p:nvPr/>
        </p:nvSpPr>
        <p:spPr>
          <a:xfrm>
            <a:off x="4288761" y="3803329"/>
            <a:ext cx="3287100" cy="83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Лучше использовать эмоции точечно и уместно. Тогда текст звучит живо, но остаётся ясным, грамотным и удобным для чтения.
</a:t>
            </a:r>
            <a:endParaRPr lang="en-US" sz="1194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103403"/>
            <a:ext cx="9144000" cy="303609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03350" y="307700"/>
            <a:ext cx="7737300" cy="80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Эмоции делают речь ярче и понятнее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2155750" y="1229875"/>
            <a:ext cx="4832400" cy="8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Эмоции в предложении помогают передать не только факт, но и отношение к нему. Когда слова, интонация и знаки препинания работают вместе, речь становится точной, живой и выразительной.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2026-05-22T05:38:30Z</dcterms:created>
  <dcterms:modified xsi:type="dcterms:W3CDTF">2026-05-22T05:38:30Z</dcterms:modified>
</cp:coreProperties>
</file>