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83495"/>
            <a:ext cx="9144000" cy="22592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0800" y="678174"/>
            <a:ext cx="5162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Going to: будущее время для планов и прогнозов
</a:t>
            </a:r>
            <a:endParaRPr lang="en-US" sz="2650" dirty="0"/>
          </a:p>
        </p:txBody>
      </p:sp>
      <p:sp>
        <p:nvSpPr>
          <p:cNvPr id="7" name="Text 1"/>
          <p:cNvSpPr txBox="1"/>
          <p:nvPr/>
        </p:nvSpPr>
        <p:spPr>
          <a:xfrm>
            <a:off x="1990800" y="1501199"/>
            <a:ext cx="5162400" cy="8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Планируем, предполагаем и говорим о будущем просто.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20950" y="2525823"/>
            <a:ext cx="51021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9419" y="701100"/>
            <a:ext cx="3813112" cy="376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1440987"/>
            <a:ext cx="4494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конструкция going to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622025"/>
            <a:ext cx="44946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Going to помогает говорить о решениях, которые уже приняты, и о будущем, которое можно предугадать по заметным признакам. Эта конструкция часто встречается в школьных темах и делает речь о будущем понятной и естественной.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80350" y="270000"/>
            <a:ext cx="6543900" cy="4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состоит конструкция going to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2707550" y="911450"/>
            <a:ext cx="35424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формула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Предложение строится по модели: подлежащее + am / is / are + going to + глагол в начальной форме. Эта схема остаётся одинаковой для всех смыслов конструкции.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2707550" y="2228575"/>
            <a:ext cx="35424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употребления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am going to read a book. She is going to visit her grandma. They are going to play football. В каждом примере после going to стоит обычная форма глагола.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2707550" y="3545700"/>
            <a:ext cx="35424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помнить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going to не добавляют -s и не изменяют глагол по лицам. Смысловой глагол всегда остаётся в начальной форме, независимо от подлежащего.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916974"/>
            <a:ext cx="4646100" cy="148265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44350" y="1584760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глагола to be зависит от подлежащего, а основной глагол после going to не меняется.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6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образования going to в английском языке
</a:t>
            </a:r>
            <a:endParaRPr lang="en-US" sz="736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66400"/>
            <a:ext cx="70701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am, is, are в going to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5344350" y="2631624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построить предложение правильно, сначала выбирают нужную форму to be, затем добавляют going to и глагол в начальной форме.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2683" y="701100"/>
            <a:ext cx="3811934" cy="4054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20000" y="701100"/>
            <a:ext cx="4555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Going to для личных планов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320000" y="1286225"/>
            <a:ext cx="4156500" cy="11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Уже принятое решение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Going to используют, когда человек заранее решил что-то сделать. В таком случае речь идёт не о случайном действии, а о плане, который уже есть в голове или записан.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4320000" y="2468816"/>
            <a:ext cx="4156500" cy="11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I’m going to do my homework tonight. We are going to visit the zoo on Saturday. She is going to pack her bag for the trip. Эти фразы легко связать с обычной жизнью ученика.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320000" y="3651406"/>
            <a:ext cx="4156500" cy="11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это особенно полезно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предложения часто нужны, чтобы рассказать о домашних делах, выходных, поездках и подготовке к урокам. Поэтому конструкция быстро становится частью повседневной школьной речи.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3750" y="1500373"/>
            <a:ext cx="726600" cy="726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63037" y="1500373"/>
            <a:ext cx="817425" cy="726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23150" y="1500373"/>
            <a:ext cx="726600" cy="726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Going to для прогнозов по признакам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2446773"/>
            <a:ext cx="25539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
</a:t>
            </a:r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признак уже виден, going to помогает сделать вывод о будущем событии. Например, тёмные облака подсказывают, что скоро пойдёт дождь, даже если осадки ещё не начались.
</a:t>
            </a:r>
            <a:endParaRPr lang="en-US" sz="1700" dirty="0"/>
          </a:p>
        </p:txBody>
      </p:sp>
      <p:sp>
        <p:nvSpPr>
          <p:cNvPr id="11" name="Text 3"/>
          <p:cNvSpPr txBox="1"/>
          <p:nvPr/>
        </p:nvSpPr>
        <p:spPr>
          <a:xfrm>
            <a:off x="3295050" y="2446773"/>
            <a:ext cx="25539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То, что видно сейчас
</a:t>
            </a:r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подходит, когда наблюдение показывает возможный результат. Если пол мокрый, человек может поскользнуться; если предмет наклонён, он может упасть. Прогноз основан на текущей ситуации.
</a:t>
            </a:r>
            <a:endParaRPr lang="en-US" sz="1700" dirty="0"/>
          </a:p>
        </p:txBody>
      </p:sp>
      <p:sp>
        <p:nvSpPr>
          <p:cNvPr id="12" name="Text 4"/>
          <p:cNvSpPr txBox="1"/>
          <p:nvPr/>
        </p:nvSpPr>
        <p:spPr>
          <a:xfrm>
            <a:off x="6309750" y="2446773"/>
            <a:ext cx="25539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и признаки
</a:t>
            </a:r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Going to также используют, когда выражение лица, поведение или положение предметов намекают на будущее. Важно, что вывод делается не случайно, а по заметному признаку.
</a:t>
            </a:r>
            <a:endParaRPr lang="en-US" sz="1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going to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определить, подходит ли конструкция для плана или прогноза.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схема значений форм будущего в английском языке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Going to, will и Present Continuous: что они выражают
</a:t>
            </a:r>
            <a:endParaRPr lang="en-US" sz="1961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формы будущего не заменяют друг друга полностью: выбор зависит от того, что именно нужно передать в разговоре или письменной речи.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Going to сильнее связано с планом и выводом по признаку, will — с быстрым решением, Present Continuous — с заранее согласованным действием.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550275" y="2610075"/>
            <a:ext cx="230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выбираем be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утвердительном предложении важно подобрать правильную форму am, is или are по подлежащему. Именно она показывает грамматическую связь с действием и помогает построить фразу без ошибок.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421500" y="2610075"/>
            <a:ext cx="230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добавляем going to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формы to be всегда идёт going to, а потом основной глагол в начальной форме. Например: We are going to visit our friends. Dad is going to cook dinner.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292725" y="2610075"/>
            <a:ext cx="230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не изменяется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добавлять окончание -s или менять смысловой глагол по лицам. I am going to learn new words — здесь глагол learn остаётся в словарной форме.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80350" y="270000"/>
            <a:ext cx="68217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Утвердительные предложения с going to
</a:t>
            </a:r>
            <a:endParaRPr lang="en-US" sz="2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350" y="270000"/>
            <a:ext cx="6687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Отрицательная форма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280400" y="2082203"/>
            <a:ext cx="26445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отрицание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 образуется по схеме am / is / are + not + going to + глагол. Например: I am not going to play computer games today. Основная структура остаётся той же.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3254980" y="2082200"/>
            <a:ext cx="26445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Сокращённые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речи часто используются сокращения: isn’t и aren’t. Они делают предложение короче и естественнее: They aren’t going to be late. She isn’t going to watch TV.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6229560" y="2082200"/>
            <a:ext cx="26445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этой конструкции не нужны do и does. Если ученик добавляет их по привычке, предложение становится неправильным. Важно помнить: отрицание строится только с формой to be и not.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9646" y="1534738"/>
            <a:ext cx="634297" cy="63429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6750" y="2671675"/>
            <a:ext cx="723300" cy="5786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9646" y="3785183"/>
            <a:ext cx="634297" cy="63429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7110000" cy="6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задавать вопросы с going to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1159463" y="1392222"/>
            <a:ext cx="4901100" cy="87108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Переставь to be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вопросах форма to be ставится в начало предложения: Am I going to…? Is he going to…? Are we going to…? Так сразу видно, что речь идёт о будущем плане или предположении.
</a:t>
            </a:r>
            <a:endParaRPr lang="en-US" sz="1408" dirty="0"/>
          </a:p>
        </p:txBody>
      </p:sp>
      <p:sp>
        <p:nvSpPr>
          <p:cNvPr id="10" name="Text 3"/>
          <p:cNvSpPr txBox="1"/>
          <p:nvPr/>
        </p:nvSpPr>
        <p:spPr>
          <a:xfrm>
            <a:off x="1125625" y="2501336"/>
            <a:ext cx="4901100" cy="9035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Ответь коротко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ответы помогают говорить быстро и естественно: Yes, I am. No, she isn’t. Yes, they are. В них повторяется только нужная форма to be, а остальная часть предложения не меняется.
</a:t>
            </a:r>
            <a:endParaRPr lang="en-US" sz="1408" dirty="0"/>
          </a:p>
        </p:txBody>
      </p:sp>
      <p:sp>
        <p:nvSpPr>
          <p:cNvPr id="11" name="Text 4"/>
          <p:cNvSpPr txBox="1"/>
          <p:nvPr/>
        </p:nvSpPr>
        <p:spPr>
          <a:xfrm>
            <a:off x="1159463" y="3642678"/>
            <a:ext cx="4901100" cy="9035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смысл вопроса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с going to обычно уточняет намерение или прогноз: Are you going to join the team? Is it going to snow? Такая форма часто звучит в школьных диалогах и погодных прогнозах.
</a:t>
            </a:r>
            <a:endParaRPr lang="en-US" sz="140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27900" y="2099934"/>
            <a:ext cx="4646100" cy="10795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6950" y="1935148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какие формы нужно запомнить, чтобы не пропускать to be и не менять основной глагол после going to.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9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для повторения темы Going to; примеры из учебного курса английского языка для 5 класса.
</a:t>
            </a:r>
            <a:endParaRPr lang="en-US" sz="709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70000"/>
            <a:ext cx="66834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и правильные варианты
</a:t>
            </a:r>
            <a:endParaRPr lang="en-US" sz="2425" dirty="0"/>
          </a:p>
        </p:txBody>
      </p:sp>
      <p:sp>
        <p:nvSpPr>
          <p:cNvPr id="10" name="Text 4"/>
          <p:cNvSpPr txBox="1"/>
          <p:nvPr/>
        </p:nvSpPr>
        <p:spPr>
          <a:xfrm>
            <a:off x="486950" y="2936075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am/is/are не добавляются do или does, а смысловой глагол остаётся в начальной форме без окончания -s.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1089052"/>
            <a:ext cx="4156500" cy="18184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7150" y="1089016"/>
            <a:ext cx="4156500" cy="181846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80350" y="270000"/>
            <a:ext cx="70998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Подсказки в словах времени и ситуации
</a:t>
            </a:r>
            <a:endParaRPr lang="en-US" sz="2764" dirty="0"/>
          </a:p>
        </p:txBody>
      </p:sp>
      <p:sp>
        <p:nvSpPr>
          <p:cNvPr id="9" name="Text 2"/>
          <p:cNvSpPr txBox="1"/>
          <p:nvPr/>
        </p:nvSpPr>
        <p:spPr>
          <a:xfrm>
            <a:off x="280350" y="3171599"/>
            <a:ext cx="4156500" cy="14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звучит «tomorrow»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tomorrow, tonight и next week сразу подсказывают, что речь идёт о будущем. В таких предложениях going to помогает говорить о планах без сложных конструкций. Например: I’m going to start my project tomorrow.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4707150" y="3165600"/>
            <a:ext cx="4156500" cy="14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помогает погода и обстановка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вокруг есть заметный признак, going to часто используется для прогноза. Тёмные облака, мокрый пол или усталый вид человека помогают понять, что событие скоро произойдёт: It is going to rain.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Going to и will: простое сравнение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3379372" y="1468600"/>
            <a:ext cx="23127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Быстрая реакция
</a:t>
            </a:r>
            <a:pPr algn="l" indent="0" marL="0">
              <a:lnSpc>
                <a:spcPct val="115000"/>
              </a:lnSpc>
              <a:buNone/>
            </a:pPr>
            <a:r>
              <a:rPr lang="en-US" sz="9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решение принимается прямо в момент разговора, чаще подходит will: I’ll help you with your bag. Это звучит как немедленный ответ или обещание.
</a:t>
            </a:r>
            <a:endParaRPr lang="en-US" sz="1296" dirty="0"/>
          </a:p>
        </p:txBody>
      </p:sp>
      <p:sp>
        <p:nvSpPr>
          <p:cNvPr id="10" name="Text 3"/>
          <p:cNvSpPr txBox="1"/>
          <p:nvPr/>
        </p:nvSpPr>
        <p:spPr>
          <a:xfrm>
            <a:off x="5876529" y="2808002"/>
            <a:ext cx="23127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Предсказание
</a:t>
            </a:r>
            <a:pPr algn="l" indent="0" marL="0">
              <a:lnSpc>
                <a:spcPct val="115000"/>
              </a:lnSpc>
              <a:buNone/>
            </a:pPr>
            <a:r>
              <a:rPr lang="en-US" sz="7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Going to чаще связано с заметным признаком, а will — с более нейтральным предположением. Например: The teacher is going to be late because of traffic.
</a:t>
            </a:r>
            <a:endParaRPr lang="en-US" sz="937" dirty="0"/>
          </a:p>
        </p:txBody>
      </p:sp>
      <p:sp>
        <p:nvSpPr>
          <p:cNvPr id="11" name="Text 4"/>
          <p:cNvSpPr txBox="1"/>
          <p:nvPr/>
        </p:nvSpPr>
        <p:spPr>
          <a:xfrm>
            <a:off x="928550" y="2807990"/>
            <a:ext cx="23127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Уже есть решение
</a:t>
            </a:r>
            <a:pPr algn="l" indent="0" marL="0">
              <a:lnSpc>
                <a:spcPct val="115000"/>
              </a:lnSpc>
              <a:buNone/>
            </a:pPr>
            <a:r>
              <a:rPr lang="en-US" sz="9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действие уже запланировано, обычно выбирают going to: I’m going to do my project tonight. Форма показывает, что решение принято заранее.
</a:t>
            </a:r>
            <a:endParaRPr lang="en-US" sz="129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употребления going to в учебной грамматике английского языка.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значения going to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в школьной речи чаще всего используется значение плана. Остальные случаи помогают говорить о намерении и о прогнозе по видимому признаку.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Going to многозначна, но её ядро — заранее решённое действие; поэтому эту форму полезно запоминать как универсальную для плана и обоснованного прогноза.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350" y="270000"/>
            <a:ext cx="78867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Мини-диалоги для закрепления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280350" y="1119600"/>
            <a:ext cx="4156500" cy="11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после уроков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What are you going to do after school? — I’m going to visit my friend. Диалог показывает, как going to естественно звучит, когда человек уже знает свой план на ближайшее время.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280350" y="2357701"/>
            <a:ext cx="4156500" cy="11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на вопрос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Is she going to take the test? — Yes, she is. В коротком ответе повторяется только форма to be, а смысл действия остаётся понятным без лишних слов.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280350" y="3595801"/>
            <a:ext cx="4156500" cy="11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Отрицательный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Are they going to watch a film? — No, they aren’t. Такая реплика помогает увидеть, как отрицание строится без do и does, а структура остаётся простой и чёткой.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548019"/>
            <a:ext cx="4646100" cy="222056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44350" y="1584760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Выбери правильную форму глагола, чтобы закрепить правило: после going to основной глагол не изменяется.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9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Упражнение по теме Going to для повторения грамматической модели.
</a:t>
            </a:r>
            <a:endParaRPr lang="en-US" sz="709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66400"/>
            <a:ext cx="70701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Практика: вставь нужное слово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5344350" y="2631624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проверяются три опоры: правильная форма be, частица not в отрицании и глагол в начальной форме без окончаний.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построить предложение с going to
</a:t>
            </a:r>
            <a:endParaRPr lang="en-US" sz="2792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шагов при составлении утвердительных, отрицательных и вопросительных предложений.
</a:t>
            </a:r>
            <a:endParaRPr lang="en-US" sz="88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350" y="2805937"/>
            <a:ext cx="8593800" cy="2064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350" y="270000"/>
            <a:ext cx="6687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повторение всех значений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80425" y="1119603"/>
            <a:ext cx="26445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Планы и намерения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Going to помогает говорить о том, что уже решено или запланировано заранее. В таких предложениях форма особенно удобна для школьных дел, поездок, домашних заданий и других ближайших действий.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3255005" y="1119600"/>
            <a:ext cx="26445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Прогноз по признаку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признак уже виден, going to позволяет сделать понятный вывод о будущем событии. Это может быть погода, состояние предмета или поведение человека, которое легко заметить прямо сейчас.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6229585" y="1119600"/>
            <a:ext cx="26445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формула — несколько случаев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модель остаётся одной: be + going to + verb. Она работает и для планов, и для предсказаний, поэтому важно не путать её с will и Present Continuous.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241450" y="1498689"/>
            <a:ext cx="466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 going to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2241450" y="2614300"/>
            <a:ext cx="4661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Запомните простое правило: going to показывает заранее решённое действие или прогноз по видимому признаку. После формы to be всегда стоит глагол в начальной форме, и эта модель часто встречается в речи.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2026-05-30T13:07:02Z</dcterms:created>
  <dcterms:modified xsi:type="dcterms:W3CDTF">2026-05-30T13:07:02Z</dcterms:modified>
</cp:coreProperties>
</file>