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1.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jpe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08725" y="486223"/>
            <a:ext cx="8731800" cy="438295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1325" y="1116725"/>
            <a:ext cx="4058700" cy="1273800"/>
          </a:xfrm>
          <a:prstGeom prst="rect">
            <a:avLst/>
          </a:prstGeom>
          <a:noFill/>
          <a:ln/>
        </p:spPr>
        <p:txBody>
          <a:bodyPr wrap="square" lIns="0" tIns="0" rIns="0" bIns="0" rtlCol="0" anchor="ctr"/>
          <a:lstStyle/>
          <a:p>
            <a:pPr algn="l" indent="0" marL="0">
              <a:lnSpc>
                <a:spcPct val="100000"/>
              </a:lnSpc>
              <a:buNone/>
            </a:pPr>
            <a:r>
              <a:rPr lang="en-US" sz="2600" b="1" dirty="0">
                <a:solidFill>
                  <a:srgbClr val="000000"/>
                </a:solidFill>
                <a:latin typeface="Arial" pitchFamily="34" charset="0"/>
                <a:ea typeface="Arial" pitchFamily="34" charset="-122"/>
                <a:cs typeface="Arial" pitchFamily="34" charset="-120"/>
              </a:rPr>
              <a:t>Способы выживания человека в автономии
</a:t>
            </a:r>
            <a:endParaRPr lang="en-US" sz="2600" dirty="0"/>
          </a:p>
        </p:txBody>
      </p:sp>
      <p:sp>
        <p:nvSpPr>
          <p:cNvPr id="7" name="Text 1"/>
          <p:cNvSpPr txBox="1"/>
          <p:nvPr/>
        </p:nvSpPr>
        <p:spPr>
          <a:xfrm>
            <a:off x="1442950" y="2852525"/>
            <a:ext cx="4058700" cy="1273800"/>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Как сохранить тепло, воду и силы, когда помощи рядом нет.
</a:t>
            </a:r>
            <a:endParaRPr lang="en-US" sz="1200" dirty="0"/>
          </a:p>
        </p:txBody>
      </p:sp>
      <p:sp>
        <p:nvSpPr>
          <p:cNvPr id="8" name="Text 2"/>
          <p:cNvSpPr txBox="1"/>
          <p:nvPr/>
        </p:nvSpPr>
        <p:spPr>
          <a:xfrm>
            <a:off x="208725" y="235275"/>
            <a:ext cx="4219800" cy="1350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endParaRPr lang="en-US"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709350" y="787013"/>
            <a:ext cx="4177800" cy="296607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31038" y="785650"/>
            <a:ext cx="3789300" cy="1115400"/>
          </a:xfrm>
          <a:prstGeom prst="rect">
            <a:avLst/>
          </a:prstGeom>
          <a:noFill/>
          <a:ln/>
        </p:spPr>
        <p:txBody>
          <a:bodyPr wrap="square" lIns="0" tIns="0" rIns="0" bIns="0" rtlCol="0" anchor="ctr"/>
          <a:lstStyle/>
          <a:p>
            <a:pPr algn="l" indent="0" marL="0">
              <a:lnSpc>
                <a:spcPct val="100000"/>
              </a:lnSpc>
              <a:buNone/>
            </a:pPr>
            <a:r>
              <a:rPr lang="en-US" sz="2200" b="1" dirty="0">
                <a:solidFill>
                  <a:srgbClr val="000000"/>
                </a:solidFill>
                <a:latin typeface="Arial" pitchFamily="34" charset="0"/>
                <a:ea typeface="Arial" pitchFamily="34" charset="-122"/>
                <a:cs typeface="Arial" pitchFamily="34" charset="-120"/>
              </a:rPr>
              <a:t>Почему автономия опасна
</a:t>
            </a:r>
            <a:endParaRPr lang="en-US" sz="2200" dirty="0"/>
          </a:p>
        </p:txBody>
      </p:sp>
      <p:sp>
        <p:nvSpPr>
          <p:cNvPr id="7" name="Text 1"/>
          <p:cNvSpPr txBox="1"/>
          <p:nvPr/>
        </p:nvSpPr>
        <p:spPr>
          <a:xfrm>
            <a:off x="1547825" y="2989950"/>
            <a:ext cx="3968700" cy="13281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В природе человеку мешают холод, жара, дождь, жажда, усталость и страх. Ошибки чаще всего появляются из-за паники и спешки, поэтому главное — действовать спокойно и по порядку.
</a:t>
            </a:r>
            <a:endParaRPr lang="en-US" sz="1200" dirty="0"/>
          </a:p>
        </p:txBody>
      </p:sp>
      <p:sp>
        <p:nvSpPr>
          <p:cNvPr id="8" name="Text 2"/>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06425" y="212942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Сначала нужно остановиться и не идти дальше наугад. Так человек не тратит силы зря и не уходит ещё дальше от возможной помощи.
</a:t>
            </a:r>
            <a:endParaRPr lang="en-US" sz="1200" dirty="0"/>
          </a:p>
        </p:txBody>
      </p:sp>
      <p:sp>
        <p:nvSpPr>
          <p:cNvPr id="6" name="Text 1"/>
          <p:cNvSpPr txBox="1"/>
          <p:nvPr/>
        </p:nvSpPr>
        <p:spPr>
          <a:xfrm>
            <a:off x="333375" y="640150"/>
            <a:ext cx="8469300" cy="11295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Первый шаг в автономии: остановиться и оценить обстановку
</a:t>
            </a:r>
            <a:endParaRPr lang="en-US" sz="3000" dirty="0"/>
          </a:p>
        </p:txBody>
      </p:sp>
      <p:sp>
        <p:nvSpPr>
          <p:cNvPr id="7" name="Text 2"/>
          <p:cNvSpPr txBox="1"/>
          <p:nvPr/>
        </p:nvSpPr>
        <p:spPr>
          <a:xfrm>
            <a:off x="706425" y="2962850"/>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Затем следует осмотреться и понять, что находится вокруг: лес, вода, дорога, рельеф, погода. Это помогает выбрать безопасное решение, а не действовать по тревоге.
</a:t>
            </a:r>
            <a:endParaRPr lang="en-US" sz="1200" dirty="0"/>
          </a:p>
        </p:txBody>
      </p:sp>
      <p:sp>
        <p:nvSpPr>
          <p:cNvPr id="8" name="Text 3"/>
          <p:cNvSpPr txBox="1"/>
          <p:nvPr/>
        </p:nvSpPr>
        <p:spPr>
          <a:xfrm>
            <a:off x="706425" y="379627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После этого важно проверить вещи: воду, тёплую одежду, телефон, фонарик, компас, спички, свисток и аптечку. Эти предметы могут сразу изменить ситуацию.
</a:t>
            </a:r>
            <a:endParaRPr lang="en-US" sz="1200" dirty="0"/>
          </a:p>
        </p:txBody>
      </p:sp>
      <p:sp>
        <p:nvSpPr>
          <p:cNvPr id="9" name="Text 4"/>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3375" y="1726321"/>
            <a:ext cx="8435100" cy="295133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4</a:t>
            </a:r>
            <a:endParaRPr lang="en-US" sz="800" dirty="0"/>
          </a:p>
        </p:txBody>
      </p:sp>
      <p:sp>
        <p:nvSpPr>
          <p:cNvPr id="6" name="Text 1"/>
          <p:cNvSpPr txBox="1"/>
          <p:nvPr/>
        </p:nvSpPr>
        <p:spPr>
          <a:xfrm>
            <a:off x="146400" y="357450"/>
            <a:ext cx="5625300" cy="6045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Порядок действий в первые часы автономии
</a:t>
            </a:r>
            <a:endParaRPr lang="en-US" sz="2246" dirty="0"/>
          </a:p>
        </p:txBody>
      </p:sp>
      <p:sp>
        <p:nvSpPr>
          <p:cNvPr id="7" name="Text 2"/>
          <p:cNvSpPr txBox="1"/>
          <p:nvPr/>
        </p:nvSpPr>
        <p:spPr>
          <a:xfrm>
            <a:off x="146400" y="1005416"/>
            <a:ext cx="5625300" cy="210000"/>
          </a:xfrm>
          <a:prstGeom prst="rect">
            <a:avLst/>
          </a:prstGeom>
          <a:noFill/>
          <a:ln/>
        </p:spPr>
        <p:txBody>
          <a:bodyPr wrap="square" lIns="0" tIns="0" rIns="0" bIns="0" rtlCol="0" anchor="t"/>
          <a:lstStyle/>
          <a:p>
            <a:pPr algn="l" indent="0" marL="0">
              <a:lnSpc>
                <a:spcPct val="100000"/>
              </a:lnSpc>
              <a:buNone/>
            </a:pPr>
            <a:r>
              <a:rPr lang="en-US" sz="1027" dirty="0">
                <a:solidFill>
                  <a:srgbClr val="000000"/>
                </a:solidFill>
                <a:latin typeface="Arial" pitchFamily="34" charset="0"/>
                <a:ea typeface="Arial" pitchFamily="34" charset="-122"/>
                <a:cs typeface="Arial" pitchFamily="34" charset="-120"/>
              </a:rPr>
              <a:t>Последовательность шагов помогает не упустить самое важное и избежать лишних ошибок.
</a:t>
            </a:r>
            <a:endParaRPr lang="en-US" sz="102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85600" y="1223080"/>
            <a:ext cx="4290000" cy="306249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17950" y="777075"/>
            <a:ext cx="4098600" cy="12423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Одежда и укрытие как защита от холода и влаги
</a:t>
            </a:r>
            <a:endParaRPr lang="en-US" sz="2246" dirty="0"/>
          </a:p>
        </p:txBody>
      </p:sp>
      <p:sp>
        <p:nvSpPr>
          <p:cNvPr id="6" name="Text 1"/>
          <p:cNvSpPr txBox="1"/>
          <p:nvPr/>
        </p:nvSpPr>
        <p:spPr>
          <a:xfrm>
            <a:off x="417950" y="2268350"/>
            <a:ext cx="4098600" cy="9009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Сухая одежда сохраняет тепло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Несколько слоёв одежды удерживают воздух между слоями и лучше сохраняют тепло. Если верхний слой намок, его важно заменить или хотя бы защитить от дальнейшего промокания.
</a:t>
            </a:r>
            <a:endParaRPr lang="en-US" sz="1200" dirty="0"/>
          </a:p>
        </p:txBody>
      </p:sp>
      <p:sp>
        <p:nvSpPr>
          <p:cNvPr id="7" name="Text 2"/>
          <p:cNvSpPr txBox="1"/>
          <p:nvPr/>
        </p:nvSpPr>
        <p:spPr>
          <a:xfrm>
            <a:off x="417950" y="3495822"/>
            <a:ext cx="4098600" cy="900900"/>
          </a:xfrm>
          <a:prstGeom prst="rect">
            <a:avLst/>
          </a:prstGeom>
          <a:noFill/>
          <a:ln/>
        </p:spPr>
        <p:txBody>
          <a:bodyPr wrap="square" lIns="0" tIns="0" rIns="0" bIns="0" rtlCol="0" anchor="t"/>
          <a:lstStyle/>
          <a:p>
            <a:pPr algn="l" indent="0" marL="0">
              <a:lnSpc>
                <a:spcPct val="115000"/>
              </a:lnSpc>
              <a:buNone/>
            </a:pPr>
            <a:r>
              <a:rPr lang="en-US" sz="1200" b="1" dirty="0">
                <a:solidFill>
                  <a:srgbClr val="000000"/>
                </a:solidFill>
                <a:latin typeface="Arial" pitchFamily="34" charset="0"/>
                <a:ea typeface="Arial" pitchFamily="34" charset="-122"/>
                <a:cs typeface="Arial" pitchFamily="34" charset="-120"/>
              </a:rPr>
              <a:t>Укрытие защищает от ветра и сырости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Навес, палатка или простая подстилка из сухой травы помогают оторваться от холодной земли и ветра. Даже временное укрытие заметно снижает потерю тепла.
</a:t>
            </a:r>
            <a:endParaRPr lang="en-US" sz="1200" dirty="0"/>
          </a:p>
        </p:txBody>
      </p:sp>
      <p:sp>
        <p:nvSpPr>
          <p:cNvPr id="8" name="Text 3"/>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5</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0352" y="1804716"/>
            <a:ext cx="271200" cy="241067"/>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429802" y="2073476"/>
            <a:ext cx="271200" cy="2712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4701249" y="2346874"/>
            <a:ext cx="212850" cy="2838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718975" y="3539100"/>
            <a:ext cx="271200" cy="271200"/>
          </a:xfrm>
          <a:prstGeom prst="rect">
            <a:avLst/>
          </a:prstGeom>
        </p:spPr>
      </p:pic>
      <p:sp>
        <p:nvSpPr>
          <p:cNvPr id="12"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6</a:t>
            </a:r>
            <a:endParaRPr lang="en-US" sz="800" dirty="0"/>
          </a:p>
        </p:txBody>
      </p:sp>
      <p:sp>
        <p:nvSpPr>
          <p:cNvPr id="13" name="Text 1"/>
          <p:cNvSpPr txBox="1"/>
          <p:nvPr/>
        </p:nvSpPr>
        <p:spPr>
          <a:xfrm>
            <a:off x="365050" y="628050"/>
            <a:ext cx="6565800" cy="7938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Вода: где искать и как сделать её безопаснее
</a:t>
            </a:r>
            <a:endParaRPr lang="en-US" sz="2246" dirty="0"/>
          </a:p>
        </p:txBody>
      </p:sp>
      <p:sp>
        <p:nvSpPr>
          <p:cNvPr id="14" name="Text 2"/>
          <p:cNvSpPr txBox="1"/>
          <p:nvPr/>
        </p:nvSpPr>
        <p:spPr>
          <a:xfrm>
            <a:off x="492413" y="1783200"/>
            <a:ext cx="1870500" cy="889500"/>
          </a:xfrm>
          <a:prstGeom prst="rect">
            <a:avLst/>
          </a:prstGeom>
          <a:noFill/>
          <a:ln/>
        </p:spPr>
        <p:txBody>
          <a:bodyPr wrap="square" lIns="0" tIns="0" rIns="0" bIns="0" rtlCol="0" anchor="t"/>
          <a:lstStyle/>
          <a:p>
            <a:pPr algn="l" indent="0" marL="0">
              <a:lnSpc>
                <a:spcPct val="115000"/>
              </a:lnSpc>
              <a:buNone/>
            </a:pPr>
            <a:r>
              <a:rPr lang="en-US" sz="850" b="1" dirty="0">
                <a:solidFill>
                  <a:srgbClr val="000000"/>
                </a:solidFill>
                <a:latin typeface="Arial" pitchFamily="34" charset="0"/>
                <a:ea typeface="Arial" pitchFamily="34" charset="-122"/>
                <a:cs typeface="Arial" pitchFamily="34" charset="-120"/>
              </a:rPr>
              <a:t>Природные источники
</a:t>
            </a:r>
            <a:pPr algn="l" indent="0" marL="0">
              <a:lnSpc>
                <a:spcPct val="115000"/>
              </a:lnSpc>
              <a:buNone/>
            </a:pPr>
            <a:r>
              <a:rPr lang="en-US" sz="64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49" dirty="0">
                <a:solidFill>
                  <a:srgbClr val="000000"/>
                </a:solidFill>
                <a:latin typeface="Arial" pitchFamily="34" charset="0"/>
                <a:ea typeface="Arial" pitchFamily="34" charset="-122"/>
                <a:cs typeface="Arial" pitchFamily="34" charset="-120"/>
              </a:rPr>
              <a:t>Подходят ручьи, родники, дождевая вода, снег и утренний конденсат. Собирать воду лучше там, где она выглядит чище и не имеет явных примесей.
</a:t>
            </a:r>
            <a:endParaRPr lang="en-US" sz="850" dirty="0"/>
          </a:p>
        </p:txBody>
      </p:sp>
      <p:sp>
        <p:nvSpPr>
          <p:cNvPr id="15" name="Text 3"/>
          <p:cNvSpPr txBox="1"/>
          <p:nvPr/>
        </p:nvSpPr>
        <p:spPr>
          <a:xfrm>
            <a:off x="2773900" y="2067175"/>
            <a:ext cx="1838400" cy="889500"/>
          </a:xfrm>
          <a:prstGeom prst="rect">
            <a:avLst/>
          </a:prstGeom>
          <a:noFill/>
          <a:ln/>
        </p:spPr>
        <p:txBody>
          <a:bodyPr wrap="square" lIns="0" tIns="0" rIns="0" bIns="0" rtlCol="0" anchor="t"/>
          <a:lstStyle/>
          <a:p>
            <a:pPr algn="l" indent="0" marL="0">
              <a:lnSpc>
                <a:spcPct val="115000"/>
              </a:lnSpc>
              <a:buNone/>
            </a:pPr>
            <a:r>
              <a:rPr lang="en-US" sz="850" b="1" dirty="0">
                <a:solidFill>
                  <a:srgbClr val="000000"/>
                </a:solidFill>
                <a:latin typeface="Arial" pitchFamily="34" charset="0"/>
                <a:ea typeface="Arial" pitchFamily="34" charset="-122"/>
                <a:cs typeface="Arial" pitchFamily="34" charset="-120"/>
              </a:rPr>
              <a:t>Очистка перед питьём
</a:t>
            </a:r>
            <a:pPr algn="l" indent="0" marL="0">
              <a:lnSpc>
                <a:spcPct val="115000"/>
              </a:lnSpc>
              <a:buNone/>
            </a:pPr>
            <a:r>
              <a:rPr lang="en-US" sz="64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49" dirty="0">
                <a:solidFill>
                  <a:srgbClr val="000000"/>
                </a:solidFill>
                <a:latin typeface="Arial" pitchFamily="34" charset="0"/>
                <a:ea typeface="Arial" pitchFamily="34" charset="-122"/>
                <a:cs typeface="Arial" pitchFamily="34" charset="-120"/>
              </a:rPr>
              <a:t>Сырую воду желательно отстаивать, фильтровать через ткань и, если есть возможность, кипятить. Это снижает риск заражения микробами и кишечных заболеваний.
</a:t>
            </a:r>
            <a:endParaRPr lang="en-US" sz="850" dirty="0"/>
          </a:p>
        </p:txBody>
      </p:sp>
      <p:sp>
        <p:nvSpPr>
          <p:cNvPr id="16" name="Text 4"/>
          <p:cNvSpPr txBox="1"/>
          <p:nvPr/>
        </p:nvSpPr>
        <p:spPr>
          <a:xfrm>
            <a:off x="5016100" y="2346875"/>
            <a:ext cx="1838400" cy="889500"/>
          </a:xfrm>
          <a:prstGeom prst="rect">
            <a:avLst/>
          </a:prstGeom>
          <a:noFill/>
          <a:ln/>
        </p:spPr>
        <p:txBody>
          <a:bodyPr wrap="square" lIns="0" tIns="0" rIns="0" bIns="0" rtlCol="0" anchor="t"/>
          <a:lstStyle/>
          <a:p>
            <a:pPr algn="l" indent="0" marL="0">
              <a:lnSpc>
                <a:spcPct val="115000"/>
              </a:lnSpc>
              <a:buNone/>
            </a:pPr>
            <a:r>
              <a:rPr lang="en-US" sz="850" b="1" dirty="0">
                <a:solidFill>
                  <a:srgbClr val="000000"/>
                </a:solidFill>
                <a:latin typeface="Arial" pitchFamily="34" charset="0"/>
                <a:ea typeface="Arial" pitchFamily="34" charset="-122"/>
                <a:cs typeface="Arial" pitchFamily="34" charset="-120"/>
              </a:rPr>
              <a:t>Пить маленькими порциями
</a:t>
            </a:r>
            <a:pPr algn="l" indent="0" marL="0">
              <a:lnSpc>
                <a:spcPct val="115000"/>
              </a:lnSpc>
              <a:buNone/>
            </a:pPr>
            <a:r>
              <a:rPr lang="en-US" sz="647"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49" dirty="0">
                <a:solidFill>
                  <a:srgbClr val="000000"/>
                </a:solidFill>
                <a:latin typeface="Arial" pitchFamily="34" charset="0"/>
                <a:ea typeface="Arial" pitchFamily="34" charset="-122"/>
                <a:cs typeface="Arial" pitchFamily="34" charset="-120"/>
              </a:rPr>
              <a:t>Если пить небольшими глотками, вода расходуется медленнее и не перегружает организм. Такой подход особенно важен в жару и при длительном ожидании помощи.
</a:t>
            </a:r>
            <a:endParaRPr lang="en-US" sz="850" dirty="0"/>
          </a:p>
        </p:txBody>
      </p:sp>
      <p:sp>
        <p:nvSpPr>
          <p:cNvPr id="17" name="Text 5"/>
          <p:cNvSpPr txBox="1"/>
          <p:nvPr/>
        </p:nvSpPr>
        <p:spPr>
          <a:xfrm>
            <a:off x="7063000" y="3532800"/>
            <a:ext cx="1838400" cy="889500"/>
          </a:xfrm>
          <a:prstGeom prst="rect">
            <a:avLst/>
          </a:prstGeom>
          <a:noFill/>
          <a:ln/>
        </p:spPr>
        <p:txBody>
          <a:bodyPr wrap="square" lIns="0" tIns="0" rIns="0" bIns="0" rtlCol="0" anchor="t"/>
          <a:lstStyle/>
          <a:p>
            <a:pPr algn="l" indent="0" marL="0">
              <a:lnSpc>
                <a:spcPct val="115000"/>
              </a:lnSpc>
              <a:buNone/>
            </a:pPr>
            <a:r>
              <a:rPr lang="en-US" sz="849" b="1" dirty="0">
                <a:solidFill>
                  <a:srgbClr val="000000"/>
                </a:solidFill>
                <a:latin typeface="Arial" pitchFamily="34" charset="0"/>
                <a:ea typeface="Arial" pitchFamily="34" charset="-122"/>
                <a:cs typeface="Arial" pitchFamily="34" charset="-120"/>
              </a:rPr>
              <a:t>Дополнительные подсказки природы
</a:t>
            </a:r>
            <a:pPr algn="l" indent="0" marL="0">
              <a:lnSpc>
                <a:spcPct val="115000"/>
              </a:lnSpc>
              <a:buNone/>
            </a:pPr>
            <a:r>
              <a:rPr lang="en-US" sz="646"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748" dirty="0">
                <a:solidFill>
                  <a:srgbClr val="000000"/>
                </a:solidFill>
                <a:latin typeface="Arial" pitchFamily="34" charset="0"/>
                <a:ea typeface="Arial" pitchFamily="34" charset="-122"/>
                <a:cs typeface="Arial" pitchFamily="34" charset="-120"/>
              </a:rPr>
              <a:t>Влажная трава, листья и снег не заменяют полноценный запас, но могут помочь в крайней ситуации. Главное — не тратить силы на рискованные и сомнительные источники.
</a:t>
            </a:r>
            <a:endParaRPr lang="en-US" sz="849"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681445" y="1806525"/>
            <a:ext cx="3953210" cy="2657700"/>
          </a:xfrm>
          <a:prstGeom prst="rect">
            <a:avLst/>
          </a:prstGeom>
        </p:spPr>
      </p:pic>
      <p:sp>
        <p:nvSpPr>
          <p:cNvPr id="6" name="Text 0"/>
          <p:cNvSpPr txBox="1"/>
          <p:nvPr/>
        </p:nvSpPr>
        <p:spPr>
          <a:xfrm>
            <a:off x="404775" y="1954775"/>
            <a:ext cx="3667200" cy="10059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Даже короткое промедление усиливает риск, особенно если человек мокрый, усталый или остаётся без движения.
</a:t>
            </a:r>
            <a:endParaRPr lang="en-US" sz="1000" dirty="0"/>
          </a:p>
        </p:txBody>
      </p:sp>
      <p:sp>
        <p:nvSpPr>
          <p:cNvPr id="7" name="Text 1"/>
          <p:cNvSpPr txBox="1"/>
          <p:nvPr/>
        </p:nvSpPr>
        <p:spPr>
          <a:xfrm>
            <a:off x="333375" y="690575"/>
            <a:ext cx="8469300" cy="603900"/>
          </a:xfrm>
          <a:prstGeom prst="rect">
            <a:avLst/>
          </a:prstGeom>
          <a:noFill/>
          <a:ln/>
        </p:spPr>
        <p:txBody>
          <a:bodyPr wrap="square" lIns="0" tIns="0" rIns="0" bIns="0" rtlCol="0" anchor="ctr"/>
          <a:lstStyle/>
          <a:p>
            <a:pPr algn="l" indent="0" marL="0">
              <a:lnSpc>
                <a:spcPct val="100000"/>
              </a:lnSpc>
              <a:buNone/>
            </a:pPr>
            <a:r>
              <a:rPr lang="en-US" sz="2376" b="1" dirty="0">
                <a:solidFill>
                  <a:srgbClr val="000000"/>
                </a:solidFill>
                <a:latin typeface="Arial" pitchFamily="34" charset="0"/>
                <a:ea typeface="Arial" pitchFamily="34" charset="-122"/>
                <a:cs typeface="Arial" pitchFamily="34" charset="-120"/>
              </a:rPr>
              <a:t>Как быстро становятся опасными нехватка воды, холода и голода
</a:t>
            </a:r>
            <a:endParaRPr lang="en-US" sz="2376" dirty="0"/>
          </a:p>
        </p:txBody>
      </p:sp>
      <p:sp>
        <p:nvSpPr>
          <p:cNvPr id="8" name="Text 2"/>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7</a:t>
            </a:r>
            <a:endParaRPr lang="en-US" sz="800" dirty="0"/>
          </a:p>
        </p:txBody>
      </p:sp>
      <p:sp>
        <p:nvSpPr>
          <p:cNvPr id="9" name="Text 3"/>
          <p:cNvSpPr txBox="1"/>
          <p:nvPr/>
        </p:nvSpPr>
        <p:spPr>
          <a:xfrm>
            <a:off x="404775" y="3193025"/>
            <a:ext cx="3667200" cy="1005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Холод угрожает раньше остальных факторов, вода становится критической за 1–3 суток, а голод развивается медленнее, но ослабляет организм.
</a:t>
            </a:r>
            <a:endParaRPr lang="en-US" sz="1000" dirty="0"/>
          </a:p>
        </p:txBody>
      </p:sp>
      <p:sp>
        <p:nvSpPr>
          <p:cNvPr id="10" name="Text 4"/>
          <p:cNvSpPr txBox="1"/>
          <p:nvPr/>
        </p:nvSpPr>
        <p:spPr>
          <a:xfrm>
            <a:off x="4575250" y="1421550"/>
            <a:ext cx="3808800" cy="100500"/>
          </a:xfrm>
          <a:prstGeom prst="rect">
            <a:avLst/>
          </a:prstGeom>
          <a:noFill/>
          <a:ln/>
        </p:spPr>
        <p:txBody>
          <a:bodyPr wrap="square" lIns="0" tIns="0" rIns="0" bIns="0" rtlCol="0" anchor="t"/>
          <a:lstStyle/>
          <a:p>
            <a:pPr algn="l" indent="0" marL="0">
              <a:lnSpc>
                <a:spcPct val="115000"/>
              </a:lnSpc>
              <a:buNone/>
            </a:pPr>
            <a:r>
              <a:rPr lang="en-US" sz="485" dirty="0">
                <a:solidFill>
                  <a:srgbClr val="FFFFFF"/>
                </a:solidFill>
                <a:latin typeface="Arial" pitchFamily="34" charset="0"/>
                <a:ea typeface="Arial" pitchFamily="34" charset="-122"/>
                <a:cs typeface="Arial" pitchFamily="34" charset="-120"/>
              </a:rPr>
              <a:t>Обобщение учебных сведений по выживанию в природной среде; сроки зависят от погоды, одежды, нагрузки и состояния человека.
</a:t>
            </a:r>
            <a:endParaRPr lang="en-US" sz="48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8</a:t>
            </a:r>
            <a:endParaRPr lang="en-US" sz="800" dirty="0"/>
          </a:p>
        </p:txBody>
      </p:sp>
      <p:sp>
        <p:nvSpPr>
          <p:cNvPr id="7" name="Text 1"/>
          <p:cNvSpPr txBox="1"/>
          <p:nvPr/>
        </p:nvSpPr>
        <p:spPr>
          <a:xfrm>
            <a:off x="706438" y="2091975"/>
            <a:ext cx="5251500" cy="4818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Собирать пищу можно только тогда, когда человек уверен в её безопасности. Незнакомые грибы, ягоды и растения пробовать нельзя, даже если они выглядят привлекательно.
</a:t>
            </a:r>
            <a:endParaRPr lang="en-US" sz="900" dirty="0"/>
          </a:p>
        </p:txBody>
      </p:sp>
      <p:sp>
        <p:nvSpPr>
          <p:cNvPr id="8" name="Text 2"/>
          <p:cNvSpPr txBox="1"/>
          <p:nvPr/>
        </p:nvSpPr>
        <p:spPr>
          <a:xfrm>
            <a:off x="706438" y="2679328"/>
            <a:ext cx="5251500" cy="4818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Ягоды и съедобные растения могут помочь, но обычно дают мало энергии. Поэтому они не заменяют воду, тепло и своевременную подачу сигнала бедствия.
</a:t>
            </a:r>
            <a:endParaRPr lang="en-US" sz="900" dirty="0"/>
          </a:p>
        </p:txBody>
      </p:sp>
      <p:sp>
        <p:nvSpPr>
          <p:cNvPr id="9" name="Text 3"/>
          <p:cNvSpPr txBox="1"/>
          <p:nvPr/>
        </p:nvSpPr>
        <p:spPr>
          <a:xfrm>
            <a:off x="2786050" y="3682975"/>
            <a:ext cx="5251500" cy="4818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Орехи и рыба более питательны, однако их добыча требует времени, навыков или инструмента. В автономии это важно учитывать, чтобы не расходовать силы впустую.
</a:t>
            </a:r>
            <a:endParaRPr lang="en-US" sz="900" dirty="0"/>
          </a:p>
        </p:txBody>
      </p:sp>
      <p:sp>
        <p:nvSpPr>
          <p:cNvPr id="10" name="Text 4"/>
          <p:cNvSpPr txBox="1"/>
          <p:nvPr/>
        </p:nvSpPr>
        <p:spPr>
          <a:xfrm>
            <a:off x="2786050" y="4270328"/>
            <a:ext cx="5251500" cy="481800"/>
          </a:xfrm>
          <a:prstGeom prst="rect">
            <a:avLst/>
          </a:prstGeom>
          <a:noFill/>
          <a:ln/>
        </p:spPr>
        <p:txBody>
          <a:bodyPr wrap="square" lIns="0" tIns="0" rIns="0" bIns="0" rtlCol="0" anchor="t"/>
          <a:lstStyle/>
          <a:p>
            <a:pPr algn="l" indent="0" marL="0">
              <a:lnSpc>
                <a:spcPct val="115000"/>
              </a:lnSpc>
              <a:buNone/>
            </a:pPr>
            <a:r>
              <a:rPr lang="en-US" sz="900" dirty="0">
                <a:solidFill>
                  <a:srgbClr val="000000"/>
                </a:solidFill>
                <a:latin typeface="Arial" pitchFamily="34" charset="0"/>
                <a:ea typeface="Arial" pitchFamily="34" charset="-122"/>
                <a:cs typeface="Arial" pitchFamily="34" charset="-120"/>
              </a:rPr>
              <a:t>Мелкие беспозвоночные и другие природные источники пищи допустимы только при уверенном знании. Безопасность всегда важнее редкой находки и случайного результата.
</a:t>
            </a:r>
            <a:endParaRPr lang="en-US" sz="900" dirty="0"/>
          </a:p>
        </p:txBody>
      </p:sp>
      <p:sp>
        <p:nvSpPr>
          <p:cNvPr id="11" name="Text 5"/>
          <p:cNvSpPr txBox="1"/>
          <p:nvPr/>
        </p:nvSpPr>
        <p:spPr>
          <a:xfrm>
            <a:off x="205000" y="418300"/>
            <a:ext cx="5361900" cy="10149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Пища в природе: что можно считать безопасным
</a:t>
            </a:r>
            <a:endParaRPr lang="en-US" sz="2246"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90925" y="2544485"/>
            <a:ext cx="4000500" cy="127663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04775" y="1954775"/>
            <a:ext cx="3667200" cy="11067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Краткое сравнение помогает понять, какие источники пищи полезны, а какие несут слишком большой риск.
</a:t>
            </a:r>
            <a:endParaRPr lang="en-US" sz="1000" dirty="0"/>
          </a:p>
        </p:txBody>
      </p:sp>
      <p:sp>
        <p:nvSpPr>
          <p:cNvPr id="7" name="Text 1"/>
          <p:cNvSpPr txBox="1"/>
          <p:nvPr/>
        </p:nvSpPr>
        <p:spPr>
          <a:xfrm>
            <a:off x="333375" y="690575"/>
            <a:ext cx="8469300" cy="6039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Сравнение природных источников пищи
</a:t>
            </a:r>
            <a:endParaRPr lang="en-US" sz="3000" dirty="0"/>
          </a:p>
        </p:txBody>
      </p:sp>
      <p:sp>
        <p:nvSpPr>
          <p:cNvPr id="8" name="Text 2"/>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9</a:t>
            </a:r>
            <a:endParaRPr lang="en-US" sz="800" dirty="0"/>
          </a:p>
        </p:txBody>
      </p:sp>
      <p:sp>
        <p:nvSpPr>
          <p:cNvPr id="9" name="Text 3"/>
          <p:cNvSpPr txBox="1"/>
          <p:nvPr/>
        </p:nvSpPr>
        <p:spPr>
          <a:xfrm>
            <a:off x="404775" y="3316938"/>
            <a:ext cx="3667200" cy="11067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Орехи дают больше энергии, ягоды доступны, но менее сытны, а грибы требуют особой осторожности из-за риска отравления.
</a:t>
            </a:r>
            <a:endParaRPr lang="en-US" sz="1000" dirty="0"/>
          </a:p>
        </p:txBody>
      </p:sp>
      <p:sp>
        <p:nvSpPr>
          <p:cNvPr id="10" name="Text 4"/>
          <p:cNvSpPr txBox="1"/>
          <p:nvPr/>
        </p:nvSpPr>
        <p:spPr>
          <a:xfrm>
            <a:off x="4308350" y="1469175"/>
            <a:ext cx="3808800" cy="100500"/>
          </a:xfrm>
          <a:prstGeom prst="rect">
            <a:avLst/>
          </a:prstGeom>
          <a:noFill/>
          <a:ln/>
        </p:spPr>
        <p:txBody>
          <a:bodyPr wrap="square" lIns="0" tIns="0" rIns="0" bIns="0" rtlCol="0" anchor="t"/>
          <a:lstStyle/>
          <a:p>
            <a:pPr algn="l" indent="0" marL="0">
              <a:lnSpc>
                <a:spcPct val="115000"/>
              </a:lnSpc>
              <a:buNone/>
            </a:pPr>
            <a:r>
              <a:rPr lang="en-US" sz="600" dirty="0">
                <a:solidFill>
                  <a:srgbClr val="FFFFFF"/>
                </a:solidFill>
                <a:latin typeface="Arial" pitchFamily="34" charset="0"/>
                <a:ea typeface="Arial" pitchFamily="34" charset="-122"/>
                <a:cs typeface="Arial" pitchFamily="34" charset="-120"/>
              </a:rPr>
              <a:t>Обобщение учебных материалов по безопасности в природной среде.
</a:t>
            </a: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10</a:t>
            </a:r>
            <a:endParaRPr lang="en-US" sz="800" dirty="0"/>
          </a:p>
        </p:txBody>
      </p:sp>
      <p:sp>
        <p:nvSpPr>
          <p:cNvPr id="9" name="Text 1"/>
          <p:cNvSpPr txBox="1"/>
          <p:nvPr/>
        </p:nvSpPr>
        <p:spPr>
          <a:xfrm>
            <a:off x="205000" y="418300"/>
            <a:ext cx="5361900" cy="10149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Огонь в автономии: зачем он нужен
</a:t>
            </a:r>
            <a:endParaRPr lang="en-US" sz="2246" dirty="0"/>
          </a:p>
        </p:txBody>
      </p:sp>
      <p:sp>
        <p:nvSpPr>
          <p:cNvPr id="10" name="Text 2"/>
          <p:cNvSpPr txBox="1"/>
          <p:nvPr/>
        </p:nvSpPr>
        <p:spPr>
          <a:xfrm>
            <a:off x="1334800" y="2676231"/>
            <a:ext cx="1577700" cy="899700"/>
          </a:xfrm>
          <a:prstGeom prst="rect">
            <a:avLst/>
          </a:prstGeom>
          <a:noFill/>
          <a:ln/>
        </p:spPr>
        <p:txBody>
          <a:bodyPr wrap="square" lIns="0" tIns="0" rIns="0" bIns="0" rtlCol="0" anchor="t"/>
          <a:lstStyle/>
          <a:p>
            <a:pPr algn="l" indent="0" marL="0">
              <a:lnSpc>
                <a:spcPct val="115000"/>
              </a:lnSpc>
              <a:buNone/>
            </a:pPr>
            <a:r>
              <a:rPr lang="en-US" sz="1027" b="1" dirty="0">
                <a:solidFill>
                  <a:srgbClr val="000000"/>
                </a:solidFill>
                <a:latin typeface="Arial" pitchFamily="34" charset="0"/>
                <a:ea typeface="Arial" pitchFamily="34" charset="-122"/>
                <a:cs typeface="Arial" pitchFamily="34" charset="-120"/>
              </a:rPr>
              <a:t>Подготовка места
</a:t>
            </a:r>
            <a:pPr algn="l" indent="0" marL="0">
              <a:lnSpc>
                <a:spcPct val="115000"/>
              </a:lnSpc>
              <a:buNone/>
            </a:pPr>
            <a:r>
              <a:rPr lang="en-US" sz="5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Сначала выбирают безопасный участок и убирают сухую траву, мох и ветки. Это снижает риск пожара и делает костёр более контролируемым.
</a:t>
            </a:r>
            <a:endParaRPr lang="en-US" sz="1027" dirty="0"/>
          </a:p>
        </p:txBody>
      </p:sp>
      <p:sp>
        <p:nvSpPr>
          <p:cNvPr id="11" name="Text 3"/>
          <p:cNvSpPr txBox="1"/>
          <p:nvPr/>
        </p:nvSpPr>
        <p:spPr>
          <a:xfrm>
            <a:off x="3680540" y="2672550"/>
            <a:ext cx="1577700" cy="899700"/>
          </a:xfrm>
          <a:prstGeom prst="rect">
            <a:avLst/>
          </a:prstGeom>
          <a:noFill/>
          <a:ln/>
        </p:spPr>
        <p:txBody>
          <a:bodyPr wrap="square" lIns="0" tIns="0" rIns="0" bIns="0" rtlCol="0" anchor="t"/>
          <a:lstStyle/>
          <a:p>
            <a:pPr algn="l" indent="0" marL="0">
              <a:lnSpc>
                <a:spcPct val="115000"/>
              </a:lnSpc>
              <a:buNone/>
            </a:pPr>
            <a:r>
              <a:rPr lang="en-US" sz="1027" b="1" dirty="0">
                <a:solidFill>
                  <a:srgbClr val="000000"/>
                </a:solidFill>
                <a:latin typeface="Arial" pitchFamily="34" charset="0"/>
                <a:ea typeface="Arial" pitchFamily="34" charset="-122"/>
                <a:cs typeface="Arial" pitchFamily="34" charset="-120"/>
              </a:rPr>
              <a:t>Розжиг
</a:t>
            </a:r>
            <a:pPr algn="l" indent="0" marL="0">
              <a:lnSpc>
                <a:spcPct val="115000"/>
              </a:lnSpc>
              <a:buNone/>
            </a:pPr>
            <a:r>
              <a:rPr lang="en-US" sz="5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Для начала используют сухие тонкие веточки, щепу, бересту или сухую сердцевину дерева. Потом постепенно добавляют более толстые дрова.
</a:t>
            </a:r>
            <a:endParaRPr lang="en-US" sz="1027" dirty="0"/>
          </a:p>
        </p:txBody>
      </p:sp>
      <p:sp>
        <p:nvSpPr>
          <p:cNvPr id="12" name="Text 4"/>
          <p:cNvSpPr txBox="1"/>
          <p:nvPr/>
        </p:nvSpPr>
        <p:spPr>
          <a:xfrm>
            <a:off x="6026301" y="2672550"/>
            <a:ext cx="1577700" cy="899700"/>
          </a:xfrm>
          <a:prstGeom prst="rect">
            <a:avLst/>
          </a:prstGeom>
          <a:noFill/>
          <a:ln/>
        </p:spPr>
        <p:txBody>
          <a:bodyPr wrap="square" lIns="0" tIns="0" rIns="0" bIns="0" rtlCol="0" anchor="t"/>
          <a:lstStyle/>
          <a:p>
            <a:pPr algn="l" indent="0" marL="0">
              <a:lnSpc>
                <a:spcPct val="115000"/>
              </a:lnSpc>
              <a:buNone/>
            </a:pPr>
            <a:r>
              <a:rPr lang="en-US" sz="1027" b="1" dirty="0">
                <a:solidFill>
                  <a:srgbClr val="000000"/>
                </a:solidFill>
                <a:latin typeface="Arial" pitchFamily="34" charset="0"/>
                <a:ea typeface="Arial" pitchFamily="34" charset="-122"/>
                <a:cs typeface="Arial" pitchFamily="34" charset="-120"/>
              </a:rPr>
              <a:t>Использование огня
</a:t>
            </a:r>
            <a:pPr algn="l" indent="0" marL="0">
              <a:lnSpc>
                <a:spcPct val="115000"/>
              </a:lnSpc>
              <a:buNone/>
            </a:pPr>
            <a:r>
              <a:rPr lang="en-US" sz="59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00000"/>
                </a:solidFill>
                <a:latin typeface="Arial" pitchFamily="34" charset="0"/>
                <a:ea typeface="Arial" pitchFamily="34" charset="-122"/>
                <a:cs typeface="Arial" pitchFamily="34" charset="-120"/>
              </a:rPr>
              <a:t>Когда огонь уже горит, он помогает согреться, высушить одежду, вскипятить воду и подать заметный сигнал спасателям.
</a:t>
            </a:r>
            <a:endParaRPr lang="en-US" sz="102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6241694" y="600901"/>
            <a:ext cx="1904100" cy="1381588"/>
          </a:xfrm>
          <a:prstGeom prst="rect">
            <a:avLst/>
          </a:prstGeom>
        </p:spPr>
      </p:pic>
      <p:pic>
        <p:nvPicPr>
          <p:cNvPr id="6" name="Image 4" descr="preencoded.png">    </p:cNvPr>
          <p:cNvPicPr>
            <a:picLocks noChangeAspect="1"/>
          </p:cNvPicPr>
          <p:nvPr/>
        </p:nvPicPr>
        <p:blipFill>
          <a:blip r:embed="rId5"/>
          <a:stretch>
            <a:fillRect/>
          </a:stretch>
        </p:blipFill>
        <p:spPr>
          <a:xfrm>
            <a:off x="5928150" y="2055153"/>
            <a:ext cx="1904100" cy="1381588"/>
          </a:xfrm>
          <a:prstGeom prst="rect">
            <a:avLst/>
          </a:prstGeom>
        </p:spPr>
      </p:pic>
      <p:pic>
        <p:nvPicPr>
          <p:cNvPr id="7" name="Image 5" descr="preencoded.png">    </p:cNvPr>
          <p:cNvPicPr>
            <a:picLocks noChangeAspect="1"/>
          </p:cNvPicPr>
          <p:nvPr/>
        </p:nvPicPr>
        <p:blipFill>
          <a:blip r:embed="rId6"/>
          <a:stretch>
            <a:fillRect/>
          </a:stretch>
        </p:blipFill>
        <p:spPr>
          <a:xfrm>
            <a:off x="6241912" y="3554828"/>
            <a:ext cx="1904100" cy="138158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11</a:t>
            </a:r>
            <a:endParaRPr lang="en-US" sz="800" dirty="0"/>
          </a:p>
        </p:txBody>
      </p:sp>
      <p:sp>
        <p:nvSpPr>
          <p:cNvPr id="10" name="Text 1"/>
          <p:cNvSpPr txBox="1"/>
          <p:nvPr/>
        </p:nvSpPr>
        <p:spPr>
          <a:xfrm>
            <a:off x="321650" y="546725"/>
            <a:ext cx="5409300" cy="7701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Как читать местность: подсказки, которые помогают не потеряться
</a:t>
            </a:r>
            <a:endParaRPr lang="en-US" sz="2246" dirty="0"/>
          </a:p>
        </p:txBody>
      </p:sp>
      <p:sp>
        <p:nvSpPr>
          <p:cNvPr id="11" name="Text 2"/>
          <p:cNvSpPr txBox="1"/>
          <p:nvPr/>
        </p:nvSpPr>
        <p:spPr>
          <a:xfrm>
            <a:off x="332750" y="1823150"/>
            <a:ext cx="4972200" cy="810900"/>
          </a:xfrm>
          <a:prstGeom prst="rect">
            <a:avLst/>
          </a:prstGeom>
          <a:noFill/>
          <a:ln/>
        </p:spPr>
        <p:txBody>
          <a:bodyPr wrap="square" lIns="0" tIns="0" rIns="0" bIns="0" rtlCol="0" anchor="t"/>
          <a:lstStyle/>
          <a:p>
            <a:pPr algn="l" indent="0" marL="0">
              <a:lnSpc>
                <a:spcPct val="115000"/>
              </a:lnSpc>
              <a:buNone/>
            </a:pPr>
            <a:r>
              <a:rPr lang="en-US" sz="1110" b="1" dirty="0">
                <a:solidFill>
                  <a:srgbClr val="000000"/>
                </a:solidFill>
                <a:latin typeface="Arial" pitchFamily="34" charset="0"/>
                <a:ea typeface="Arial" pitchFamily="34" charset="-122"/>
                <a:cs typeface="Arial" pitchFamily="34" charset="-120"/>
              </a:rPr>
              <a:t>Компас и солнце помогают сверить направление
</a:t>
            </a:r>
            <a:pPr algn="l" indent="0" marL="0">
              <a:lnSpc>
                <a:spcPct val="115000"/>
              </a:lnSpc>
              <a:buNone/>
            </a:pPr>
            <a:r>
              <a:rPr lang="en-US" sz="74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5" dirty="0">
                <a:solidFill>
                  <a:srgbClr val="000000"/>
                </a:solidFill>
                <a:latin typeface="Arial" pitchFamily="34" charset="0"/>
                <a:ea typeface="Arial" pitchFamily="34" charset="-122"/>
                <a:cs typeface="Arial" pitchFamily="34" charset="-120"/>
              </a:rPr>
              <a:t>Когда под рукой есть компас, он сразу показывает общее направление движения и помогает не кружить на месте. Если компаса нет, можно сравнить положение солнца, дороги и заметных объектов вокруг. Так легче понять, куда ведёт тропа и где искать путь к людям.
</a:t>
            </a:r>
            <a:endParaRPr lang="en-US" sz="1110" dirty="0"/>
          </a:p>
        </p:txBody>
      </p:sp>
      <p:sp>
        <p:nvSpPr>
          <p:cNvPr id="12" name="Text 3"/>
          <p:cNvSpPr txBox="1"/>
          <p:nvPr/>
        </p:nvSpPr>
        <p:spPr>
          <a:xfrm>
            <a:off x="332750" y="2864150"/>
            <a:ext cx="4972200" cy="810900"/>
          </a:xfrm>
          <a:prstGeom prst="rect">
            <a:avLst/>
          </a:prstGeom>
          <a:noFill/>
          <a:ln/>
        </p:spPr>
        <p:txBody>
          <a:bodyPr wrap="square" lIns="0" tIns="0" rIns="0" bIns="0" rtlCol="0" anchor="t"/>
          <a:lstStyle/>
          <a:p>
            <a:pPr algn="l" indent="0" marL="0">
              <a:lnSpc>
                <a:spcPct val="115000"/>
              </a:lnSpc>
              <a:buNone/>
            </a:pPr>
            <a:r>
              <a:rPr lang="en-US" sz="1110" b="1" dirty="0">
                <a:solidFill>
                  <a:srgbClr val="000000"/>
                </a:solidFill>
                <a:latin typeface="Arial" pitchFamily="34" charset="0"/>
                <a:ea typeface="Arial" pitchFamily="34" charset="-122"/>
                <a:cs typeface="Arial" pitchFamily="34" charset="-120"/>
              </a:rPr>
              <a:t>Река, дорога и лес подсказывают, где находишься
</a:t>
            </a:r>
            <a:pPr algn="l" indent="0" marL="0">
              <a:lnSpc>
                <a:spcPct val="115000"/>
              </a:lnSpc>
              <a:buNone/>
            </a:pPr>
            <a:r>
              <a:rPr lang="en-US" sz="740"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925" dirty="0">
                <a:solidFill>
                  <a:srgbClr val="000000"/>
                </a:solidFill>
                <a:latin typeface="Arial" pitchFamily="34" charset="0"/>
                <a:ea typeface="Arial" pitchFamily="34" charset="-122"/>
                <a:cs typeface="Arial" pitchFamily="34" charset="-120"/>
              </a:rPr>
              <a:t>На схеме местности особенно заметны река, лесной массив и дорога: они помогают определить своё положение даже без карты. Если рядом есть мост, просека или поворот реки, это уже важные ориентиры. Но один признак может обмануть, поэтому лучше смотреть сразу на несколько деталей.
</a:t>
            </a:r>
            <a:endParaRPr lang="en-US" sz="1110" dirty="0"/>
          </a:p>
        </p:txBody>
      </p:sp>
      <p:sp>
        <p:nvSpPr>
          <p:cNvPr id="13" name="Text 4"/>
          <p:cNvSpPr txBox="1"/>
          <p:nvPr/>
        </p:nvSpPr>
        <p:spPr>
          <a:xfrm>
            <a:off x="332750" y="3925600"/>
            <a:ext cx="4972200" cy="770100"/>
          </a:xfrm>
          <a:prstGeom prst="rect">
            <a:avLst/>
          </a:prstGeom>
          <a:noFill/>
          <a:ln/>
        </p:spPr>
        <p:txBody>
          <a:bodyPr wrap="square" lIns="0" tIns="0" rIns="0" bIns="0" rtlCol="0" anchor="t"/>
          <a:lstStyle/>
          <a:p>
            <a:pPr algn="l" indent="0" marL="0">
              <a:lnSpc>
                <a:spcPct val="115000"/>
              </a:lnSpc>
              <a:buNone/>
            </a:pPr>
            <a:r>
              <a:rPr lang="en-US" sz="1054" b="1" dirty="0">
                <a:solidFill>
                  <a:srgbClr val="000000"/>
                </a:solidFill>
                <a:latin typeface="Arial" pitchFamily="34" charset="0"/>
                <a:ea typeface="Arial" pitchFamily="34" charset="-122"/>
                <a:cs typeface="Arial" pitchFamily="34" charset="-120"/>
              </a:rPr>
              <a:t>Рельеф и ориентиры работают вместе
</a:t>
            </a:r>
            <a:pPr algn="l" indent="0" marL="0">
              <a:lnSpc>
                <a:spcPct val="115000"/>
              </a:lnSpc>
              <a:buNone/>
            </a:pPr>
            <a:r>
              <a:rPr lang="en-US" sz="702" dirty="0">
                <a:solidFill>
                  <a:srgbClr val="000000"/>
                </a:solidFill>
                <a:latin typeface="Arial" pitchFamily="34" charset="0"/>
                <a:ea typeface="Arial" pitchFamily="34" charset="-122"/>
                <a:cs typeface="Arial" pitchFamily="34" charset="-120"/>
              </a:rPr>
              <a:t>
</a:t>
            </a:r>
            <a:pPr algn="l" indent="0" marL="0">
              <a:lnSpc>
                <a:spcPct val="115000"/>
              </a:lnSpc>
              <a:buNone/>
            </a:pPr>
            <a:r>
              <a:rPr lang="en-US" sz="878" dirty="0">
                <a:solidFill>
                  <a:srgbClr val="000000"/>
                </a:solidFill>
                <a:latin typeface="Arial" pitchFamily="34" charset="0"/>
                <a:ea typeface="Arial" pitchFamily="34" charset="-122"/>
                <a:cs typeface="Arial" pitchFamily="34" charset="-120"/>
              </a:rPr>
              <a:t>Холм, овраг, берег, линия деревьев или отдельное высокое дерево могут стать хорошими ориентиром для запоминания маршрута. Их удобно сравнивать между собой и с картой, если она есть. В автономии важно не искать один «идеальный» знак, а собирать картину из разных подсказок.
</a:t>
            </a:r>
            <a:endParaRPr lang="en-US" sz="105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3375" y="1726321"/>
            <a:ext cx="8435100" cy="295133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12</a:t>
            </a:r>
            <a:endParaRPr lang="en-US" sz="800" dirty="0"/>
          </a:p>
        </p:txBody>
      </p:sp>
      <p:sp>
        <p:nvSpPr>
          <p:cNvPr id="6" name="Text 1"/>
          <p:cNvSpPr txBox="1"/>
          <p:nvPr/>
        </p:nvSpPr>
        <p:spPr>
          <a:xfrm>
            <a:off x="146400" y="357450"/>
            <a:ext cx="5625300" cy="6045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Как принять решение: оставаться на месте или двигаться дальше
</a:t>
            </a:r>
            <a:endParaRPr lang="en-US" sz="2246" dirty="0"/>
          </a:p>
        </p:txBody>
      </p:sp>
      <p:sp>
        <p:nvSpPr>
          <p:cNvPr id="7" name="Text 2"/>
          <p:cNvSpPr txBox="1"/>
          <p:nvPr/>
        </p:nvSpPr>
        <p:spPr>
          <a:xfrm>
            <a:off x="146400" y="1005416"/>
            <a:ext cx="5625300" cy="2100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Алгоритм основан на оценке связи, маршрута, погоды, травм и видимости пути.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58750" y="423125"/>
            <a:ext cx="4186200" cy="1071600"/>
          </a:xfrm>
          <a:prstGeom prst="rect">
            <a:avLst/>
          </a:prstGeom>
          <a:noFill/>
          <a:ln/>
        </p:spPr>
        <p:txBody>
          <a:bodyPr wrap="square" lIns="0" tIns="0" rIns="0" bIns="0" rtlCol="0" anchor="ctr"/>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 подать сигнал бедствия и не остаться незамеченным
</a:t>
            </a:r>
            <a:endParaRPr lang="en-US" sz="2000" dirty="0"/>
          </a:p>
        </p:txBody>
      </p:sp>
      <p:sp>
        <p:nvSpPr>
          <p:cNvPr id="8" name="Text 1"/>
          <p:cNvSpPr txBox="1"/>
          <p:nvPr/>
        </p:nvSpPr>
        <p:spPr>
          <a:xfrm>
            <a:off x="373413" y="2897975"/>
            <a:ext cx="5558100" cy="729900"/>
          </a:xfrm>
          <a:prstGeom prst="rect">
            <a:avLst/>
          </a:prstGeom>
          <a:noFill/>
          <a:ln/>
        </p:spPr>
        <p:txBody>
          <a:bodyPr wrap="square" lIns="0" tIns="0" rIns="0" bIns="0" rtlCol="0" anchor="t"/>
          <a:lstStyle/>
          <a:p>
            <a:pPr algn="l" indent="0" marL="0">
              <a:lnSpc>
                <a:spcPct val="115000"/>
              </a:lnSpc>
              <a:buNone/>
            </a:pPr>
            <a:r>
              <a:rPr lang="en-US" sz="1025" dirty="0">
                <a:solidFill>
                  <a:srgbClr val="000000"/>
                </a:solidFill>
                <a:latin typeface="Arial" pitchFamily="34" charset="0"/>
                <a:ea typeface="Arial" pitchFamily="34" charset="-122"/>
                <a:cs typeface="Arial" pitchFamily="34" charset="-120"/>
              </a:rPr>
              <a:t>Международный сигнал бедствия строится на повторении трёх сигналов подряд. Это может быть три свистка, три вспышки света или три костровых дыма. Повторяемость помогает спасателям отличить просьбу о помощи от случайного шума.
</a:t>
            </a:r>
            <a:endParaRPr lang="en-US" sz="1025" dirty="0"/>
          </a:p>
        </p:txBody>
      </p:sp>
      <p:sp>
        <p:nvSpPr>
          <p:cNvPr id="9" name="Text 2"/>
          <p:cNvSpPr txBox="1"/>
          <p:nvPr/>
        </p:nvSpPr>
        <p:spPr>
          <a:xfrm>
            <a:off x="1991387" y="1885050"/>
            <a:ext cx="5558100" cy="729900"/>
          </a:xfrm>
          <a:prstGeom prst="rect">
            <a:avLst/>
          </a:prstGeom>
          <a:noFill/>
          <a:ln/>
        </p:spPr>
        <p:txBody>
          <a:bodyPr wrap="square" lIns="0" tIns="0" rIns="0" bIns="0" rtlCol="0" anchor="t"/>
          <a:lstStyle/>
          <a:p>
            <a:pPr algn="l" indent="0" marL="0">
              <a:lnSpc>
                <a:spcPct val="115000"/>
              </a:lnSpc>
              <a:buNone/>
            </a:pPr>
            <a:r>
              <a:rPr lang="en-US" sz="1025" dirty="0">
                <a:solidFill>
                  <a:srgbClr val="000000"/>
                </a:solidFill>
                <a:latin typeface="Arial" pitchFamily="34" charset="0"/>
                <a:ea typeface="Arial" pitchFamily="34" charset="-122"/>
                <a:cs typeface="Arial" pitchFamily="34" charset="-120"/>
              </a:rPr>
              <a:t>Используйте то, что видно и слышно издалека: свисток, фонарь, зеркало, яркую одежду, дым или костёр. На открытом месте особенно заметны крупные контрастные знаки на снегу, песке или поляне.
</a:t>
            </a:r>
            <a:endParaRPr lang="en-US" sz="1025" dirty="0"/>
          </a:p>
        </p:txBody>
      </p:sp>
      <p:sp>
        <p:nvSpPr>
          <p:cNvPr id="10" name="Text 3"/>
          <p:cNvSpPr txBox="1"/>
          <p:nvPr/>
        </p:nvSpPr>
        <p:spPr>
          <a:xfrm>
            <a:off x="3297538" y="4073075"/>
            <a:ext cx="5558100" cy="729900"/>
          </a:xfrm>
          <a:prstGeom prst="rect">
            <a:avLst/>
          </a:prstGeom>
          <a:noFill/>
          <a:ln/>
        </p:spPr>
        <p:txBody>
          <a:bodyPr wrap="square" lIns="0" tIns="0" rIns="0" bIns="0" rtlCol="0" anchor="t"/>
          <a:lstStyle/>
          <a:p>
            <a:pPr algn="l" indent="0" marL="0">
              <a:lnSpc>
                <a:spcPct val="115000"/>
              </a:lnSpc>
              <a:buNone/>
            </a:pPr>
            <a:r>
              <a:rPr lang="en-US" sz="1025" dirty="0">
                <a:solidFill>
                  <a:srgbClr val="000000"/>
                </a:solidFill>
                <a:latin typeface="Arial" pitchFamily="34" charset="0"/>
                <a:ea typeface="Arial" pitchFamily="34" charset="-122"/>
                <a:cs typeface="Arial" pitchFamily="34" charset="-120"/>
              </a:rPr>
              <a:t>Чем выше и свободнее место, тем лучше сигнал заметен. Если есть возможность, сочетайте звук, свет и большие знаки на земле: так шанс быть замеченным значительно выше, чем при одном способе.
</a:t>
            </a:r>
            <a:endParaRPr lang="en-US" sz="1025" dirty="0"/>
          </a:p>
        </p:txBody>
      </p:sp>
      <p:sp>
        <p:nvSpPr>
          <p:cNvPr id="11" name="Text 4"/>
          <p:cNvSpPr txBox="1"/>
          <p:nvPr/>
        </p:nvSpPr>
        <p:spPr>
          <a:xfrm>
            <a:off x="8682225" y="16727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13</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682225" y="16727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14</a:t>
            </a:r>
            <a:endParaRPr lang="en-US" sz="800" dirty="0"/>
          </a:p>
        </p:txBody>
      </p:sp>
      <p:sp>
        <p:nvSpPr>
          <p:cNvPr id="7" name="Text 1"/>
          <p:cNvSpPr txBox="1"/>
          <p:nvPr/>
        </p:nvSpPr>
        <p:spPr>
          <a:xfrm>
            <a:off x="209100" y="412750"/>
            <a:ext cx="5079900" cy="984300"/>
          </a:xfrm>
          <a:prstGeom prst="rect">
            <a:avLst/>
          </a:prstGeom>
          <a:noFill/>
          <a:ln/>
        </p:spPr>
        <p:txBody>
          <a:bodyPr wrap="square" lIns="0" tIns="0" rIns="0" bIns="0" rtlCol="0" anchor="ctr"/>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Первая помощь: что делать при травме, ожоге и охлаждении
</a:t>
            </a:r>
            <a:endParaRPr lang="en-US" sz="2000" dirty="0"/>
          </a:p>
        </p:txBody>
      </p:sp>
      <p:sp>
        <p:nvSpPr>
          <p:cNvPr id="8" name="Text 2"/>
          <p:cNvSpPr txBox="1"/>
          <p:nvPr/>
        </p:nvSpPr>
        <p:spPr>
          <a:xfrm>
            <a:off x="3206450" y="223262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При порезе, ушибе или растяжении важны покой, чистая повязка и уменьшение нагрузки на повреждённую часть тела. Не стоит продолжать движение через боль, если это усиливает травму и мешает оценить состояние.
</a:t>
            </a:r>
            <a:endParaRPr lang="en-US" sz="1200" dirty="0"/>
          </a:p>
        </p:txBody>
      </p:sp>
      <p:sp>
        <p:nvSpPr>
          <p:cNvPr id="9" name="Text 3"/>
          <p:cNvSpPr txBox="1"/>
          <p:nvPr/>
        </p:nvSpPr>
        <p:spPr>
          <a:xfrm>
            <a:off x="3206450" y="3066050"/>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При переохлаждении человека укрывают от ветра и влаги, меняют мокрую одежду и согревают постепенно. Тёплое питьё дают только тому, кто в сознании. Растирать обмороженные места снегом нельзя, чтобы не повредить кожу ещё сильнее.
</a:t>
            </a:r>
            <a:endParaRPr lang="en-US" sz="1200" dirty="0"/>
          </a:p>
        </p:txBody>
      </p:sp>
      <p:sp>
        <p:nvSpPr>
          <p:cNvPr id="10" name="Text 4"/>
          <p:cNvSpPr txBox="1"/>
          <p:nvPr/>
        </p:nvSpPr>
        <p:spPr>
          <a:xfrm>
            <a:off x="3206450" y="389947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При ожоге и укусе нужно убрать опасный фактор, защитить место от загрязнения и следить за самочувствием. Если боль сильная, появляется отёк или ухудшается состояние, требуется помощь взрослых или спасателей как можно раньше.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681445" y="1806525"/>
            <a:ext cx="3953210" cy="2657700"/>
          </a:xfrm>
          <a:prstGeom prst="rect">
            <a:avLst/>
          </a:prstGeom>
        </p:spPr>
      </p:pic>
      <p:sp>
        <p:nvSpPr>
          <p:cNvPr id="6" name="Text 0"/>
          <p:cNvSpPr txBox="1"/>
          <p:nvPr/>
        </p:nvSpPr>
        <p:spPr>
          <a:xfrm>
            <a:off x="404775" y="1954775"/>
            <a:ext cx="3667200" cy="10059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Опасности редко действуют поодиночке: одна проблема быстро усиливает другую и усложняет выбор правильных действий.
</a:t>
            </a:r>
            <a:endParaRPr lang="en-US" sz="1000" dirty="0"/>
          </a:p>
        </p:txBody>
      </p:sp>
      <p:sp>
        <p:nvSpPr>
          <p:cNvPr id="7" name="Text 1"/>
          <p:cNvSpPr txBox="1"/>
          <p:nvPr/>
        </p:nvSpPr>
        <p:spPr>
          <a:xfrm>
            <a:off x="333375" y="690575"/>
            <a:ext cx="8469300" cy="603900"/>
          </a:xfrm>
          <a:prstGeom prst="rect">
            <a:avLst/>
          </a:prstGeom>
          <a:noFill/>
          <a:ln/>
        </p:spPr>
        <p:txBody>
          <a:bodyPr wrap="square" lIns="0" tIns="0" rIns="0" bIns="0" rtlCol="0" anchor="ctr"/>
          <a:lstStyle/>
          <a:p>
            <a:pPr algn="l" indent="0" marL="0">
              <a:lnSpc>
                <a:spcPct val="100000"/>
              </a:lnSpc>
              <a:buNone/>
            </a:pPr>
            <a:r>
              <a:rPr lang="en-US" sz="2555" b="1" dirty="0">
                <a:solidFill>
                  <a:srgbClr val="000000"/>
                </a:solidFill>
                <a:latin typeface="Arial" pitchFamily="34" charset="0"/>
                <a:ea typeface="Arial" pitchFamily="34" charset="-122"/>
                <a:cs typeface="Arial" pitchFamily="34" charset="-120"/>
              </a:rPr>
              <a:t>Главные угрозы автономии и их связь между собой
</a:t>
            </a:r>
            <a:endParaRPr lang="en-US" sz="2555" dirty="0"/>
          </a:p>
        </p:txBody>
      </p:sp>
      <p:sp>
        <p:nvSpPr>
          <p:cNvPr id="8" name="Text 2"/>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15</a:t>
            </a:r>
            <a:endParaRPr lang="en-US" sz="800" dirty="0"/>
          </a:p>
        </p:txBody>
      </p:sp>
      <p:sp>
        <p:nvSpPr>
          <p:cNvPr id="9" name="Text 3"/>
          <p:cNvSpPr txBox="1"/>
          <p:nvPr/>
        </p:nvSpPr>
        <p:spPr>
          <a:xfrm>
            <a:off x="404775" y="3193025"/>
            <a:ext cx="3667200" cy="1005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Если сначала остановить холод и обезвоживание, остальные риски уменьшаются. Самая важная задача — разорвать цепочку взаимного усиления угроз.
</a:t>
            </a:r>
            <a:endParaRPr lang="en-US" sz="1000" dirty="0"/>
          </a:p>
        </p:txBody>
      </p:sp>
      <p:sp>
        <p:nvSpPr>
          <p:cNvPr id="10" name="Text 4"/>
          <p:cNvSpPr txBox="1"/>
          <p:nvPr/>
        </p:nvSpPr>
        <p:spPr>
          <a:xfrm>
            <a:off x="4575250" y="1421550"/>
            <a:ext cx="3808800" cy="100500"/>
          </a:xfrm>
          <a:prstGeom prst="rect">
            <a:avLst/>
          </a:prstGeom>
          <a:noFill/>
          <a:ln/>
        </p:spPr>
        <p:txBody>
          <a:bodyPr wrap="square" lIns="0" tIns="0" rIns="0" bIns="0" rtlCol="0" anchor="t"/>
          <a:lstStyle/>
          <a:p>
            <a:pPr algn="l" indent="0" marL="0">
              <a:lnSpc>
                <a:spcPct val="115000"/>
              </a:lnSpc>
              <a:buNone/>
            </a:pPr>
            <a:r>
              <a:rPr lang="en-US" sz="600" dirty="0">
                <a:solidFill>
                  <a:srgbClr val="FFFFFF"/>
                </a:solidFill>
                <a:latin typeface="Arial" pitchFamily="34" charset="0"/>
                <a:ea typeface="Arial" pitchFamily="34" charset="-122"/>
                <a:cs typeface="Arial" pitchFamily="34" charset="-120"/>
              </a:rPr>
              <a:t>Учебное обобщение по теме автономного существования в природной среде
</a:t>
            </a:r>
            <a:endParaRPr lang="en-US" sz="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16</a:t>
            </a:r>
            <a:endParaRPr lang="en-US" sz="800" dirty="0"/>
          </a:p>
        </p:txBody>
      </p:sp>
      <p:sp>
        <p:nvSpPr>
          <p:cNvPr id="6" name="Text 1"/>
          <p:cNvSpPr txBox="1"/>
          <p:nvPr/>
        </p:nvSpPr>
        <p:spPr>
          <a:xfrm>
            <a:off x="420700" y="722325"/>
            <a:ext cx="5064900" cy="1297200"/>
          </a:xfrm>
          <a:prstGeom prst="rect">
            <a:avLst/>
          </a:prstGeom>
          <a:noFill/>
          <a:ln/>
        </p:spPr>
        <p:txBody>
          <a:bodyPr wrap="square" lIns="0" tIns="0" rIns="0" bIns="0" rtlCol="0" anchor="b"/>
          <a:lstStyle/>
          <a:p>
            <a:pPr algn="l" indent="0" marL="0">
              <a:lnSpc>
                <a:spcPct val="100000"/>
              </a:lnSpc>
              <a:buNone/>
            </a:pPr>
            <a:r>
              <a:rPr lang="en-US" sz="6000" b="1" dirty="0">
                <a:solidFill>
                  <a:srgbClr val="000000"/>
                </a:solidFill>
                <a:latin typeface="Arial" pitchFamily="34" charset="0"/>
                <a:ea typeface="Arial" pitchFamily="34" charset="-122"/>
                <a:cs typeface="Arial" pitchFamily="34" charset="-120"/>
              </a:rPr>
              <a:t>1–3 суток
</a:t>
            </a:r>
            <a:endParaRPr lang="en-US" sz="6000" dirty="0"/>
          </a:p>
        </p:txBody>
      </p:sp>
      <p:sp>
        <p:nvSpPr>
          <p:cNvPr id="7" name="Text 2"/>
          <p:cNvSpPr txBox="1"/>
          <p:nvPr/>
        </p:nvSpPr>
        <p:spPr>
          <a:xfrm>
            <a:off x="420700" y="2242875"/>
            <a:ext cx="5064900" cy="12972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без воды организм начинает резко слабеть
</a:t>
            </a:r>
            <a:endParaRPr lang="en-US" sz="2000" dirty="0"/>
          </a:p>
        </p:txBody>
      </p:sp>
      <p:sp>
        <p:nvSpPr>
          <p:cNvPr id="8" name="Text 3"/>
          <p:cNvSpPr txBox="1"/>
          <p:nvPr/>
        </p:nvSpPr>
        <p:spPr>
          <a:xfrm>
            <a:off x="226475" y="249125"/>
            <a:ext cx="4978800" cy="100500"/>
          </a:xfrm>
          <a:prstGeom prst="rect">
            <a:avLst/>
          </a:prstGeom>
          <a:noFill/>
          <a:ln/>
        </p:spPr>
        <p:txBody>
          <a:bodyPr wrap="square" lIns="0" tIns="0" rIns="0" bIns="0" rtlCol="0" anchor="t"/>
          <a:lstStyle/>
          <a:p>
            <a:pPr algn="l" indent="0" marL="0">
              <a:lnSpc>
                <a:spcPct val="115000"/>
              </a:lnSpc>
              <a:buNone/>
            </a:pPr>
            <a:r>
              <a:rPr lang="en-US" sz="688" dirty="0">
                <a:solidFill>
                  <a:srgbClr val="FFFFFF"/>
                </a:solidFill>
                <a:latin typeface="Arial" pitchFamily="34" charset="0"/>
                <a:ea typeface="Arial" pitchFamily="34" charset="-122"/>
                <a:cs typeface="Arial" pitchFamily="34" charset="-120"/>
              </a:rPr>
              <a:t>Материалы по ОБЖ и первой помощи: ориентировочные сроки обезвоживания человека
</a:t>
            </a:r>
            <a:endParaRPr lang="en-US" sz="688" dirty="0"/>
          </a:p>
        </p:txBody>
      </p:sp>
      <p:sp>
        <p:nvSpPr>
          <p:cNvPr id="9" name="Text 4"/>
          <p:cNvSpPr txBox="1"/>
          <p:nvPr/>
        </p:nvSpPr>
        <p:spPr>
          <a:xfrm>
            <a:off x="5572150" y="3079750"/>
            <a:ext cx="2635200" cy="9843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Этот срок показывает, почему поиск и сохранение воды нельзя откладывать. При панике человек быстрее устает и чаще ошибается.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33375" y="2473360"/>
            <a:ext cx="4039800" cy="1609979"/>
          </a:xfrm>
          <a:prstGeom prst="rect">
            <a:avLst/>
          </a:prstGeom>
        </p:spPr>
      </p:pic>
      <p:sp>
        <p:nvSpPr>
          <p:cNvPr id="5" name="Text 0"/>
          <p:cNvSpPr txBox="1"/>
          <p:nvPr/>
        </p:nvSpPr>
        <p:spPr>
          <a:xfrm>
            <a:off x="4811725" y="1954987"/>
            <a:ext cx="3808800" cy="1005900"/>
          </a:xfrm>
          <a:prstGeom prst="rect">
            <a:avLst/>
          </a:prstGeom>
          <a:noFill/>
          <a:ln/>
        </p:spPr>
        <p:txBody>
          <a:bodyPr wrap="square" lIns="0" tIns="0" rIns="0" bIns="0" rtlCol="0" anchor="b"/>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Компактные вещи легче носить с собой и проще использовать в разных условиях.
</a:t>
            </a:r>
            <a:endParaRPr lang="en-US" sz="1000" dirty="0"/>
          </a:p>
        </p:txBody>
      </p:sp>
      <p:sp>
        <p:nvSpPr>
          <p:cNvPr id="6" name="Text 1"/>
          <p:cNvSpPr txBox="1"/>
          <p:nvPr/>
        </p:nvSpPr>
        <p:spPr>
          <a:xfrm>
            <a:off x="333375" y="690575"/>
            <a:ext cx="8469300" cy="6039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Снаряжение, которое помогает в автономии
</a:t>
            </a:r>
            <a:endParaRPr lang="en-US" sz="3000" dirty="0"/>
          </a:p>
        </p:txBody>
      </p:sp>
      <p:sp>
        <p:nvSpPr>
          <p:cNvPr id="7" name="Text 2"/>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17</a:t>
            </a:r>
            <a:endParaRPr lang="en-US" sz="800" dirty="0"/>
          </a:p>
        </p:txBody>
      </p:sp>
      <p:sp>
        <p:nvSpPr>
          <p:cNvPr id="8" name="Text 3"/>
          <p:cNvSpPr txBox="1"/>
          <p:nvPr/>
        </p:nvSpPr>
        <p:spPr>
          <a:xfrm>
            <a:off x="4811725" y="3193238"/>
            <a:ext cx="3808800" cy="10059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Самыми ценными оказываются предметы с несколькими функциями: они помогают ориентироваться, подавать сигнал и сохранять тепло или воду.
</a:t>
            </a:r>
            <a:endParaRPr lang="en-US" sz="1000" dirty="0"/>
          </a:p>
        </p:txBody>
      </p:sp>
      <p:sp>
        <p:nvSpPr>
          <p:cNvPr id="9" name="Text 4"/>
          <p:cNvSpPr txBox="1"/>
          <p:nvPr/>
        </p:nvSpPr>
        <p:spPr>
          <a:xfrm>
            <a:off x="270525" y="1556800"/>
            <a:ext cx="3808800" cy="100500"/>
          </a:xfrm>
          <a:prstGeom prst="rect">
            <a:avLst/>
          </a:prstGeom>
          <a:noFill/>
          <a:ln/>
        </p:spPr>
        <p:txBody>
          <a:bodyPr wrap="square" lIns="0" tIns="0" rIns="0" bIns="0" rtlCol="0" anchor="t"/>
          <a:lstStyle/>
          <a:p>
            <a:pPr algn="l" indent="0" marL="0">
              <a:lnSpc>
                <a:spcPct val="115000"/>
              </a:lnSpc>
              <a:buNone/>
            </a:pPr>
            <a:r>
              <a:rPr lang="en-US" sz="600" dirty="0">
                <a:solidFill>
                  <a:srgbClr val="FFFFFF"/>
                </a:solidFill>
                <a:latin typeface="Arial" pitchFamily="34" charset="0"/>
                <a:ea typeface="Arial" pitchFamily="34" charset="-122"/>
                <a:cs typeface="Arial" pitchFamily="34" charset="-120"/>
              </a:rPr>
              <a:t>Учебный перечень снаряжения для автономного существования
</a:t>
            </a:r>
            <a:endParaRPr lang="en-US" sz="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682225" y="4798650"/>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18</a:t>
            </a:r>
            <a:endParaRPr lang="en-US" sz="800" dirty="0"/>
          </a:p>
        </p:txBody>
      </p:sp>
      <p:sp>
        <p:nvSpPr>
          <p:cNvPr id="8" name="Text 1"/>
          <p:cNvSpPr txBox="1"/>
          <p:nvPr/>
        </p:nvSpPr>
        <p:spPr>
          <a:xfrm>
            <a:off x="2560150" y="2163425"/>
            <a:ext cx="5769300" cy="5292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лесу важно не потерять ориентиры и быстро защититься от холода, ветра и сырой земли. Здесь особенно полезны заметные деревья, тропы и сухое место для укрытия.
</a:t>
            </a:r>
            <a:endParaRPr lang="en-US" sz="1000" dirty="0"/>
          </a:p>
        </p:txBody>
      </p:sp>
      <p:sp>
        <p:nvSpPr>
          <p:cNvPr id="9" name="Text 2"/>
          <p:cNvSpPr txBox="1"/>
          <p:nvPr/>
        </p:nvSpPr>
        <p:spPr>
          <a:xfrm>
            <a:off x="2560150" y="2808678"/>
            <a:ext cx="5769300" cy="5292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горах на первый план выходят ветер, низкая температура, крутые склоны и камнепады. Двигаться там сложнее, поэтому лишние переходы опасны даже при небольшой усталости.
</a:t>
            </a:r>
            <a:endParaRPr lang="en-US" sz="1000" dirty="0"/>
          </a:p>
        </p:txBody>
      </p:sp>
      <p:sp>
        <p:nvSpPr>
          <p:cNvPr id="10" name="Text 3"/>
          <p:cNvSpPr txBox="1"/>
          <p:nvPr/>
        </p:nvSpPr>
        <p:spPr>
          <a:xfrm>
            <a:off x="2560150" y="3453929"/>
            <a:ext cx="5769300" cy="5292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У воды человек быстрее мёрзнет из-за влажности и мокрой одежды, а течение может мешать передвижению и поиску безопасного места. Здесь важны осторожность и сухая подстилка.
</a:t>
            </a:r>
            <a:endParaRPr lang="en-US" sz="1000" dirty="0"/>
          </a:p>
        </p:txBody>
      </p:sp>
      <p:sp>
        <p:nvSpPr>
          <p:cNvPr id="11" name="Text 4"/>
          <p:cNvSpPr txBox="1"/>
          <p:nvPr/>
        </p:nvSpPr>
        <p:spPr>
          <a:xfrm>
            <a:off x="2560150" y="4099179"/>
            <a:ext cx="5769300" cy="529200"/>
          </a:xfrm>
          <a:prstGeom prst="rect">
            <a:avLst/>
          </a:prstGeom>
          <a:noFill/>
          <a:ln/>
        </p:spPr>
        <p:txBody>
          <a:bodyPr wrap="square" lIns="0" tIns="0" rIns="0" bIns="0" rtlCol="0" anchor="t"/>
          <a:lstStyle/>
          <a:p>
            <a:pPr algn="l" indent="0" marL="0">
              <a:lnSpc>
                <a:spcPct val="115000"/>
              </a:lnSpc>
              <a:buNone/>
            </a:pPr>
            <a:r>
              <a:rPr lang="en-US" sz="1000" dirty="0">
                <a:solidFill>
                  <a:srgbClr val="000000"/>
                </a:solidFill>
                <a:latin typeface="Arial" pitchFamily="34" charset="0"/>
                <a:ea typeface="Arial" pitchFamily="34" charset="-122"/>
                <a:cs typeface="Arial" pitchFamily="34" charset="-120"/>
              </a:rPr>
              <a:t>В пустыне главная угроза — жара и нехватка воды. Поэтому нужно беречь силы, избегать перегрева и как можно раньше искать тень или подходящее укрытие.
</a:t>
            </a:r>
            <a:endParaRPr lang="en-US" sz="1000" dirty="0"/>
          </a:p>
        </p:txBody>
      </p:sp>
      <p:sp>
        <p:nvSpPr>
          <p:cNvPr id="12" name="Text 5"/>
          <p:cNvSpPr txBox="1"/>
          <p:nvPr/>
        </p:nvSpPr>
        <p:spPr>
          <a:xfrm>
            <a:off x="211575" y="451649"/>
            <a:ext cx="5625300" cy="950400"/>
          </a:xfrm>
          <a:prstGeom prst="rect">
            <a:avLst/>
          </a:prstGeom>
          <a:noFill/>
          <a:ln/>
        </p:spPr>
        <p:txBody>
          <a:bodyPr wrap="square" lIns="0" tIns="0" rIns="0" bIns="0" rtlCol="0" anchor="ctr"/>
          <a:lstStyle/>
          <a:p>
            <a:pPr algn="l" indent="0" marL="0">
              <a:lnSpc>
                <a:spcPct val="100000"/>
              </a:lnSpc>
              <a:buNone/>
            </a:pPr>
            <a:r>
              <a:rPr lang="en-US" sz="2246" b="1" dirty="0">
                <a:solidFill>
                  <a:srgbClr val="000000"/>
                </a:solidFill>
                <a:latin typeface="Arial" pitchFamily="34" charset="0"/>
                <a:ea typeface="Arial" pitchFamily="34" charset="-122"/>
                <a:cs typeface="Arial" pitchFamily="34" charset="-120"/>
              </a:rPr>
              <a:t>Разные природные зоны — разные трудности
</a:t>
            </a:r>
            <a:endParaRPr lang="en-US" sz="224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06425" y="212942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Опасно идти наугад, особенно в темноте или при плохой погоде. Такой спешный выбор часто приводит к ещё большей усталости, потере времени и новым ошибкам в ориентировании.
</a:t>
            </a:r>
            <a:endParaRPr lang="en-US" sz="1200" dirty="0"/>
          </a:p>
        </p:txBody>
      </p:sp>
      <p:sp>
        <p:nvSpPr>
          <p:cNvPr id="6" name="Text 1"/>
          <p:cNvSpPr txBox="1"/>
          <p:nvPr/>
        </p:nvSpPr>
        <p:spPr>
          <a:xfrm>
            <a:off x="333375" y="640150"/>
            <a:ext cx="8469300" cy="11295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Ошибки, которые снижают шансы на благополучный выход
</a:t>
            </a:r>
            <a:endParaRPr lang="en-US" sz="3000" dirty="0"/>
          </a:p>
        </p:txBody>
      </p:sp>
      <p:sp>
        <p:nvSpPr>
          <p:cNvPr id="7" name="Text 2"/>
          <p:cNvSpPr txBox="1"/>
          <p:nvPr/>
        </p:nvSpPr>
        <p:spPr>
          <a:xfrm>
            <a:off x="706425" y="2962850"/>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Не менее рискованно быстро расходовать воду, пробовать незнакомые растения и игнорировать холод или слабость. Эти действия кажутся мелкими, но именно они быстрее всего подрывают силы человека.
</a:t>
            </a:r>
            <a:endParaRPr lang="en-US" sz="1200" dirty="0"/>
          </a:p>
        </p:txBody>
      </p:sp>
      <p:sp>
        <p:nvSpPr>
          <p:cNvPr id="8" name="Text 3"/>
          <p:cNvSpPr txBox="1"/>
          <p:nvPr/>
        </p:nvSpPr>
        <p:spPr>
          <a:xfrm>
            <a:off x="706425" y="3796275"/>
            <a:ext cx="5373600" cy="7122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Многие ошибки начинаются с паники: человек забывает подать сигнал, не оценивает свои возможности и не замечает, что ситуация ухудшается. Чем раньше он остановится и подумает, тем безопаснее будет решение.
</a:t>
            </a:r>
            <a:endParaRPr lang="en-US" sz="1200" dirty="0"/>
          </a:p>
        </p:txBody>
      </p:sp>
      <p:sp>
        <p:nvSpPr>
          <p:cNvPr id="9" name="Text 4"/>
          <p:cNvSpPr txBox="1"/>
          <p:nvPr/>
        </p:nvSpPr>
        <p:spPr>
          <a:xfrm>
            <a:off x="8641250" y="4748525"/>
            <a:ext cx="322200" cy="177600"/>
          </a:xfrm>
          <a:prstGeom prst="rect">
            <a:avLst/>
          </a:prstGeom>
          <a:noFill/>
          <a:ln/>
        </p:spPr>
        <p:txBody>
          <a:bodyPr wrap="square" lIns="0" tIns="0" rIns="0" bIns="0" rtlCol="0" anchor="ctr"/>
          <a:lstStyle/>
          <a:p>
            <a:pPr algn="ctr" indent="0" marL="0">
              <a:lnSpc>
                <a:spcPct val="100000"/>
              </a:lnSpc>
              <a:buNone/>
            </a:pPr>
            <a:r>
              <a:rPr lang="en-US" sz="800" dirty="0">
                <a:solidFill>
                  <a:srgbClr val="FFFFFF"/>
                </a:solidFill>
                <a:latin typeface="Arial" pitchFamily="34" charset="0"/>
                <a:ea typeface="Arial" pitchFamily="34" charset="-122"/>
                <a:cs typeface="Arial" pitchFamily="34" charset="-120"/>
              </a:rPr>
              <a:t>19</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984375" y="2558600"/>
            <a:ext cx="4856400" cy="1635300"/>
          </a:xfrm>
          <a:prstGeom prst="rect">
            <a:avLst/>
          </a:prstGeom>
          <a:noFill/>
          <a:ln/>
        </p:spPr>
        <p:txBody>
          <a:bodyPr wrap="square" lIns="0" tIns="0" rIns="0" bIns="0" rtlCol="0" anchor="t"/>
          <a:lstStyle/>
          <a:p>
            <a:pPr algn="l" indent="0" marL="0">
              <a:lnSpc>
                <a:spcPct val="115000"/>
              </a:lnSpc>
              <a:buNone/>
            </a:pPr>
            <a:r>
              <a:rPr lang="en-US" sz="1200" dirty="0">
                <a:solidFill>
                  <a:srgbClr val="000000"/>
                </a:solidFill>
                <a:latin typeface="Arial" pitchFamily="34" charset="0"/>
                <a:ea typeface="Arial" pitchFamily="34" charset="-122"/>
                <a:cs typeface="Arial" pitchFamily="34" charset="-120"/>
              </a:rPr>
              <a:t>Сохранять тепло, искать воду, подавать сигнал и не терять спокойствие важнее, чем действовать быстро. Тот, кто мыслит по порядку, чаще сохраняет здоровье и дождётся помощи.
</a:t>
            </a:r>
            <a:endParaRPr lang="en-US" sz="1200" dirty="0"/>
          </a:p>
        </p:txBody>
      </p:sp>
      <p:sp>
        <p:nvSpPr>
          <p:cNvPr id="5" name="Text 1"/>
          <p:cNvSpPr txBox="1"/>
          <p:nvPr/>
        </p:nvSpPr>
        <p:spPr>
          <a:xfrm>
            <a:off x="388225" y="603250"/>
            <a:ext cx="5858700" cy="976500"/>
          </a:xfrm>
          <a:prstGeom prst="rect">
            <a:avLst/>
          </a:prstGeom>
          <a:noFill/>
          <a:ln/>
        </p:spPr>
        <p:txBody>
          <a:bodyPr wrap="square" lIns="0" tIns="0" rIns="0" bIns="0" rtlCol="0" anchor="ctr"/>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Автономия — это не паника, а грамотные шаги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2026-05-20T22:20:20Z</dcterms:created>
  <dcterms:modified xsi:type="dcterms:W3CDTF">2026-05-20T22:20:20Z</dcterms:modified>
</cp:coreProperties>
</file>