
<file path=[Content_Types].xml><?xml version="1.0" encoding="utf-8"?>
<Types xmlns="http://schemas.openxmlformats.org/package/2006/content-types">
  <Default Extension="xml" ContentType="application/xml"/>
  <Default Extension="rels" ContentType="application/vnd.openxmlformats-package.relationships+xml"/>
  <Default Extension="jpeg" ContentType="image/jpeg"/>
  <Default Extension="jpg" ContentType="image/jpg"/>
  <Default Extension="svg" ContentType="image/svg+xml"/>
  <Default Extension="png" ContentType="image/png"/>
  <Default Extension="gif" ContentType="image/gif"/>
  <Default Extension="m4v" ContentType="video/mp4"/>
  <Default Extension="mp4" ContentType="video/mp4"/>
  <Default Extension="vml" ContentType="application/vnd.openxmlformats-officedocument.vmlDrawing"/>
  <Default Extension="xlsx" ContentType="application/vnd.openxmlformats-officedocument.spreadsheetml.sheet"/>
  <Override PartName="/ppt/presentation.xml" ContentType="application/vnd.openxmlformats-officedocument.presentationml.presentation.main+xml"/>
  <Override PartName="/ppt/notesMasters/notesMaster1.xml" ContentType="application/vnd.openxmlformats-officedocument.presentationml.notesMaster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Masters/slideMaster2.xml" ContentType="application/vnd.openxmlformats-officedocument.presentationml.slideMaster+xml"/>
  <Override PartName="/ppt/slides/slide2.xml" ContentType="application/vnd.openxmlformats-officedocument.presentationml.slide+xml"/>
  <Override PartName="/ppt/slideMasters/slideMaster3.xml" ContentType="application/vnd.openxmlformats-officedocument.presentationml.slideMaster+xml"/>
  <Override PartName="/ppt/slides/slide3.xml" ContentType="application/vnd.openxmlformats-officedocument.presentationml.slide+xml"/>
  <Override PartName="/ppt/slideMasters/slideMaster4.xml" ContentType="application/vnd.openxmlformats-officedocument.presentationml.slideMaster+xml"/>
  <Override PartName="/ppt/slides/slide4.xml" ContentType="application/vnd.openxmlformats-officedocument.presentationml.slide+xml"/>
  <Override PartName="/ppt/slideMasters/slideMaster5.xml" ContentType="application/vnd.openxmlformats-officedocument.presentationml.slideMaster+xml"/>
  <Override PartName="/ppt/slides/slide5.xml" ContentType="application/vnd.openxmlformats-officedocument.presentationml.slide+xml"/>
  <Override PartName="/ppt/slideMasters/slideMaster6.xml" ContentType="application/vnd.openxmlformats-officedocument.presentationml.slideMaster+xml"/>
  <Override PartName="/ppt/slides/slide6.xml" ContentType="application/vnd.openxmlformats-officedocument.presentationml.slide+xml"/>
  <Override PartName="/ppt/slideMasters/slideMaster7.xml" ContentType="application/vnd.openxmlformats-officedocument.presentationml.slideMaster+xml"/>
  <Override PartName="/ppt/slides/slide7.xml" ContentType="application/vnd.openxmlformats-officedocument.presentationml.slide+xml"/>
  <Override PartName="/ppt/slideMasters/slideMaster8.xml" ContentType="application/vnd.openxmlformats-officedocument.presentationml.slideMaster+xml"/>
  <Override PartName="/ppt/slides/slide8.xml" ContentType="application/vnd.openxmlformats-officedocument.presentationml.slide+xml"/>
  <Override PartName="/ppt/slideMasters/slideMaster9.xml" ContentType="application/vnd.openxmlformats-officedocument.presentationml.slideMaster+xml"/>
  <Override PartName="/ppt/slides/slide9.xml" ContentType="application/vnd.openxmlformats-officedocument.presentationml.slide+xml"/>
  <Override PartName="/ppt/slideMasters/slideMaster10.xml" ContentType="application/vnd.openxmlformats-officedocument.presentationml.slideMaster+xml"/>
  <Override PartName="/ppt/slides/slide10.xml" ContentType="application/vnd.openxmlformats-officedocument.presentationml.slide+xml"/>
  <Override PartName="/ppt/slideMasters/slideMaster11.xml" ContentType="application/vnd.openxmlformats-officedocument.presentationml.slideMaster+xml"/>
  <Override PartName="/ppt/slides/slide11.xml" ContentType="application/vnd.openxmlformats-officedocument.presentationml.slide+xml"/>
  <Override PartName="/ppt/slideMasters/slideMaster12.xml" ContentType="application/vnd.openxmlformats-officedocument.presentationml.slideMaster+xml"/>
  <Override PartName="/ppt/slides/slide12.xml" ContentType="application/vnd.openxmlformats-officedocument.presentationml.slide+xml"/>
  <Override PartName="/ppt/slideMasters/slideMaster13.xml" ContentType="application/vnd.openxmlformats-officedocument.presentationml.slideMaster+xml"/>
  <Override PartName="/ppt/slides/slide13.xml" ContentType="application/vnd.openxmlformats-officedocument.presentationml.slide+xml"/>
  <Override PartName="/ppt/slideMasters/slideMaster14.xml" ContentType="application/vnd.openxmlformats-officedocument.presentationml.slideMaster+xml"/>
  <Override PartName="/ppt/slides/slide14.xml" ContentType="application/vnd.openxmlformats-officedocument.presentationml.slide+xml"/>
  <Override PartName="/ppt/slideMasters/slideMaster15.xml" ContentType="application/vnd.openxmlformats-officedocument.presentationml.slideMaster+xml"/>
  <Override PartName="/ppt/slides/slide15.xml" ContentType="application/vnd.openxmlformats-officedocument.presentationml.slide+xml"/>
  <Override PartName="/ppt/slideMasters/slideMaster16.xml" ContentType="application/vnd.openxmlformats-officedocument.presentationml.slideMaster+xml"/>
  <Override PartName="/ppt/slides/slide16.xml" ContentType="application/vnd.openxmlformats-officedocument.presentationml.slide+xml"/>
  <Override PartName="/ppt/slideMasters/slideMaster17.xml" ContentType="application/vnd.openxmlformats-officedocument.presentationml.slideMaster+xml"/>
  <Override PartName="/ppt/slides/slide17.xml" ContentType="application/vnd.openxmlformats-officedocument.presentationml.slide+xml"/>
  <Override PartName="/ppt/slideMasters/slideMaster18.xml" ContentType="application/vnd.openxmlformats-officedocument.presentationml.slideMaster+xml"/>
  <Override PartName="/ppt/slides/slide18.xml" ContentType="application/vnd.openxmlformats-officedocument.presentationml.slide+xml"/>
  <Override PartName="/ppt/slideMasters/slideMaster19.xml" ContentType="application/vnd.openxmlformats-officedocument.presentationml.slideMaster+xml"/>
  <Override PartName="/ppt/slides/slide19.xml" ContentType="application/vnd.openxmlformats-officedocument.presentationml.slide+xml"/>
  <Override PartName="/ppt/slideMasters/slideMaster20.xml" ContentType="application/vnd.openxmlformats-officedocument.presentationml.slideMaster+xml"/>
  <Override PartName="/ppt/slides/slide20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notesSlides/notesSlide6.xml" ContentType="application/vnd.openxmlformats-officedocument.presentationml.notesSlide+xml"/>
  <Override PartName="/ppt/notesSlides/notesSlide7.xml" ContentType="application/vnd.openxmlformats-officedocument.presentationml.notesSlide+xml"/>
  <Override PartName="/ppt/notesSlides/notesSlide8.xml" ContentType="application/vnd.openxmlformats-officedocument.presentationml.notesSlide+xml"/>
  <Override PartName="/ppt/notesSlides/notesSlide9.xml" ContentType="application/vnd.openxmlformats-officedocument.presentationml.notesSlide+xml"/>
  <Override PartName="/ppt/notesSlides/notesSlide10.xml" ContentType="application/vnd.openxmlformats-officedocument.presentationml.notesSlide+xml"/>
  <Override PartName="/ppt/notesSlides/notesSlide11.xml" ContentType="application/vnd.openxmlformats-officedocument.presentationml.notesSlide+xml"/>
  <Override PartName="/ppt/notesSlides/notesSlide12.xml" ContentType="application/vnd.openxmlformats-officedocument.presentationml.notesSlide+xml"/>
  <Override PartName="/ppt/notesSlides/notesSlide13.xml" ContentType="application/vnd.openxmlformats-officedocument.presentationml.notesSlide+xml"/>
  <Override PartName="/ppt/notesSlides/notesSlide14.xml" ContentType="application/vnd.openxmlformats-officedocument.presentationml.notesSlide+xml"/>
  <Override PartName="/ppt/notesSlides/notesSlide15.xml" ContentType="application/vnd.openxmlformats-officedocument.presentationml.notesSlide+xml"/>
  <Override PartName="/ppt/notesSlides/notesSlide16.xml" ContentType="application/vnd.openxmlformats-officedocument.presentationml.notesSlide+xml"/>
  <Override PartName="/ppt/notesSlides/notesSlide17.xml" ContentType="application/vnd.openxmlformats-officedocument.presentationml.notesSlide+xml"/>
  <Override PartName="/ppt/notesSlides/notesSlide18.xml" ContentType="application/vnd.openxmlformats-officedocument.presentationml.notesSlide+xml"/>
  <Override PartName="/ppt/notesSlides/notesSlide19.xml" ContentType="application/vnd.openxmlformats-officedocument.presentationml.notesSlide+xml"/>
  <Override PartName="/ppt/notesSlides/notesSlide20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
		<Relationship Id="rId1" Type="http://schemas.openxmlformats.org/officeDocument/2006/relationships/extended-properties" Target="docProps/app.xml"/>
		<Relationship Id="rId2" Type="http://schemas.openxmlformats.org/package/2006/relationships/metadata/core-properties" Target="docProps/core.xml"/>
		<Relationship Id="rId3" Type="http://schemas.openxmlformats.org/officeDocument/2006/relationships/officeDocument" Target="ppt/presentation.xml"/>
		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 autoCompressPictures="0">
  <p:sldMasterIdLst>
    <p:sldMasterId id="2147483648" r:id="rId1"/>
  </p:sldMasterIdLst>
  <p:sldIdLst>
    <p:sldId id="256" r:id="rId2"/>
    <p:sldId id="257" r:id="rId3"/>
    <p:sldId id="258" r:id="rId4"/>
    <p:sldId id="259" r:id="rId5"/>
    <p:sldId id="260" r:id="rId6"/>
    <p:sldId id="261" r:id="rId7"/>
    <p:sldId id="262" r:id="rId8"/>
    <p:sldId id="263" r:id="rId9"/>
    <p:sldId id="264" r:id="rId10"/>
    <p:sldId id="265" r:id="rId11"/>
    <p:sldId id="266" r:id="rId12"/>
    <p:sldId id="267" r:id="rId13"/>
    <p:sldId id="268" r:id="rId14"/>
    <p:sldId id="269" r:id="rId15"/>
    <p:sldId id="270" r:id="rId16"/>
    <p:sldId id="271" r:id="rId17"/>
    <p:sldId id="272" r:id="rId18"/>
    <p:sldId id="273" r:id="rId19"/>
    <p:sldId id="274" r:id="rId20"/>
    <p:sldId id="275" r:id="rId21"/>
  </p:sldIdLst>
  <p:notesMasterIdLst>
    <p:notesMasterId r:id="rId22"/>
  </p:notesMasterIdLst>
  <p:sldSz cx="9144000" cy="5143500"/>
  <p:notesSz cx="5143500" cy="9144000"/>
  <p:defaultTextStyle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/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5611"/>
    <p:restoredTop sz="94610"/>
  </p:normalViewPr>
  <p:slideViewPr>
    <p:cSldViewPr snapToGrid="0" snapToObjects="1">
      <p:cViewPr varScale="1">
        <p:scale>
          <a:sx n="136" d="100"/>
          <a:sy n="136" d="100"/>
        </p:scale>
        <p:origin x="216" y="312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1" Type="http://schemas.openxmlformats.org/officeDocument/2006/relationships/slideMaster" Target="slideMasters/slideMaster1.xml"/><Relationship Id="rId2" Type="http://schemas.openxmlformats.org/officeDocument/2006/relationships/slide" Target="slides/slide1.xml"/><Relationship Id="rId3" Type="http://schemas.openxmlformats.org/officeDocument/2006/relationships/slide" Target="slides/slide2.xml"/><Relationship Id="rId4" Type="http://schemas.openxmlformats.org/officeDocument/2006/relationships/slide" Target="slides/slide3.xml"/><Relationship Id="rId5" Type="http://schemas.openxmlformats.org/officeDocument/2006/relationships/slide" Target="slides/slide4.xml"/><Relationship Id="rId6" Type="http://schemas.openxmlformats.org/officeDocument/2006/relationships/slide" Target="slides/slide5.xml"/><Relationship Id="rId7" Type="http://schemas.openxmlformats.org/officeDocument/2006/relationships/slide" Target="slides/slide6.xml"/><Relationship Id="rId8" Type="http://schemas.openxmlformats.org/officeDocument/2006/relationships/slide" Target="slides/slide7.xml"/><Relationship Id="rId9" Type="http://schemas.openxmlformats.org/officeDocument/2006/relationships/slide" Target="slides/slide8.xml"/><Relationship Id="rId10" Type="http://schemas.openxmlformats.org/officeDocument/2006/relationships/slide" Target="slides/slide9.xml"/><Relationship Id="rId11" Type="http://schemas.openxmlformats.org/officeDocument/2006/relationships/slide" Target="slides/slide10.xml"/><Relationship Id="rId12" Type="http://schemas.openxmlformats.org/officeDocument/2006/relationships/slide" Target="slides/slide11.xml"/><Relationship Id="rId13" Type="http://schemas.openxmlformats.org/officeDocument/2006/relationships/slide" Target="slides/slide12.xml"/><Relationship Id="rId14" Type="http://schemas.openxmlformats.org/officeDocument/2006/relationships/slide" Target="slides/slide13.xml"/><Relationship Id="rId15" Type="http://schemas.openxmlformats.org/officeDocument/2006/relationships/slide" Target="slides/slide14.xml"/><Relationship Id="rId16" Type="http://schemas.openxmlformats.org/officeDocument/2006/relationships/slide" Target="slides/slide15.xml"/><Relationship Id="rId17" Type="http://schemas.openxmlformats.org/officeDocument/2006/relationships/slide" Target="slides/slide16.xml"/><Relationship Id="rId18" Type="http://schemas.openxmlformats.org/officeDocument/2006/relationships/slide" Target="slides/slide17.xml"/><Relationship Id="rId19" Type="http://schemas.openxmlformats.org/officeDocument/2006/relationships/slide" Target="slides/slide18.xml"/><Relationship Id="rId20" Type="http://schemas.openxmlformats.org/officeDocument/2006/relationships/slide" Target="slides/slide19.xml"/><Relationship Id="rId21" Type="http://schemas.openxmlformats.org/officeDocument/2006/relationships/slide" Target="slides/slide20.xml"/><Relationship Id="rId22" Type="http://schemas.openxmlformats.org/officeDocument/2006/relationships/notesMaster" Target="notesMasters/notesMaster1.xml"/><Relationship Id="rId23" Type="http://schemas.openxmlformats.org/officeDocument/2006/relationships/presProps" Target="presProps.xml"/><Relationship Id="rId24" Type="http://schemas.openxmlformats.org/officeDocument/2006/relationships/viewProps" Target="viewProps.xml"/><Relationship Id="rId25" Type="http://schemas.openxmlformats.org/officeDocument/2006/relationships/theme" Target="theme/theme1.xml"/><Relationship Id="rId26" Type="http://schemas.openxmlformats.org/officeDocument/2006/relationships/tableStyles" Target="tableStyles.xml"/></Relationships>
</file>

<file path=ppt/notesMasters/_rels/notesMaster1.xml.rels><?xml version="1.0" encoding="UTF-8" standalone="yes"?>
<Relationships xmlns="http://schemas.openxmlformats.org/package/2006/relationships">
		<Relationship Id="rId1" Type="http://schemas.openxmlformats.org/officeDocument/2006/relationships/theme" Target="../theme/theme1.xml"/>
		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5282F153-3F37-0F45-9E97-73ACFA13230C}" type="datetimeFigureOut">
              <a:rPr lang="en-US"/>
              <a:t>7/23/19</a:t>
            </a:fld>
            <a:endParaRPr lang="en-US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US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CE5E9CC1-C706-0F49-92D6-E571CC5EEA8F}" type="slidenum">
              <a:rPr lang="en-US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.xml"/>
		</Relationships>
</file>

<file path=ppt/notesSlides/_rels/notesSlide2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2.xml"/>
		</Relationships>
</file>

<file path=ppt/notesSlides/_rels/notesSlide3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3.xml"/>
		</Relationships>
</file>

<file path=ppt/notesSlides/_rels/notesSlide4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4.xml"/>
		</Relationships>
</file>

<file path=ppt/notesSlides/_rels/notesSlide5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5.xml"/>
		</Relationships>
</file>

<file path=ppt/notesSlides/_rels/notesSlide6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6.xml"/>
		</Relationships>
</file>

<file path=ppt/notesSlides/_rels/notesSlide7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7.xml"/>
		</Relationships>
</file>

<file path=ppt/notesSlides/_rels/notesSlide8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8.xml"/>
		</Relationships>
</file>

<file path=ppt/notesSlides/_rels/notesSlide9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9.xml"/>
		</Relationships>
</file>

<file path=ppt/notesSlides/_rels/notesSlide10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0.xml"/>
		</Relationships>
</file>

<file path=ppt/notesSlides/_rels/notesSlide11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1.xml"/>
		</Relationships>
</file>

<file path=ppt/notesSlides/_rels/notesSlide12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2.xml"/>
		</Relationships>
</file>

<file path=ppt/notesSlides/_rels/notesSlide13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3.xml"/>
		</Relationships>
</file>

<file path=ppt/notesSlides/_rels/notesSlide14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4.xml"/>
		</Relationships>
</file>

<file path=ppt/notesSlides/_rels/notesSlide15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5.xml"/>
		</Relationships>
</file>

<file path=ppt/notesSlides/_rels/notesSlide16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6.xml"/>
		</Relationships>
</file>

<file path=ppt/notesSlides/_rels/notesSlide17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7.xml"/>
		</Relationships>
</file>

<file path=ppt/notesSlides/_rels/notesSlide18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8.xml"/>
		</Relationships>
</file>

<file path=ppt/notesSlides/_rels/notesSlide19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9.xml"/>
		</Relationships>
</file>

<file path=ppt/notesSlides/_rels/notesSlide20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20.xml"/>
		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6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7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8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9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10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16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17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18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19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2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20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DEFAULT"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theme" Target="../theme/theme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</p:sldLayoutIdLst>
  <p:hf sldNum="0" hdr="0" ftr="0" dt="0"/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-1.jpeg"/><Relationship Id="rId2" Type="http://schemas.openxmlformats.org/officeDocument/2006/relationships/image" Target="../media/image-1-2.png"/><Relationship Id="rId3" Type="http://schemas.openxmlformats.org/officeDocument/2006/relationships/image" Target="../media/image-1-3.png"/><Relationship Id="rId4" Type="http://schemas.openxmlformats.org/officeDocument/2006/relationships/slideLayout" Target="../slideLayouts/slideLayout1.xml"/><Relationship Id="rId5" Type="http://schemas.openxmlformats.org/officeDocument/2006/relationships/notesSlide" Target="../notesSlides/notesSlide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image" Target="../media/image-2-1.jpeg"/><Relationship Id="rId2" Type="http://schemas.openxmlformats.org/officeDocument/2006/relationships/image" Target="../media/image-2-2.png"/><Relationship Id="rId3" Type="http://schemas.openxmlformats.org/officeDocument/2006/relationships/image" Target="../media/image-2-3.png"/><Relationship Id="rId4" Type="http://schemas.openxmlformats.org/officeDocument/2006/relationships/slideLayout" Target="../slideLayouts/slideLayout1.xml"/><Relationship Id="rId5" Type="http://schemas.openxmlformats.org/officeDocument/2006/relationships/notesSlide" Target="../notesSlides/notesSlide2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image" Target="../media/image-3-1.png"/><Relationship Id="rId2" Type="http://schemas.openxmlformats.org/officeDocument/2006/relationships/image" Target="../media/image-3-2.png"/><Relationship Id="rId3" Type="http://schemas.openxmlformats.org/officeDocument/2006/relationships/image" Target="../media/image-3-3.png"/><Relationship Id="rId4" Type="http://schemas.openxmlformats.org/officeDocument/2006/relationships/image" Target="../media/image-3-4.png"/><Relationship Id="rId5" Type="http://schemas.openxmlformats.org/officeDocument/2006/relationships/image" Target="../media/image-3-5.png"/><Relationship Id="rId6" Type="http://schemas.openxmlformats.org/officeDocument/2006/relationships/image" Target="../media/image-3-6.png"/><Relationship Id="rId7" Type="http://schemas.openxmlformats.org/officeDocument/2006/relationships/image" Target="../media/image-3-7.png"/><Relationship Id="rId8" Type="http://schemas.openxmlformats.org/officeDocument/2006/relationships/image" Target="../media/image-3-8.png"/><Relationship Id="rId9" Type="http://schemas.openxmlformats.org/officeDocument/2006/relationships/image" Target="../media/image-3-9.png"/><Relationship Id="rId10" Type="http://schemas.openxmlformats.org/officeDocument/2006/relationships/image" Target="../media/image-3-10.png"/><Relationship Id="rId11" Type="http://schemas.openxmlformats.org/officeDocument/2006/relationships/slideLayout" Target="../slideLayouts/slideLayout1.xml"/><Relationship Id="rId12" Type="http://schemas.openxmlformats.org/officeDocument/2006/relationships/notesSlide" Target="../notesSlides/notesSlide3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image" Target="../media/image-4-1.jpeg"/><Relationship Id="rId2" Type="http://schemas.openxmlformats.org/officeDocument/2006/relationships/image" Target="../media/image-4-2.png"/><Relationship Id="rId3" Type="http://schemas.openxmlformats.org/officeDocument/2006/relationships/image" Target="../media/image-4-3.png"/><Relationship Id="rId4" Type="http://schemas.openxmlformats.org/officeDocument/2006/relationships/image" Target="../media/image-4-4.png"/><Relationship Id="rId5" Type="http://schemas.openxmlformats.org/officeDocument/2006/relationships/image" Target="../media/image-4-5.png"/><Relationship Id="rId6" Type="http://schemas.openxmlformats.org/officeDocument/2006/relationships/image" Target="../media/image-4-6.png"/><Relationship Id="rId7" Type="http://schemas.openxmlformats.org/officeDocument/2006/relationships/image" Target="../media/image-4-7.png"/><Relationship Id="rId8" Type="http://schemas.openxmlformats.org/officeDocument/2006/relationships/slideLayout" Target="../slideLayouts/slideLayout1.xml"/><Relationship Id="rId9" Type="http://schemas.openxmlformats.org/officeDocument/2006/relationships/notesSlide" Target="../notesSlides/notesSlide4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image" Target="../media/image-5-1.png"/><Relationship Id="rId2" Type="http://schemas.openxmlformats.org/officeDocument/2006/relationships/image" Target="../media/image-5-2.png"/><Relationship Id="rId3" Type="http://schemas.openxmlformats.org/officeDocument/2006/relationships/image" Target="../media/image-5-3.jpeg"/><Relationship Id="rId4" Type="http://schemas.openxmlformats.org/officeDocument/2006/relationships/image" Target="../media/image-5-4.jpeg"/><Relationship Id="rId5" Type="http://schemas.openxmlformats.org/officeDocument/2006/relationships/image" Target="../media/image-5-5.jpeg"/><Relationship Id="rId6" Type="http://schemas.openxmlformats.org/officeDocument/2006/relationships/image" Target="../media/image-5-6.png"/><Relationship Id="rId7" Type="http://schemas.openxmlformats.org/officeDocument/2006/relationships/slideLayout" Target="../slideLayouts/slideLayout1.xml"/><Relationship Id="rId8" Type="http://schemas.openxmlformats.org/officeDocument/2006/relationships/notesSlide" Target="../notesSlides/notesSlide5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image" Target="../media/image-6-1.png"/><Relationship Id="rId2" Type="http://schemas.openxmlformats.org/officeDocument/2006/relationships/image" Target="../media/image-6-2.png"/><Relationship Id="rId3" Type="http://schemas.openxmlformats.org/officeDocument/2006/relationships/image" Target="../media/image-6-3.png"/><Relationship Id="rId4" Type="http://schemas.openxmlformats.org/officeDocument/2006/relationships/image" Target="../media/image-6-4.png"/><Relationship Id="rId5" Type="http://schemas.openxmlformats.org/officeDocument/2006/relationships/image" Target="../media/image-6-5.png"/><Relationship Id="rId6" Type="http://schemas.openxmlformats.org/officeDocument/2006/relationships/image" Target="../media/image-6-6.png"/><Relationship Id="rId7" Type="http://schemas.openxmlformats.org/officeDocument/2006/relationships/slideLayout" Target="../slideLayouts/slideLayout1.xml"/><Relationship Id="rId8" Type="http://schemas.openxmlformats.org/officeDocument/2006/relationships/notesSlide" Target="../notesSlides/notesSlide6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image" Target="../media/image-7-1.png"/><Relationship Id="rId2" Type="http://schemas.openxmlformats.org/officeDocument/2006/relationships/image" Target="../media/image-7-2.png"/><Relationship Id="rId3" Type="http://schemas.openxmlformats.org/officeDocument/2006/relationships/image" Target="../media/image-7-3.png"/><Relationship Id="rId4" Type="http://schemas.openxmlformats.org/officeDocument/2006/relationships/slideLayout" Target="../slideLayouts/slideLayout1.xml"/><Relationship Id="rId5" Type="http://schemas.openxmlformats.org/officeDocument/2006/relationships/notesSlide" Target="../notesSlides/notesSlide7.xml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image" Target="../media/image-8-1.png"/><Relationship Id="rId2" Type="http://schemas.openxmlformats.org/officeDocument/2006/relationships/image" Target="../media/image-8-2.png"/><Relationship Id="rId3" Type="http://schemas.openxmlformats.org/officeDocument/2006/relationships/image" Target="../media/image-8-3.png"/><Relationship Id="rId4" Type="http://schemas.openxmlformats.org/officeDocument/2006/relationships/slideLayout" Target="../slideLayouts/slideLayout1.xml"/><Relationship Id="rId5" Type="http://schemas.openxmlformats.org/officeDocument/2006/relationships/notesSlide" Target="../notesSlides/notesSlide8.xml"/></Relationships>
</file>

<file path=ppt/slides/_rels/slide9.xml.rels><?xml version="1.0" encoding="UTF-8" standalone="yes"?>
<Relationships xmlns="http://schemas.openxmlformats.org/package/2006/relationships"><Relationship Id="rId1" Type="http://schemas.openxmlformats.org/officeDocument/2006/relationships/image" Target="../media/image-9-1.png"/><Relationship Id="rId2" Type="http://schemas.openxmlformats.org/officeDocument/2006/relationships/image" Target="../media/image-9-2.png"/><Relationship Id="rId3" Type="http://schemas.openxmlformats.org/officeDocument/2006/relationships/image" Target="../media/image-9-3.png"/><Relationship Id="rId4" Type="http://schemas.openxmlformats.org/officeDocument/2006/relationships/image" Target="../media/image-9-4.png"/><Relationship Id="rId5" Type="http://schemas.openxmlformats.org/officeDocument/2006/relationships/image" Target="../media/image-9-5.png"/><Relationship Id="rId6" Type="http://schemas.openxmlformats.org/officeDocument/2006/relationships/image" Target="../media/image-9-6.png"/><Relationship Id="rId7" Type="http://schemas.openxmlformats.org/officeDocument/2006/relationships/slideLayout" Target="../slideLayouts/slideLayout1.xml"/><Relationship Id="rId8" Type="http://schemas.openxmlformats.org/officeDocument/2006/relationships/notesSlide" Target="../notesSlides/notesSlide9.xml"/></Relationships>
</file>

<file path=ppt/slides/_rels/slide10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0-1.jpeg"/><Relationship Id="rId2" Type="http://schemas.openxmlformats.org/officeDocument/2006/relationships/image" Target="../media/image-10-2.png"/><Relationship Id="rId3" Type="http://schemas.openxmlformats.org/officeDocument/2006/relationships/image" Target="../media/image-10-3.png"/><Relationship Id="rId4" Type="http://schemas.openxmlformats.org/officeDocument/2006/relationships/image" Target="../media/image-10-4.png"/><Relationship Id="rId5" Type="http://schemas.openxmlformats.org/officeDocument/2006/relationships/image" Target="../media/image-10-5.png"/><Relationship Id="rId6" Type="http://schemas.openxmlformats.org/officeDocument/2006/relationships/image" Target="../media/image-10-6.png"/><Relationship Id="rId7" Type="http://schemas.openxmlformats.org/officeDocument/2006/relationships/image" Target="../media/image-10-7.png"/><Relationship Id="rId8" Type="http://schemas.openxmlformats.org/officeDocument/2006/relationships/slideLayout" Target="../slideLayouts/slideLayout1.xml"/><Relationship Id="rId9" Type="http://schemas.openxmlformats.org/officeDocument/2006/relationships/notesSlide" Target="../notesSlides/notesSlide10.xml"/></Relationships>
</file>

<file path=ppt/slides/_rels/slide11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1-1.png"/><Relationship Id="rId2" Type="http://schemas.openxmlformats.org/officeDocument/2006/relationships/image" Target="../media/image-11-2.png"/><Relationship Id="rId3" Type="http://schemas.openxmlformats.org/officeDocument/2006/relationships/image" Target="../media/image-11-3.png"/><Relationship Id="rId4" Type="http://schemas.openxmlformats.org/officeDocument/2006/relationships/image" Target="../media/image-11-4.png"/><Relationship Id="rId5" Type="http://schemas.openxmlformats.org/officeDocument/2006/relationships/image" Target="../media/image-11-5.png"/><Relationship Id="rId6" Type="http://schemas.openxmlformats.org/officeDocument/2006/relationships/slideLayout" Target="../slideLayouts/slideLayout1.xml"/><Relationship Id="rId7" Type="http://schemas.openxmlformats.org/officeDocument/2006/relationships/notesSlide" Target="../notesSlides/notesSlide11.xml"/></Relationships>
</file>

<file path=ppt/slides/_rels/slide12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2-1.png"/><Relationship Id="rId2" Type="http://schemas.openxmlformats.org/officeDocument/2006/relationships/image" Target="../media/image-12-2.png"/><Relationship Id="rId3" Type="http://schemas.openxmlformats.org/officeDocument/2006/relationships/image" Target="../media/image-12-3.jpeg"/><Relationship Id="rId4" Type="http://schemas.openxmlformats.org/officeDocument/2006/relationships/image" Target="../media/image-12-4.jpeg"/><Relationship Id="rId5" Type="http://schemas.openxmlformats.org/officeDocument/2006/relationships/image" Target="../media/image-12-5.jpeg"/><Relationship Id="rId6" Type="http://schemas.openxmlformats.org/officeDocument/2006/relationships/image" Target="../media/image-12-6.png"/><Relationship Id="rId7" Type="http://schemas.openxmlformats.org/officeDocument/2006/relationships/slideLayout" Target="../slideLayouts/slideLayout1.xml"/><Relationship Id="rId8" Type="http://schemas.openxmlformats.org/officeDocument/2006/relationships/notesSlide" Target="../notesSlides/notesSlide12.xml"/></Relationships>
</file>

<file path=ppt/slides/_rels/slide13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3-1.png"/><Relationship Id="rId2" Type="http://schemas.openxmlformats.org/officeDocument/2006/relationships/image" Target="../media/image-13-2.png"/><Relationship Id="rId3" Type="http://schemas.openxmlformats.org/officeDocument/2006/relationships/image" Target="../media/image-13-3.png"/><Relationship Id="rId4" Type="http://schemas.openxmlformats.org/officeDocument/2006/relationships/image" Target="../media/image-13-4.png"/><Relationship Id="rId5" Type="http://schemas.openxmlformats.org/officeDocument/2006/relationships/image" Target="../media/image-13-5.png"/><Relationship Id="rId6" Type="http://schemas.openxmlformats.org/officeDocument/2006/relationships/slideLayout" Target="../slideLayouts/slideLayout1.xml"/><Relationship Id="rId7" Type="http://schemas.openxmlformats.org/officeDocument/2006/relationships/notesSlide" Target="../notesSlides/notesSlide13.xml"/></Relationships>
</file>

<file path=ppt/slides/_rels/slide14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4-1.jpeg"/><Relationship Id="rId2" Type="http://schemas.openxmlformats.org/officeDocument/2006/relationships/image" Target="../media/image-14-2.png"/><Relationship Id="rId3" Type="http://schemas.openxmlformats.org/officeDocument/2006/relationships/image" Target="../media/image-14-3.png"/><Relationship Id="rId4" Type="http://schemas.openxmlformats.org/officeDocument/2006/relationships/image" Target="../media/image-14-4.png"/><Relationship Id="rId5" Type="http://schemas.openxmlformats.org/officeDocument/2006/relationships/image" Target="../media/image-14-5.png"/><Relationship Id="rId6" Type="http://schemas.openxmlformats.org/officeDocument/2006/relationships/image" Target="../media/image-14-6.png"/><Relationship Id="rId7" Type="http://schemas.openxmlformats.org/officeDocument/2006/relationships/image" Target="../media/image-14-7.png"/><Relationship Id="rId8" Type="http://schemas.openxmlformats.org/officeDocument/2006/relationships/slideLayout" Target="../slideLayouts/slideLayout1.xml"/><Relationship Id="rId9" Type="http://schemas.openxmlformats.org/officeDocument/2006/relationships/notesSlide" Target="../notesSlides/notesSlide14.xml"/></Relationships>
</file>

<file path=ppt/slides/_rels/slide15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5-1.png"/><Relationship Id="rId2" Type="http://schemas.openxmlformats.org/officeDocument/2006/relationships/image" Target="../media/image-15-2.png"/><Relationship Id="rId3" Type="http://schemas.openxmlformats.org/officeDocument/2006/relationships/image" Target="../media/image-15-3.png"/><Relationship Id="rId4" Type="http://schemas.openxmlformats.org/officeDocument/2006/relationships/image" Target="../media/image-15-4.png"/><Relationship Id="rId5" Type="http://schemas.openxmlformats.org/officeDocument/2006/relationships/image" Target="../media/image-15-5.png"/><Relationship Id="rId6" Type="http://schemas.openxmlformats.org/officeDocument/2006/relationships/image" Target="../media/image-15-6.png"/><Relationship Id="rId7" Type="http://schemas.openxmlformats.org/officeDocument/2006/relationships/image" Target="../media/image-15-7.png"/><Relationship Id="rId8" Type="http://schemas.openxmlformats.org/officeDocument/2006/relationships/slideLayout" Target="../slideLayouts/slideLayout1.xml"/><Relationship Id="rId9" Type="http://schemas.openxmlformats.org/officeDocument/2006/relationships/notesSlide" Target="../notesSlides/notesSlide15.xml"/></Relationships>
</file>

<file path=ppt/slides/_rels/slide16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6-1.png"/><Relationship Id="rId2" Type="http://schemas.openxmlformats.org/officeDocument/2006/relationships/image" Target="../media/image-16-2.png"/><Relationship Id="rId3" Type="http://schemas.openxmlformats.org/officeDocument/2006/relationships/image" Target="../media/image-16-3.png"/><Relationship Id="rId4" Type="http://schemas.openxmlformats.org/officeDocument/2006/relationships/slideLayout" Target="../slideLayouts/slideLayout1.xml"/><Relationship Id="rId5" Type="http://schemas.openxmlformats.org/officeDocument/2006/relationships/notesSlide" Target="../notesSlides/notesSlide16.xml"/></Relationships>
</file>

<file path=ppt/slides/_rels/slide17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7-1.jpeg"/><Relationship Id="rId2" Type="http://schemas.openxmlformats.org/officeDocument/2006/relationships/image" Target="../media/image-17-2.png"/><Relationship Id="rId3" Type="http://schemas.openxmlformats.org/officeDocument/2006/relationships/image" Target="../media/image-17-3.png"/><Relationship Id="rId4" Type="http://schemas.openxmlformats.org/officeDocument/2006/relationships/image" Target="../media/image-17-4.png"/><Relationship Id="rId5" Type="http://schemas.openxmlformats.org/officeDocument/2006/relationships/image" Target="../media/image-17-5.png"/><Relationship Id="rId6" Type="http://schemas.openxmlformats.org/officeDocument/2006/relationships/image" Target="../media/image-17-6.png"/><Relationship Id="rId7" Type="http://schemas.openxmlformats.org/officeDocument/2006/relationships/image" Target="../media/image-17-7.png"/><Relationship Id="rId8" Type="http://schemas.openxmlformats.org/officeDocument/2006/relationships/slideLayout" Target="../slideLayouts/slideLayout1.xml"/><Relationship Id="rId9" Type="http://schemas.openxmlformats.org/officeDocument/2006/relationships/notesSlide" Target="../notesSlides/notesSlide17.xml"/></Relationships>
</file>

<file path=ppt/slides/_rels/slide18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8-1.png"/><Relationship Id="rId2" Type="http://schemas.openxmlformats.org/officeDocument/2006/relationships/slideLayout" Target="../slideLayouts/slideLayout1.xml"/><Relationship Id="rId3" Type="http://schemas.openxmlformats.org/officeDocument/2006/relationships/notesSlide" Target="../notesSlides/notesSlide18.xml"/></Relationships>
</file>

<file path=ppt/slides/_rels/slide19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9-1.jpeg"/><Relationship Id="rId2" Type="http://schemas.openxmlformats.org/officeDocument/2006/relationships/image" Target="../media/image-19-2.png"/><Relationship Id="rId3" Type="http://schemas.openxmlformats.org/officeDocument/2006/relationships/image" Target="../media/image-19-3.png"/><Relationship Id="rId4" Type="http://schemas.openxmlformats.org/officeDocument/2006/relationships/image" Target="../media/image-19-4.png"/><Relationship Id="rId5" Type="http://schemas.openxmlformats.org/officeDocument/2006/relationships/image" Target="../media/image-19-5.png"/><Relationship Id="rId6" Type="http://schemas.openxmlformats.org/officeDocument/2006/relationships/image" Target="../media/image-19-6.png"/><Relationship Id="rId7" Type="http://schemas.openxmlformats.org/officeDocument/2006/relationships/image" Target="../media/image-19-7.png"/><Relationship Id="rId8" Type="http://schemas.openxmlformats.org/officeDocument/2006/relationships/slideLayout" Target="../slideLayouts/slideLayout1.xml"/><Relationship Id="rId9" Type="http://schemas.openxmlformats.org/officeDocument/2006/relationships/notesSlide" Target="../notesSlides/notesSlide19.xml"/></Relationships>
</file>

<file path=ppt/slides/_rels/slide20.xml.rels><?xml version="1.0" encoding="UTF-8" standalone="yes"?>
<Relationships xmlns="http://schemas.openxmlformats.org/package/2006/relationships"><Relationship Id="rId1" Type="http://schemas.openxmlformats.org/officeDocument/2006/relationships/image" Target="../media/image-20-1.jpeg"/><Relationship Id="rId2" Type="http://schemas.openxmlformats.org/officeDocument/2006/relationships/image" Target="../media/image-20-2.png"/><Relationship Id="rId3" Type="http://schemas.openxmlformats.org/officeDocument/2006/relationships/image" Target="../media/image-20-3.png"/><Relationship Id="rId4" Type="http://schemas.openxmlformats.org/officeDocument/2006/relationships/slideLayout" Target="../slideLayouts/slideLayout1.xml"/><Relationship Id="rId5" Type="http://schemas.openxmlformats.org/officeDocument/2006/relationships/notesSlide" Target="../notesSlides/notesSlide20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5068331" y="274425"/>
            <a:ext cx="3736037" cy="46260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5" name="Text 0"/>
          <p:cNvSpPr txBox="1"/>
          <p:nvPr/>
        </p:nvSpPr>
        <p:spPr>
          <a:xfrm>
            <a:off x="333500" y="395475"/>
            <a:ext cx="4148700" cy="1437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29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Транспорт и ресурсы: как страна становится сильнее
</a:t>
            </a:r>
            <a:endParaRPr lang="en-US" sz="2900" dirty="0"/>
          </a:p>
        </p:txBody>
      </p:sp>
      <p:sp>
        <p:nvSpPr>
          <p:cNvPr id="6" name="Text 1"/>
          <p:cNvSpPr txBox="1"/>
          <p:nvPr/>
        </p:nvSpPr>
        <p:spPr>
          <a:xfrm>
            <a:off x="333488" y="4620663"/>
            <a:ext cx="4425900" cy="1647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9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endParaRPr lang="en-US" sz="900" dirty="0"/>
          </a:p>
        </p:txBody>
      </p:sp>
      <p:sp>
        <p:nvSpPr>
          <p:cNvPr id="7" name="Text 2"/>
          <p:cNvSpPr txBox="1"/>
          <p:nvPr/>
        </p:nvSpPr>
        <p:spPr>
          <a:xfrm>
            <a:off x="333500" y="2783650"/>
            <a:ext cx="4148700" cy="885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Дороги связывают месторождения с жизнью страны.
</a:t>
            </a:r>
            <a:endParaRPr lang="en-US" sz="1000" dirty="0"/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2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4975050" y="1343877"/>
            <a:ext cx="3548100" cy="3187746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5" name="Text 0"/>
          <p:cNvSpPr txBox="1"/>
          <p:nvPr/>
        </p:nvSpPr>
        <p:spPr>
          <a:xfrm>
            <a:off x="579263" y="395475"/>
            <a:ext cx="7967700" cy="749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30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От месторождения к людям
</a:t>
            </a:r>
            <a:endParaRPr lang="en-US" sz="3000" dirty="0"/>
          </a:p>
        </p:txBody>
      </p:sp>
      <p:sp>
        <p:nvSpPr>
          <p:cNvPr id="6" name="Text 1"/>
          <p:cNvSpPr txBox="1"/>
          <p:nvPr/>
        </p:nvSpPr>
        <p:spPr>
          <a:xfrm>
            <a:off x="900625" y="1502575"/>
            <a:ext cx="3349200" cy="2889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2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Полезные ископаемые сосредоточены в разных районах страны, а не распределены равномерно. Чтобы они стали частью экономики, нужны дороги, которые соединяют добычу, переработку и потребителей.
</a:t>
            </a:r>
            <a:endParaRPr lang="en-US" sz="1200" dirty="0"/>
          </a:p>
        </p:txBody>
      </p:sp>
      <p:sp>
        <p:nvSpPr>
          <p:cNvPr id="7" name="Text 2"/>
          <p:cNvSpPr txBox="1"/>
          <p:nvPr/>
        </p:nvSpPr>
        <p:spPr>
          <a:xfrm>
            <a:off x="8344450" y="4799375"/>
            <a:ext cx="687900" cy="1959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8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2</a:t>
            </a:r>
            <a:endParaRPr lang="en-US" sz="800" dirty="0"/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3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524834" y="1605273"/>
            <a:ext cx="311588" cy="3561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2627751" y="1626292"/>
            <a:ext cx="353400" cy="314133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8" name="Image 6" descr="preencoded.png">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4744427" y="1626292"/>
            <a:ext cx="353400" cy="314133"/>
          </a:xfrm>
          <a:prstGeom prst="rect">
            <a:avLst/>
          </a:prstGeom>
        </p:spPr>
      </p:pic>
      <p:pic>
        <p:nvPicPr>
          <p:cNvPr id="9" name="Image 7" descr="preencoded.png">    </p:cNvPr>
          <p:cNvPicPr>
            <a:picLocks noChangeAspect="1"/>
          </p:cNvPicPr>
          <p:nvPr/>
        </p:nvPicPr>
        <p:blipFill>
          <a:blip r:embed="rId8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10" name="Image 8" descr="preencoded.png">    </p:cNvPr>
          <p:cNvPicPr>
            <a:picLocks noChangeAspect="1"/>
          </p:cNvPicPr>
          <p:nvPr/>
        </p:nvPicPr>
        <p:blipFill>
          <a:blip r:embed="rId9"/>
          <a:stretch>
            <a:fillRect/>
          </a:stretch>
        </p:blipFill>
        <p:spPr>
          <a:xfrm>
            <a:off x="6861101" y="1626292"/>
            <a:ext cx="353400" cy="314133"/>
          </a:xfrm>
          <a:prstGeom prst="rect">
            <a:avLst/>
          </a:prstGeom>
        </p:spPr>
      </p:pic>
      <p:pic>
        <p:nvPicPr>
          <p:cNvPr id="11" name="Image 9" descr="preencoded.png">    </p:cNvPr>
          <p:cNvPicPr>
            <a:picLocks noChangeAspect="1"/>
          </p:cNvPicPr>
          <p:nvPr/>
        </p:nvPicPr>
        <p:blipFill>
          <a:blip r:embed="rId10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12" name="Text 0"/>
          <p:cNvSpPr txBox="1"/>
          <p:nvPr/>
        </p:nvSpPr>
        <p:spPr>
          <a:xfrm>
            <a:off x="579263" y="395475"/>
            <a:ext cx="7967700" cy="749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30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Ключевые причины значения дорог
</a:t>
            </a:r>
            <a:endParaRPr lang="en-US" sz="3000" dirty="0"/>
          </a:p>
        </p:txBody>
      </p:sp>
      <p:sp>
        <p:nvSpPr>
          <p:cNvPr id="13" name="Text 1"/>
          <p:cNvSpPr txBox="1"/>
          <p:nvPr/>
        </p:nvSpPr>
        <p:spPr>
          <a:xfrm>
            <a:off x="8344450" y="4799375"/>
            <a:ext cx="687900" cy="1959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8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3</a:t>
            </a:r>
            <a:endParaRPr lang="en-US" sz="800" dirty="0"/>
          </a:p>
        </p:txBody>
      </p:sp>
      <p:sp>
        <p:nvSpPr>
          <p:cNvPr id="14" name="Text 2"/>
          <p:cNvSpPr txBox="1"/>
          <p:nvPr/>
        </p:nvSpPr>
        <p:spPr>
          <a:xfrm>
            <a:off x="1097588" y="2168946"/>
            <a:ext cx="1319400" cy="2240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22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Вывоз сырья
</a:t>
            </a:r>
            <a:pPr algn="l" indent="0" marL="0">
              <a:lnSpc>
                <a:spcPct val="115000"/>
              </a:lnSpc>
              <a:buNone/>
            </a:pPr>
            <a:r>
              <a:rPr lang="en-US" sz="1234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106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Железные дороги и трассы помогают вывозить сырьё из удалённых районов туда, где его перерабатывают. Без транспортной сети месторождение остаётся только точкой на карте.
</a:t>
            </a:r>
            <a:endParaRPr lang="en-US" sz="1220" dirty="0"/>
          </a:p>
        </p:txBody>
      </p:sp>
      <p:sp>
        <p:nvSpPr>
          <p:cNvPr id="15" name="Text 3"/>
          <p:cNvSpPr txBox="1"/>
          <p:nvPr/>
        </p:nvSpPr>
        <p:spPr>
          <a:xfrm>
            <a:off x="3214263" y="2168946"/>
            <a:ext cx="1319400" cy="2240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207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Работа предприятий
</a:t>
            </a:r>
            <a:pPr algn="l" indent="0" marL="0">
              <a:lnSpc>
                <a:spcPct val="115000"/>
              </a:lnSpc>
              <a:buNone/>
            </a:pPr>
            <a:r>
              <a:rPr lang="en-US" sz="1222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105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От транспорта зависят заводы, электростанции и склады. Когда поставки идут регулярно, предприятия получают уголь, руду и топливо без длительных задержек.
</a:t>
            </a:r>
            <a:endParaRPr lang="en-US" sz="1207" dirty="0"/>
          </a:p>
        </p:txBody>
      </p:sp>
      <p:sp>
        <p:nvSpPr>
          <p:cNvPr id="16" name="Text 4"/>
          <p:cNvSpPr txBox="1"/>
          <p:nvPr/>
        </p:nvSpPr>
        <p:spPr>
          <a:xfrm>
            <a:off x="5330938" y="2168946"/>
            <a:ext cx="1319400" cy="2240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281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Связь с рынком
</a:t>
            </a:r>
            <a:pPr algn="l" indent="0" marL="0">
              <a:lnSpc>
                <a:spcPct val="115000"/>
              </a:lnSpc>
              <a:buNone/>
            </a:pPr>
            <a:r>
              <a:rPr lang="en-US" sz="1297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1114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Дороги связывают добывающие районы с городами, портами и рынками. Так ресурсы превращаются в товары, а страна получает доход и рабочие места.
</a:t>
            </a:r>
            <a:endParaRPr lang="en-US" sz="1281" dirty="0"/>
          </a:p>
        </p:txBody>
      </p:sp>
      <p:sp>
        <p:nvSpPr>
          <p:cNvPr id="17" name="Text 5"/>
          <p:cNvSpPr txBox="1"/>
          <p:nvPr/>
        </p:nvSpPr>
        <p:spPr>
          <a:xfrm>
            <a:off x="7447613" y="2168946"/>
            <a:ext cx="1319400" cy="2240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147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География и жизнь
</a:t>
            </a:r>
            <a:pPr algn="l" indent="0" marL="0">
              <a:lnSpc>
                <a:spcPct val="115000"/>
              </a:lnSpc>
              <a:buNone/>
            </a:pPr>
            <a:r>
              <a:rPr lang="en-US" sz="116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997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Транспорт показывает, как география влияет на повседневную жизнь. Рельеф, расстояния и узлы перевозок определяют, где быстрее развивается хозяйство и населённые пункты.
</a:t>
            </a:r>
            <a:endParaRPr lang="en-US" sz="1147" dirty="0"/>
          </a:p>
        </p:txBody>
      </p:sp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4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579275" y="2924766"/>
            <a:ext cx="7943700" cy="1823017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8" name="Image 6" descr="preencoded.png">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9" name="Text 0"/>
          <p:cNvSpPr txBox="1"/>
          <p:nvPr/>
        </p:nvSpPr>
        <p:spPr>
          <a:xfrm>
            <a:off x="8344450" y="4799375"/>
            <a:ext cx="687900" cy="1959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8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4</a:t>
            </a:r>
            <a:endParaRPr lang="en-US" sz="800" dirty="0"/>
          </a:p>
        </p:txBody>
      </p:sp>
      <p:sp>
        <p:nvSpPr>
          <p:cNvPr id="10" name="Text 1"/>
          <p:cNvSpPr txBox="1"/>
          <p:nvPr/>
        </p:nvSpPr>
        <p:spPr>
          <a:xfrm>
            <a:off x="531125" y="337525"/>
            <a:ext cx="8064000" cy="6297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24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Великие равнины как пространство для перевозок
</a:t>
            </a:r>
            <a:endParaRPr lang="en-US" sz="2400" dirty="0"/>
          </a:p>
        </p:txBody>
      </p:sp>
      <p:sp>
        <p:nvSpPr>
          <p:cNvPr id="11" name="Text 2"/>
          <p:cNvSpPr txBox="1"/>
          <p:nvPr/>
        </p:nvSpPr>
        <p:spPr>
          <a:xfrm>
            <a:off x="764175" y="1298843"/>
            <a:ext cx="1581000" cy="1530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65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Прямые маршруты
</a:t>
            </a:r>
            <a:pPr algn="l" indent="0" marL="0">
              <a:lnSpc>
                <a:spcPct val="115000"/>
              </a:lnSpc>
              <a:buNone/>
            </a:pPr>
            <a:r>
              <a:rPr lang="en-US" sz="58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968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Великие равнины удобны для длинных маршрутов: поверхность здесь сравнительно ровная, а дороги можно вести прямее. Это снижает расходы на строительство и ускоряет движение грузов.
</a:t>
            </a:r>
            <a:endParaRPr lang="en-US" sz="1065" dirty="0"/>
          </a:p>
        </p:txBody>
      </p:sp>
      <p:sp>
        <p:nvSpPr>
          <p:cNvPr id="12" name="Text 3"/>
          <p:cNvSpPr txBox="1"/>
          <p:nvPr/>
        </p:nvSpPr>
        <p:spPr>
          <a:xfrm>
            <a:off x="2847441" y="1298843"/>
            <a:ext cx="1581000" cy="1530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65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Транспортные узлы
</a:t>
            </a:r>
            <a:pPr algn="l" indent="0" marL="0">
              <a:lnSpc>
                <a:spcPct val="115000"/>
              </a:lnSpc>
              <a:buNone/>
            </a:pPr>
            <a:r>
              <a:rPr lang="en-US" sz="58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968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Широкие открытые пространства помогают размещать станции, склады и подъездные пути. Сырьё легко собирать из разных районов и направлять в крупные транспортные узлы.
</a:t>
            </a:r>
            <a:endParaRPr lang="en-US" sz="1065" dirty="0"/>
          </a:p>
        </p:txBody>
      </p:sp>
      <p:sp>
        <p:nvSpPr>
          <p:cNvPr id="13" name="Text 4"/>
          <p:cNvSpPr txBox="1"/>
          <p:nvPr/>
        </p:nvSpPr>
        <p:spPr>
          <a:xfrm>
            <a:off x="4930692" y="1298843"/>
            <a:ext cx="1581000" cy="1530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59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Два потока грузов
</a:t>
            </a:r>
            <a:pPr algn="l" indent="0" marL="0">
              <a:lnSpc>
                <a:spcPct val="115000"/>
              </a:lnSpc>
              <a:buNone/>
            </a:pPr>
            <a:r>
              <a:rPr lang="en-US" sz="578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963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На равнинах часто развиты сельское хозяйство и промышленность, поэтому перевозки идут в обоих направлениях. По одним и тем же линиям движутся и ресурсы, и готовые товары.
</a:t>
            </a:r>
            <a:endParaRPr lang="en-US" sz="1059" dirty="0"/>
          </a:p>
        </p:txBody>
      </p:sp>
      <p:sp>
        <p:nvSpPr>
          <p:cNvPr id="14" name="Text 5"/>
          <p:cNvSpPr txBox="1"/>
          <p:nvPr/>
        </p:nvSpPr>
        <p:spPr>
          <a:xfrm>
            <a:off x="7013950" y="1298843"/>
            <a:ext cx="1581000" cy="1530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65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Связанная территория
</a:t>
            </a:r>
            <a:pPr algn="l" indent="0" marL="0">
              <a:lnSpc>
                <a:spcPct val="115000"/>
              </a:lnSpc>
              <a:buNone/>
            </a:pPr>
            <a:r>
              <a:rPr lang="en-US" sz="58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968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Чем больше равнина связана дорогами, тем сильнее связь между фермами, шахтами, городами и портами. Транспорт превращает большое пространство в единую хозяйственную систему.
</a:t>
            </a:r>
            <a:endParaRPr lang="en-US" sz="1065" dirty="0"/>
          </a:p>
        </p:txBody>
      </p:sp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5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721700" y="1554284"/>
            <a:ext cx="2265000" cy="1908882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3430625" y="1554284"/>
            <a:ext cx="2265000" cy="1908882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6186075" y="1554284"/>
            <a:ext cx="2265000" cy="1908882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8" name="Text 0"/>
          <p:cNvSpPr txBox="1"/>
          <p:nvPr/>
        </p:nvSpPr>
        <p:spPr>
          <a:xfrm>
            <a:off x="579263" y="395475"/>
            <a:ext cx="7967700" cy="749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30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Горные районы и месторождения
</a:t>
            </a:r>
            <a:endParaRPr lang="en-US" sz="3000" dirty="0"/>
          </a:p>
        </p:txBody>
      </p:sp>
      <p:sp>
        <p:nvSpPr>
          <p:cNvPr id="9" name="Text 1"/>
          <p:cNvSpPr txBox="1"/>
          <p:nvPr/>
        </p:nvSpPr>
        <p:spPr>
          <a:xfrm>
            <a:off x="8344450" y="4799375"/>
            <a:ext cx="687900" cy="1959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8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5</a:t>
            </a:r>
            <a:endParaRPr lang="en-US" sz="800" dirty="0"/>
          </a:p>
        </p:txBody>
      </p:sp>
      <p:sp>
        <p:nvSpPr>
          <p:cNvPr id="10" name="Text 2"/>
          <p:cNvSpPr txBox="1"/>
          <p:nvPr/>
        </p:nvSpPr>
        <p:spPr>
          <a:xfrm>
            <a:off x="893750" y="3553675"/>
            <a:ext cx="1920900" cy="1245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938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Руда среди склонов
</a:t>
            </a:r>
            <a:pPr algn="ctr" indent="0" marL="0">
              <a:lnSpc>
                <a:spcPct val="115000"/>
              </a:lnSpc>
              <a:buNone/>
            </a:pPr>
            <a:r>
              <a:rPr lang="en-US" sz="918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ctr" indent="0" marL="0">
              <a:lnSpc>
                <a:spcPct val="115000"/>
              </a:lnSpc>
              <a:buNone/>
            </a:pPr>
            <a:r>
              <a:rPr lang="en-US" sz="853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Высоко в горах нередко скрываются залежи руды и угля. Но добраться до них непросто: дороги петляют между склонами, а тяжёлые машины работают на пределе возможностей. Именно поэтому каждое решение о трассе здесь особенно важно.
</a:t>
            </a:r>
            <a:endParaRPr lang="en-US" sz="938" dirty="0"/>
          </a:p>
        </p:txBody>
      </p:sp>
      <p:sp>
        <p:nvSpPr>
          <p:cNvPr id="11" name="Text 3"/>
          <p:cNvSpPr txBox="1"/>
          <p:nvPr/>
        </p:nvSpPr>
        <p:spPr>
          <a:xfrm>
            <a:off x="3570725" y="3553675"/>
            <a:ext cx="1920900" cy="1245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978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Предгорья и подъезды
</a:t>
            </a:r>
            <a:pPr algn="ctr" indent="0" marL="0">
              <a:lnSpc>
                <a:spcPct val="115000"/>
              </a:lnSpc>
              <a:buNone/>
            </a:pPr>
            <a:r>
              <a:rPr lang="en-US" sz="957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ctr" indent="0" marL="0">
              <a:lnSpc>
                <a:spcPct val="115000"/>
              </a:lnSpc>
              <a:buNone/>
            </a:pPr>
            <a:r>
              <a:rPr lang="en-US" sz="889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 предгорьях месторождения часто находятся ближе к дорогам, чем в высоких хребтах, но перевозка всё равно требует мостов, тоннелей и надёжных подъездов. Без них сырьё трудно доставить на заводы и к железной дороге.
</a:t>
            </a:r>
            <a:endParaRPr lang="en-US" sz="978" dirty="0"/>
          </a:p>
        </p:txBody>
      </p:sp>
      <p:sp>
        <p:nvSpPr>
          <p:cNvPr id="12" name="Text 4"/>
          <p:cNvSpPr txBox="1"/>
          <p:nvPr/>
        </p:nvSpPr>
        <p:spPr>
          <a:xfrm>
            <a:off x="6326175" y="3553675"/>
            <a:ext cx="1920900" cy="1245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94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Сложная дорога
</a:t>
            </a:r>
            <a:pPr algn="ctr" indent="0" marL="0">
              <a:lnSpc>
                <a:spcPct val="115000"/>
              </a:lnSpc>
              <a:buNone/>
            </a:pPr>
            <a:r>
              <a:rPr lang="en-US" sz="92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ctr" indent="0" marL="0">
              <a:lnSpc>
                <a:spcPct val="115000"/>
              </a:lnSpc>
              <a:buNone/>
            </a:pPr>
            <a:r>
              <a:rPr lang="en-US" sz="854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Горный маршрут выглядит коротким только на карте. На деле он проходит через повороты, перевалы и узкие долины, где любая задержка увеличивает стоимость доставки и делает перевозку более рискованной для людей и техники.
</a:t>
            </a:r>
            <a:endParaRPr lang="en-US" sz="940" dirty="0"/>
          </a:p>
        </p:txBody>
      </p:sp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6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8" name="Text 0"/>
          <p:cNvSpPr txBox="1"/>
          <p:nvPr/>
        </p:nvSpPr>
        <p:spPr>
          <a:xfrm>
            <a:off x="531100" y="388226"/>
            <a:ext cx="8064000" cy="653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90000"/>
              </a:lnSpc>
              <a:buNone/>
            </a:pPr>
            <a:r>
              <a:rPr lang="en-US" sz="24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Минеральные ресурсы простыми словами
</a:t>
            </a:r>
            <a:endParaRPr lang="en-US" sz="2400" dirty="0"/>
          </a:p>
        </p:txBody>
      </p:sp>
      <p:sp>
        <p:nvSpPr>
          <p:cNvPr id="9" name="Text 1"/>
          <p:cNvSpPr txBox="1"/>
          <p:nvPr/>
        </p:nvSpPr>
        <p:spPr>
          <a:xfrm>
            <a:off x="8344450" y="4799375"/>
            <a:ext cx="687900" cy="1959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8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6</a:t>
            </a:r>
            <a:endParaRPr lang="en-US" sz="800" dirty="0"/>
          </a:p>
        </p:txBody>
      </p:sp>
      <p:sp>
        <p:nvSpPr>
          <p:cNvPr id="10" name="Text 2"/>
          <p:cNvSpPr txBox="1"/>
          <p:nvPr/>
        </p:nvSpPr>
        <p:spPr>
          <a:xfrm>
            <a:off x="1374750" y="1728775"/>
            <a:ext cx="6385200" cy="5871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114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Уголь и энергия
</a:t>
            </a:r>
            <a:pPr algn="ctr" indent="0" marL="0">
              <a:lnSpc>
                <a:spcPct val="115000"/>
              </a:lnSpc>
              <a:buNone/>
            </a:pPr>
            <a:r>
              <a:rPr lang="en-US" sz="665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ctr" indent="0" marL="0">
              <a:lnSpc>
                <a:spcPct val="115000"/>
              </a:lnSpc>
              <a:buNone/>
            </a:pPr>
            <a:r>
              <a:rPr lang="en-US" sz="1045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Уголь добывают ради энергии: его используют на электростанциях и в промышленности. Чем больше расстояние от шахты до потребителя, тем важнее надёжный и недорогой транспорт.
</a:t>
            </a:r>
            <a:endParaRPr lang="en-US" sz="1140" dirty="0"/>
          </a:p>
        </p:txBody>
      </p:sp>
      <p:sp>
        <p:nvSpPr>
          <p:cNvPr id="11" name="Text 3"/>
          <p:cNvSpPr txBox="1"/>
          <p:nvPr/>
        </p:nvSpPr>
        <p:spPr>
          <a:xfrm>
            <a:off x="1374750" y="2434650"/>
            <a:ext cx="6385200" cy="5871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114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Металлы для техники
</a:t>
            </a:r>
            <a:pPr algn="ctr" indent="0" marL="0">
              <a:lnSpc>
                <a:spcPct val="115000"/>
              </a:lnSpc>
              <a:buNone/>
            </a:pPr>
            <a:r>
              <a:rPr lang="en-US" sz="665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ctr" indent="0" marL="0">
              <a:lnSpc>
                <a:spcPct val="115000"/>
              </a:lnSpc>
              <a:buNone/>
            </a:pPr>
            <a:r>
              <a:rPr lang="en-US" sz="1045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Железо и медь нужны для машин, проводов, зданий и инструментов. Эти металлы проходят долгий путь от рудника до завода, где из них делают нужные вещи.
</a:t>
            </a:r>
            <a:endParaRPr lang="en-US" sz="1140" dirty="0"/>
          </a:p>
        </p:txBody>
      </p:sp>
      <p:sp>
        <p:nvSpPr>
          <p:cNvPr id="12" name="Text 4"/>
          <p:cNvSpPr txBox="1"/>
          <p:nvPr/>
        </p:nvSpPr>
        <p:spPr>
          <a:xfrm>
            <a:off x="1374750" y="3140536"/>
            <a:ext cx="6385200" cy="5871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114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Топливо и сырьё
</a:t>
            </a:r>
            <a:pPr algn="ctr" indent="0" marL="0">
              <a:lnSpc>
                <a:spcPct val="115000"/>
              </a:lnSpc>
              <a:buNone/>
            </a:pPr>
            <a:r>
              <a:rPr lang="en-US" sz="665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ctr" indent="0" marL="0">
              <a:lnSpc>
                <a:spcPct val="115000"/>
              </a:lnSpc>
              <a:buNone/>
            </a:pPr>
            <a:r>
              <a:rPr lang="en-US" sz="1045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Нефть и газ служат топливом и сырьём для химической промышленности. Их перевозка требует точной организации, потому что объёмы большие, а спрос есть в разных регионах.
</a:t>
            </a:r>
            <a:endParaRPr lang="en-US" sz="1140" dirty="0"/>
          </a:p>
        </p:txBody>
      </p:sp>
      <p:sp>
        <p:nvSpPr>
          <p:cNvPr id="13" name="Text 5"/>
          <p:cNvSpPr txBox="1"/>
          <p:nvPr/>
        </p:nvSpPr>
        <p:spPr>
          <a:xfrm>
            <a:off x="1384050" y="3846436"/>
            <a:ext cx="6385200" cy="5871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114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Ценный металл
</a:t>
            </a:r>
            <a:pPr algn="ctr" indent="0" marL="0">
              <a:lnSpc>
                <a:spcPct val="115000"/>
              </a:lnSpc>
              <a:buNone/>
            </a:pPr>
            <a:r>
              <a:rPr lang="en-US" sz="665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ctr" indent="0" marL="0">
              <a:lnSpc>
                <a:spcPct val="115000"/>
              </a:lnSpc>
              <a:buNone/>
            </a:pPr>
            <a:r>
              <a:rPr lang="en-US" sz="1045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Золото добывают в меньших объёмах, но оно очень ценно. Его перевозка тоже зависит от дорог, потому что даже небольшой груз нужно доставить быстро и безопасно.
</a:t>
            </a:r>
            <a:endParaRPr lang="en-US" sz="1140" dirty="0"/>
          </a:p>
        </p:txBody>
      </p:sp>
    </p:spTree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7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401175" y="1650180"/>
            <a:ext cx="8302200" cy="2846741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5" name="Text 0"/>
          <p:cNvSpPr txBox="1"/>
          <p:nvPr/>
        </p:nvSpPr>
        <p:spPr>
          <a:xfrm>
            <a:off x="579275" y="395475"/>
            <a:ext cx="7967700" cy="407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24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Как из месторождения получается товар
</a:t>
            </a:r>
            <a:endParaRPr lang="en-US" sz="2400" dirty="0"/>
          </a:p>
        </p:txBody>
      </p:sp>
      <p:sp>
        <p:nvSpPr>
          <p:cNvPr id="6" name="Text 1"/>
          <p:cNvSpPr txBox="1"/>
          <p:nvPr/>
        </p:nvSpPr>
        <p:spPr>
          <a:xfrm>
            <a:off x="8344450" y="4799375"/>
            <a:ext cx="687900" cy="1959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8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7</a:t>
            </a:r>
            <a:endParaRPr lang="en-US" sz="800" dirty="0"/>
          </a:p>
        </p:txBody>
      </p:sp>
      <p:sp>
        <p:nvSpPr>
          <p:cNvPr id="7" name="Text 2"/>
          <p:cNvSpPr txBox="1"/>
          <p:nvPr/>
        </p:nvSpPr>
        <p:spPr>
          <a:xfrm>
            <a:off x="579275" y="849230"/>
            <a:ext cx="7967700" cy="195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1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Цепочка показывает, как сырьё проходит путь от земли до готового товара.
</a:t>
            </a:r>
            <a:endParaRPr lang="en-US" sz="1100" dirty="0"/>
          </a:p>
        </p:txBody>
      </p:sp>
    </p:spTree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8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4878350" y="2595481"/>
            <a:ext cx="3432300" cy="933788"/>
          </a:xfrm>
          <a:prstGeom prst="rect">
            <a:avLst/>
          </a:prstGeom>
        </p:spPr>
      </p:pic>
      <p:sp>
        <p:nvSpPr>
          <p:cNvPr id="5" name="Text 0"/>
          <p:cNvSpPr txBox="1"/>
          <p:nvPr/>
        </p:nvSpPr>
        <p:spPr>
          <a:xfrm>
            <a:off x="579275" y="395475"/>
            <a:ext cx="7967700" cy="684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2563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Грузы, для которых особенно подходит железная дорога
</a:t>
            </a:r>
            <a:endParaRPr lang="en-US" sz="2563" dirty="0"/>
          </a:p>
        </p:txBody>
      </p:sp>
      <p:sp>
        <p:nvSpPr>
          <p:cNvPr id="6" name="Text 1"/>
          <p:cNvSpPr txBox="1"/>
          <p:nvPr/>
        </p:nvSpPr>
        <p:spPr>
          <a:xfrm>
            <a:off x="8344450" y="4799375"/>
            <a:ext cx="687900" cy="1959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8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8</a:t>
            </a:r>
            <a:endParaRPr lang="en-US" sz="800" dirty="0"/>
          </a:p>
        </p:txBody>
      </p:sp>
      <p:sp>
        <p:nvSpPr>
          <p:cNvPr id="7" name="Text 2"/>
          <p:cNvSpPr txBox="1"/>
          <p:nvPr/>
        </p:nvSpPr>
        <p:spPr>
          <a:xfrm>
            <a:off x="880975" y="2354350"/>
            <a:ext cx="3432300" cy="645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2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Железная дорога особенно полезна там, где нужно перевозить много тяжёлого сырья на большие расстояния.
</a:t>
            </a:r>
            <a:endParaRPr lang="en-US" sz="1200" dirty="0"/>
          </a:p>
        </p:txBody>
      </p:sp>
      <p:sp>
        <p:nvSpPr>
          <p:cNvPr id="8" name="Text 3"/>
          <p:cNvSpPr txBox="1"/>
          <p:nvPr/>
        </p:nvSpPr>
        <p:spPr>
          <a:xfrm>
            <a:off x="880975" y="3278100"/>
            <a:ext cx="3432300" cy="645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2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Железные дороги выигрывают в перевозке тяжёлых и массовых грузов, когда важны дальность и стабильность.
</a:t>
            </a:r>
            <a:endParaRPr lang="en-US" sz="1200" dirty="0"/>
          </a:p>
        </p:txBody>
      </p:sp>
      <p:sp>
        <p:nvSpPr>
          <p:cNvPr id="9" name="Text 4"/>
          <p:cNvSpPr txBox="1"/>
          <p:nvPr/>
        </p:nvSpPr>
        <p:spPr>
          <a:xfrm>
            <a:off x="4878350" y="4227700"/>
            <a:ext cx="3432300" cy="156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8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Обобщение по видам грузов и транспортным задачам
</a:t>
            </a:r>
            <a:endParaRPr lang="en-US" sz="800" dirty="0"/>
          </a:p>
        </p:txBody>
      </p:sp>
    </p:spTree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9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8" name="Text 0"/>
          <p:cNvSpPr txBox="1"/>
          <p:nvPr/>
        </p:nvSpPr>
        <p:spPr>
          <a:xfrm>
            <a:off x="333500" y="395475"/>
            <a:ext cx="8459400" cy="684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2854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Как развивалась роль автодорог в перевозках
</a:t>
            </a:r>
            <a:endParaRPr lang="en-US" sz="2854" dirty="0"/>
          </a:p>
        </p:txBody>
      </p:sp>
      <p:sp>
        <p:nvSpPr>
          <p:cNvPr id="9" name="Text 1"/>
          <p:cNvSpPr txBox="1"/>
          <p:nvPr/>
        </p:nvSpPr>
        <p:spPr>
          <a:xfrm>
            <a:off x="8344450" y="4799375"/>
            <a:ext cx="687900" cy="1959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8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9</a:t>
            </a:r>
            <a:endParaRPr lang="en-US" sz="800" dirty="0"/>
          </a:p>
        </p:txBody>
      </p:sp>
      <p:sp>
        <p:nvSpPr>
          <p:cNvPr id="10" name="Text 2"/>
          <p:cNvSpPr txBox="1"/>
          <p:nvPr/>
        </p:nvSpPr>
        <p:spPr>
          <a:xfrm>
            <a:off x="333500" y="1803150"/>
            <a:ext cx="2139300" cy="1131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994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Первые подъездные маршруты
</a:t>
            </a:r>
            <a:pPr algn="l" indent="0" marL="0">
              <a:lnSpc>
                <a:spcPct val="115000"/>
              </a:lnSpc>
              <a:buNone/>
            </a:pPr>
            <a:r>
              <a:rPr lang="en-US" sz="91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91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Сначала грузовики использовали для подвоза сырья к складам, станциям и небольшим предприятиям. Автодороги оказались удобны там, где нужно быстро менять маршрут и добираться до удалённых посёлков.
</a:t>
            </a:r>
            <a:endParaRPr lang="en-US" sz="994" dirty="0"/>
          </a:p>
        </p:txBody>
      </p:sp>
      <p:sp>
        <p:nvSpPr>
          <p:cNvPr id="11" name="Text 3"/>
          <p:cNvSpPr txBox="1"/>
          <p:nvPr/>
        </p:nvSpPr>
        <p:spPr>
          <a:xfrm>
            <a:off x="2941250" y="1803150"/>
            <a:ext cx="2139300" cy="1131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974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Развитие трасс
</a:t>
            </a:r>
            <a:pPr algn="l" indent="0" marL="0">
              <a:lnSpc>
                <a:spcPct val="115000"/>
              </a:lnSpc>
              <a:buNone/>
            </a:pPr>
            <a:r>
              <a:rPr lang="en-US" sz="893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893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Позже появились грузовые трассы с твёрдым покрытием и лучшей связью с промышленными центрами. Они сделали доставку быстрее и надёжнее, особенно между городами, фермами и перерабатывающими заводами.
</a:t>
            </a:r>
            <a:endParaRPr lang="en-US" sz="974" dirty="0"/>
          </a:p>
        </p:txBody>
      </p:sp>
      <p:sp>
        <p:nvSpPr>
          <p:cNvPr id="12" name="Text 4"/>
          <p:cNvSpPr txBox="1"/>
          <p:nvPr/>
        </p:nvSpPr>
        <p:spPr>
          <a:xfrm>
            <a:off x="5549000" y="1803150"/>
            <a:ext cx="2139300" cy="1131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45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Современная связка
</a:t>
            </a:r>
            <a:pPr algn="l" indent="0" marL="0">
              <a:lnSpc>
                <a:spcPct val="115000"/>
              </a:lnSpc>
              <a:buNone/>
            </a:pPr>
            <a:r>
              <a:rPr lang="en-US" sz="958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958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Сегодня автотранспорт работает вместе с железной дорогой, портами и терминалами. Он подвозит грузы к крупным узлам и помогает системе перевозок быть гибкой.
</a:t>
            </a:r>
            <a:endParaRPr lang="en-US" sz="1045" dirty="0"/>
          </a:p>
        </p:txBody>
      </p:sp>
    </p:spTree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0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4968875" y="1342573"/>
            <a:ext cx="3554400" cy="3283655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8" name="Image 6" descr="preencoded.png">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9" name="Text 0"/>
          <p:cNvSpPr txBox="1"/>
          <p:nvPr/>
        </p:nvSpPr>
        <p:spPr>
          <a:xfrm>
            <a:off x="579263" y="395475"/>
            <a:ext cx="7967700" cy="749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26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Как дорога проходит через сложный рельеф
</a:t>
            </a:r>
            <a:endParaRPr lang="en-US" sz="2600" dirty="0"/>
          </a:p>
        </p:txBody>
      </p:sp>
      <p:sp>
        <p:nvSpPr>
          <p:cNvPr id="10" name="Text 1"/>
          <p:cNvSpPr txBox="1"/>
          <p:nvPr/>
        </p:nvSpPr>
        <p:spPr>
          <a:xfrm>
            <a:off x="8344450" y="4799375"/>
            <a:ext cx="687900" cy="1959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8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10</a:t>
            </a:r>
            <a:endParaRPr lang="en-US" sz="800" dirty="0"/>
          </a:p>
        </p:txBody>
      </p:sp>
      <p:sp>
        <p:nvSpPr>
          <p:cNvPr id="11" name="Text 2"/>
          <p:cNvSpPr txBox="1"/>
          <p:nvPr/>
        </p:nvSpPr>
        <p:spPr>
          <a:xfrm>
            <a:off x="810175" y="1453282"/>
            <a:ext cx="3352200" cy="672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994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Ровная местность
</a:t>
            </a:r>
            <a:pPr algn="l" indent="0" marL="0">
              <a:lnSpc>
                <a:spcPct val="115000"/>
              </a:lnSpc>
              <a:buNone/>
            </a:pPr>
            <a:r>
              <a:rPr lang="en-US" sz="542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903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На равнинах дорогу легче проложить почти по прямой: рельеф ровнее, меньше препятствий и ниже стоимость строительства. Такие участки удобны для длинных перевозок.
</a:t>
            </a:r>
            <a:endParaRPr lang="en-US" sz="994" dirty="0"/>
          </a:p>
        </p:txBody>
      </p:sp>
      <p:sp>
        <p:nvSpPr>
          <p:cNvPr id="12" name="Text 3"/>
          <p:cNvSpPr txBox="1"/>
          <p:nvPr/>
        </p:nvSpPr>
        <p:spPr>
          <a:xfrm>
            <a:off x="810175" y="2320266"/>
            <a:ext cx="3352200" cy="672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51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Переход через препятствие
</a:t>
            </a:r>
            <a:pPr algn="l" indent="0" marL="0">
              <a:lnSpc>
                <a:spcPct val="115000"/>
              </a:lnSpc>
              <a:buNone/>
            </a:pPr>
            <a:r>
              <a:rPr lang="en-US" sz="573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955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Если на пути есть река или овраг, строят мост или путепровод. Это сохраняет маршрут, сокращает объезд и помогает не терять время в дороге.
</a:t>
            </a:r>
            <a:endParaRPr lang="en-US" sz="1051" dirty="0"/>
          </a:p>
        </p:txBody>
      </p:sp>
      <p:sp>
        <p:nvSpPr>
          <p:cNvPr id="13" name="Text 4"/>
          <p:cNvSpPr txBox="1"/>
          <p:nvPr/>
        </p:nvSpPr>
        <p:spPr>
          <a:xfrm>
            <a:off x="810175" y="3187249"/>
            <a:ext cx="3352200" cy="672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51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Обход хребтов
</a:t>
            </a:r>
            <a:pPr algn="l" indent="0" marL="0">
              <a:lnSpc>
                <a:spcPct val="115000"/>
              </a:lnSpc>
              <a:buNone/>
            </a:pPr>
            <a:r>
              <a:rPr lang="en-US" sz="573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955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 горах трасса часто идёт серпантином, а иногда уходит в тоннель. Так дорога обходит крутые склоны, опасные спуски и слишком узкие ущелья.
</a:t>
            </a:r>
            <a:endParaRPr lang="en-US" sz="1051" dirty="0"/>
          </a:p>
        </p:txBody>
      </p:sp>
      <p:sp>
        <p:nvSpPr>
          <p:cNvPr id="14" name="Text 5"/>
          <p:cNvSpPr txBox="1"/>
          <p:nvPr/>
        </p:nvSpPr>
        <p:spPr>
          <a:xfrm>
            <a:off x="810175" y="4075924"/>
            <a:ext cx="3352200" cy="672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51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Выбор маршрута
</a:t>
            </a:r>
            <a:pPr algn="l" indent="0" marL="0">
              <a:lnSpc>
                <a:spcPct val="115000"/>
              </a:lnSpc>
              <a:buNone/>
            </a:pPr>
            <a:r>
              <a:rPr lang="en-US" sz="573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955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Маршрут выбирают не только по карте, но и по цене, безопасности и будущему объёму перевозок. Чем сложнее рельеф, тем важнее точные расчёты.
</a:t>
            </a:r>
            <a:endParaRPr lang="en-US" sz="1051" dirty="0"/>
          </a:p>
        </p:txBody>
      </p:sp>
    </p:spTree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1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7" name="Text 0"/>
          <p:cNvSpPr txBox="1"/>
          <p:nvPr/>
        </p:nvSpPr>
        <p:spPr>
          <a:xfrm>
            <a:off x="333500" y="395475"/>
            <a:ext cx="8459400" cy="684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30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Как выбирают маршрут дороги
</a:t>
            </a:r>
            <a:endParaRPr lang="en-US" sz="3000" dirty="0"/>
          </a:p>
        </p:txBody>
      </p:sp>
      <p:sp>
        <p:nvSpPr>
          <p:cNvPr id="8" name="Text 1"/>
          <p:cNvSpPr txBox="1"/>
          <p:nvPr/>
        </p:nvSpPr>
        <p:spPr>
          <a:xfrm>
            <a:off x="8344450" y="4799375"/>
            <a:ext cx="687900" cy="1959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8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11</a:t>
            </a:r>
            <a:endParaRPr lang="en-US" sz="800" dirty="0"/>
          </a:p>
        </p:txBody>
      </p:sp>
      <p:sp>
        <p:nvSpPr>
          <p:cNvPr id="9" name="Text 2"/>
          <p:cNvSpPr txBox="1"/>
          <p:nvPr/>
        </p:nvSpPr>
        <p:spPr>
          <a:xfrm>
            <a:off x="797025" y="1895375"/>
            <a:ext cx="1733400" cy="1126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1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Равнина
</a:t>
            </a:r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Сначала оценивают, где проходит ровная местность: там проще проложить длинную и почти прямую линию.
</a:t>
            </a:r>
            <a:endParaRPr lang="en-US" sz="1100" dirty="0"/>
          </a:p>
        </p:txBody>
      </p:sp>
      <p:sp>
        <p:nvSpPr>
          <p:cNvPr id="10" name="Text 3"/>
          <p:cNvSpPr txBox="1"/>
          <p:nvPr/>
        </p:nvSpPr>
        <p:spPr>
          <a:xfrm>
            <a:off x="3659350" y="1895375"/>
            <a:ext cx="1733400" cy="1126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3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Горы
</a:t>
            </a:r>
            <a:pPr algn="l" indent="0" marL="0">
              <a:lnSpc>
                <a:spcPct val="115000"/>
              </a:lnSpc>
              <a:buNone/>
            </a:pPr>
            <a:r>
              <a:rPr lang="en-US" sz="937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937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Затем проверяют горные участки. Здесь маршрут короче, но приходится обходить крутые склоны, строить тоннели и искать перевалы.
</a:t>
            </a:r>
            <a:endParaRPr lang="en-US" sz="1030" dirty="0"/>
          </a:p>
        </p:txBody>
      </p:sp>
      <p:sp>
        <p:nvSpPr>
          <p:cNvPr id="11" name="Text 4"/>
          <p:cNvSpPr txBox="1"/>
          <p:nvPr/>
        </p:nvSpPr>
        <p:spPr>
          <a:xfrm>
            <a:off x="6497600" y="1895375"/>
            <a:ext cx="1733400" cy="1126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25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Выбор трассы
</a:t>
            </a:r>
            <a:pPr algn="l" indent="0" marL="0">
              <a:lnSpc>
                <a:spcPct val="115000"/>
              </a:lnSpc>
              <a:buNone/>
            </a:pPr>
            <a:r>
              <a:rPr lang="en-US" sz="932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932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После этого сравнивают стоимость и пользу: выбирают трассу, которая выдержит нужный объём грузов и свяжет месторождения с заводами и портами.
</a:t>
            </a:r>
            <a:endParaRPr lang="en-US" sz="1025" dirty="0"/>
          </a:p>
        </p:txBody>
      </p:sp>
    </p:spTree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2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535575" y="2484785"/>
            <a:ext cx="2755936" cy="2319938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3410352" y="2484787"/>
            <a:ext cx="2755936" cy="2319938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6323860" y="2484731"/>
            <a:ext cx="2708713" cy="2423028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8" name="Text 0"/>
          <p:cNvSpPr txBox="1"/>
          <p:nvPr/>
        </p:nvSpPr>
        <p:spPr>
          <a:xfrm>
            <a:off x="579263" y="395475"/>
            <a:ext cx="7967700" cy="749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2871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Как станции собирают и отправляют сырьё
</a:t>
            </a:r>
            <a:endParaRPr lang="en-US" sz="2871" dirty="0"/>
          </a:p>
        </p:txBody>
      </p:sp>
      <p:sp>
        <p:nvSpPr>
          <p:cNvPr id="9" name="Text 1"/>
          <p:cNvSpPr txBox="1"/>
          <p:nvPr/>
        </p:nvSpPr>
        <p:spPr>
          <a:xfrm>
            <a:off x="649987" y="1399525"/>
            <a:ext cx="2595548" cy="912107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952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Станция у рудника
</a:t>
            </a:r>
            <a:pPr algn="ctr" indent="0" marL="0">
              <a:lnSpc>
                <a:spcPct val="115000"/>
              </a:lnSpc>
              <a:buNone/>
            </a:pPr>
            <a:r>
              <a:rPr lang="en-US" sz="845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ctr" indent="0" marL="0">
              <a:lnSpc>
                <a:spcPct val="115000"/>
              </a:lnSpc>
              <a:buNone/>
            </a:pPr>
            <a:r>
              <a:rPr lang="en-US" sz="865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У подножия холмов стоит погрузочная станция. Сюда со стороны рудника приходят вагоны с сырьём, а рядом ждут пустые составы, чтобы быстро принять новый груз и отправиться дальше.
</a:t>
            </a:r>
            <a:endParaRPr lang="en-US" sz="952" dirty="0"/>
          </a:p>
        </p:txBody>
      </p:sp>
      <p:sp>
        <p:nvSpPr>
          <p:cNvPr id="10" name="Text 2"/>
          <p:cNvSpPr txBox="1"/>
          <p:nvPr/>
        </p:nvSpPr>
        <p:spPr>
          <a:xfrm>
            <a:off x="3497562" y="1409897"/>
            <a:ext cx="2595548" cy="912107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952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Узел распределения
</a:t>
            </a:r>
            <a:pPr algn="ctr" indent="0" marL="0">
              <a:lnSpc>
                <a:spcPct val="115000"/>
              </a:lnSpc>
              <a:buNone/>
            </a:pPr>
            <a:r>
              <a:rPr lang="en-US" sz="845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ctr" indent="0" marL="0">
              <a:lnSpc>
                <a:spcPct val="115000"/>
              </a:lnSpc>
              <a:buNone/>
            </a:pPr>
            <a:r>
              <a:rPr lang="en-US" sz="865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На сортировочном узле поезда разбирают по направлениям. Одни вагоны идут к металлургическому заводу, другие — к порту или на склад, где сырьё ждёт следующего этапа пути.
</a:t>
            </a:r>
            <a:endParaRPr lang="en-US" sz="952" dirty="0"/>
          </a:p>
        </p:txBody>
      </p:sp>
      <p:sp>
        <p:nvSpPr>
          <p:cNvPr id="11" name="Text 3"/>
          <p:cNvSpPr txBox="1"/>
          <p:nvPr/>
        </p:nvSpPr>
        <p:spPr>
          <a:xfrm>
            <a:off x="6323851" y="1399525"/>
            <a:ext cx="2595548" cy="912107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952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Терминал в равнине
</a:t>
            </a:r>
            <a:pPr algn="ctr" indent="0" marL="0">
              <a:lnSpc>
                <a:spcPct val="115000"/>
              </a:lnSpc>
              <a:buNone/>
            </a:pPr>
            <a:r>
              <a:rPr lang="en-US" sz="845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ctr" indent="0" marL="0">
              <a:lnSpc>
                <a:spcPct val="115000"/>
              </a:lnSpc>
              <a:buNone/>
            </a:pPr>
            <a:r>
              <a:rPr lang="en-US" sz="865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 степной зоне работает крупный терминал. Он собирает сырьё из нескольких карьеров, объединяет партии в длинный состав и отправляет его туда, где добытое станет товаром.
</a:t>
            </a:r>
            <a:endParaRPr lang="en-US" sz="952" dirty="0"/>
          </a:p>
        </p:txBody>
      </p:sp>
      <p:sp>
        <p:nvSpPr>
          <p:cNvPr id="12" name="Text 4"/>
          <p:cNvSpPr txBox="1"/>
          <p:nvPr/>
        </p:nvSpPr>
        <p:spPr>
          <a:xfrm>
            <a:off x="8344450" y="4799375"/>
            <a:ext cx="687900" cy="1959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8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12</a:t>
            </a:r>
            <a:endParaRPr lang="en-US" sz="800" dirty="0"/>
          </a:p>
        </p:txBody>
      </p:sp>
    </p:spTree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3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7" name="Text 0"/>
          <p:cNvSpPr txBox="1"/>
          <p:nvPr/>
        </p:nvSpPr>
        <p:spPr>
          <a:xfrm>
            <a:off x="579263" y="395475"/>
            <a:ext cx="7967700" cy="749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281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Как дальняя дорога меняет жизнь местности
</a:t>
            </a:r>
            <a:endParaRPr lang="en-US" sz="2810" dirty="0"/>
          </a:p>
        </p:txBody>
      </p:sp>
      <p:sp>
        <p:nvSpPr>
          <p:cNvPr id="8" name="Text 1"/>
          <p:cNvSpPr txBox="1"/>
          <p:nvPr/>
        </p:nvSpPr>
        <p:spPr>
          <a:xfrm>
            <a:off x="8344450" y="4799375"/>
            <a:ext cx="687900" cy="1959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8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13</a:t>
            </a:r>
            <a:endParaRPr lang="en-US" sz="800" dirty="0"/>
          </a:p>
        </p:txBody>
      </p:sp>
      <p:sp>
        <p:nvSpPr>
          <p:cNvPr id="9" name="Text 2"/>
          <p:cNvSpPr txBox="1"/>
          <p:nvPr/>
        </p:nvSpPr>
        <p:spPr>
          <a:xfrm>
            <a:off x="914375" y="1908975"/>
            <a:ext cx="3000300" cy="8907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r" indent="0" marL="0">
              <a:lnSpc>
                <a:spcPct val="115000"/>
              </a:lnSpc>
              <a:buNone/>
            </a:pPr>
            <a:r>
              <a:rPr lang="en-US" sz="1063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Прокладка пути
</a:t>
            </a:r>
            <a:pPr algn="r" indent="0" marL="0">
              <a:lnSpc>
                <a:spcPct val="115000"/>
              </a:lnSpc>
              <a:buNone/>
            </a:pPr>
            <a:r>
              <a:rPr lang="en-US" sz="98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r" indent="0" marL="0">
              <a:lnSpc>
                <a:spcPct val="115000"/>
              </a:lnSpc>
              <a:buNone/>
            </a:pPr>
            <a:r>
              <a:rPr lang="en-US" sz="98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Сначала вдоль новой магистрали появляются строительные лагеря, мосты и первые платформы. Они делают путь пригодным для постоянного движения грузов и людей.
</a:t>
            </a:r>
            <a:endParaRPr lang="en-US" sz="1063" dirty="0"/>
          </a:p>
        </p:txBody>
      </p:sp>
      <p:sp>
        <p:nvSpPr>
          <p:cNvPr id="10" name="Text 3"/>
          <p:cNvSpPr txBox="1"/>
          <p:nvPr/>
        </p:nvSpPr>
        <p:spPr>
          <a:xfrm>
            <a:off x="4583200" y="2799675"/>
            <a:ext cx="3000300" cy="8907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63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Появление узлов
</a:t>
            </a:r>
            <a:pPr algn="l" indent="0" marL="0">
              <a:lnSpc>
                <a:spcPct val="115000"/>
              </a:lnSpc>
              <a:buNone/>
            </a:pPr>
            <a:r>
              <a:rPr lang="en-US" sz="98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98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Затем открываются станции, мастерские и склады. Вокруг них вырастают посёлки, где нужны рабочие, ремонтники, продавцы и водители.
</a:t>
            </a:r>
            <a:endParaRPr lang="en-US" sz="1063" dirty="0"/>
          </a:p>
        </p:txBody>
      </p:sp>
      <p:sp>
        <p:nvSpPr>
          <p:cNvPr id="11" name="Text 4"/>
          <p:cNvSpPr txBox="1"/>
          <p:nvPr/>
        </p:nvSpPr>
        <p:spPr>
          <a:xfrm>
            <a:off x="914375" y="3690375"/>
            <a:ext cx="3000300" cy="8907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r" indent="0" marL="0">
              <a:lnSpc>
                <a:spcPct val="115000"/>
              </a:lnSpc>
              <a:buNone/>
            </a:pPr>
            <a:r>
              <a:rPr lang="en-US" sz="1066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Рост территории
</a:t>
            </a:r>
            <a:pPr algn="r" indent="0" marL="0">
              <a:lnSpc>
                <a:spcPct val="115000"/>
              </a:lnSpc>
              <a:buNone/>
            </a:pPr>
            <a:r>
              <a:rPr lang="en-US" sz="984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r" indent="0" marL="0">
              <a:lnSpc>
                <a:spcPct val="115000"/>
              </a:lnSpc>
              <a:buNone/>
            </a:pPr>
            <a:r>
              <a:rPr lang="en-US" sz="984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Со временем линия меняет карту региона: товары идут быстрее, территории плотнее заселяются, а связь между районами становится устойчивее.
</a:t>
            </a:r>
            <a:endParaRPr lang="en-US" sz="1066" dirty="0"/>
          </a:p>
        </p:txBody>
      </p:sp>
    </p:spTree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4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579275" y="2924766"/>
            <a:ext cx="7943700" cy="1823017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8" name="Image 6" descr="preencoded.png">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9" name="Text 0"/>
          <p:cNvSpPr txBox="1"/>
          <p:nvPr/>
        </p:nvSpPr>
        <p:spPr>
          <a:xfrm>
            <a:off x="8344450" y="4799375"/>
            <a:ext cx="687900" cy="1959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8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14</a:t>
            </a:r>
            <a:endParaRPr lang="en-US" sz="800" dirty="0"/>
          </a:p>
        </p:txBody>
      </p:sp>
      <p:sp>
        <p:nvSpPr>
          <p:cNvPr id="10" name="Text 1"/>
          <p:cNvSpPr txBox="1"/>
          <p:nvPr/>
        </p:nvSpPr>
        <p:spPr>
          <a:xfrm>
            <a:off x="531125" y="337525"/>
            <a:ext cx="8064000" cy="6297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24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Почему к горным богатствам нужна инфраструктура
</a:t>
            </a:r>
            <a:endParaRPr lang="en-US" sz="2400" dirty="0"/>
          </a:p>
        </p:txBody>
      </p:sp>
      <p:sp>
        <p:nvSpPr>
          <p:cNvPr id="11" name="Text 2"/>
          <p:cNvSpPr txBox="1"/>
          <p:nvPr/>
        </p:nvSpPr>
        <p:spPr>
          <a:xfrm>
            <a:off x="764175" y="1298843"/>
            <a:ext cx="1581000" cy="1530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74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Вывоз сырья
</a:t>
            </a:r>
            <a:pPr algn="l" indent="0" marL="0">
              <a:lnSpc>
                <a:spcPct val="115000"/>
              </a:lnSpc>
              <a:buNone/>
            </a:pPr>
            <a:r>
              <a:rPr lang="en-US" sz="586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977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 горах часто добывают полезные ископаемые, но без дорог их трудно вывезти. Подъездные пути позволяют соединить шахты с переработкой и не зависеть от одной узкой тропы.
</a:t>
            </a:r>
            <a:endParaRPr lang="en-US" sz="1074" dirty="0"/>
          </a:p>
        </p:txBody>
      </p:sp>
      <p:sp>
        <p:nvSpPr>
          <p:cNvPr id="12" name="Text 3"/>
          <p:cNvSpPr txBox="1"/>
          <p:nvPr/>
        </p:nvSpPr>
        <p:spPr>
          <a:xfrm>
            <a:off x="2847441" y="1298843"/>
            <a:ext cx="1581000" cy="1530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55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Доставка оборудования
</a:t>
            </a:r>
            <a:pPr algn="l" indent="0" marL="0">
              <a:lnSpc>
                <a:spcPct val="115000"/>
              </a:lnSpc>
              <a:buNone/>
            </a:pPr>
            <a:r>
              <a:rPr lang="en-US" sz="575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959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Добыча требует тяжёлой техники, топлива и запчастей. Инфраструктура доставляет всё это в труднодоступные районы, где иначе работа быстро остановилась бы.
</a:t>
            </a:r>
            <a:endParaRPr lang="en-US" sz="1055" dirty="0"/>
          </a:p>
        </p:txBody>
      </p:sp>
      <p:sp>
        <p:nvSpPr>
          <p:cNvPr id="13" name="Text 4"/>
          <p:cNvSpPr txBox="1"/>
          <p:nvPr/>
        </p:nvSpPr>
        <p:spPr>
          <a:xfrm>
            <a:off x="4930692" y="1298843"/>
            <a:ext cx="1581000" cy="1530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1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Связь с центрами
</a:t>
            </a:r>
            <a:pPr algn="l" indent="0" marL="0">
              <a:lnSpc>
                <a:spcPct val="115000"/>
              </a:lnSpc>
              <a:buNone/>
            </a:pPr>
            <a:r>
              <a:rPr lang="en-US" sz="6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Горные районы могут давать воду и энергию, но их нужно связать с потребителями. Дороги помогают передавать ресурсы туда, где работают заводы и живут люди.
</a:t>
            </a:r>
            <a:endParaRPr lang="en-US" sz="1100" dirty="0"/>
          </a:p>
        </p:txBody>
      </p:sp>
      <p:sp>
        <p:nvSpPr>
          <p:cNvPr id="14" name="Text 5"/>
          <p:cNvSpPr txBox="1"/>
          <p:nvPr/>
        </p:nvSpPr>
        <p:spPr>
          <a:xfrm>
            <a:off x="7013950" y="1298843"/>
            <a:ext cx="1581000" cy="1530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1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Безопасное движение
</a:t>
            </a:r>
            <a:pPr algn="l" indent="0" marL="0">
              <a:lnSpc>
                <a:spcPct val="115000"/>
              </a:lnSpc>
              <a:buNone/>
            </a:pPr>
            <a:r>
              <a:rPr lang="en-US" sz="6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Без надёжных маршрутов перевозка становится медленной и опасной. Мосты, тоннели и обходные участки уменьшают риски и делают поставки более регулярными.
</a:t>
            </a:r>
            <a:endParaRPr lang="en-US" sz="1100" dirty="0"/>
          </a:p>
        </p:txBody>
      </p:sp>
    </p:spTree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5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710193" y="1491728"/>
            <a:ext cx="452550" cy="5172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710193" y="2319856"/>
            <a:ext cx="452550" cy="5172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710193" y="3162412"/>
            <a:ext cx="452550" cy="517200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710193" y="4004962"/>
            <a:ext cx="452550" cy="517200"/>
          </a:xfrm>
          <a:prstGeom prst="rect">
            <a:avLst/>
          </a:prstGeom>
        </p:spPr>
      </p:pic>
      <p:pic>
        <p:nvPicPr>
          <p:cNvPr id="8" name="Image 6" descr="preencoded.png">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9" name="Text 0"/>
          <p:cNvSpPr txBox="1"/>
          <p:nvPr/>
        </p:nvSpPr>
        <p:spPr>
          <a:xfrm>
            <a:off x="579275" y="395475"/>
            <a:ext cx="7967700" cy="6189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24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Ключевые роли равнин в перевозках
</a:t>
            </a:r>
            <a:endParaRPr lang="en-US" sz="2400" dirty="0"/>
          </a:p>
        </p:txBody>
      </p:sp>
      <p:sp>
        <p:nvSpPr>
          <p:cNvPr id="10" name="Text 1"/>
          <p:cNvSpPr txBox="1"/>
          <p:nvPr/>
        </p:nvSpPr>
        <p:spPr>
          <a:xfrm>
            <a:off x="8344450" y="4799375"/>
            <a:ext cx="687900" cy="1959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8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15</a:t>
            </a:r>
            <a:endParaRPr lang="en-US" sz="800" dirty="0"/>
          </a:p>
        </p:txBody>
      </p:sp>
      <p:sp>
        <p:nvSpPr>
          <p:cNvPr id="11" name="Text 2"/>
          <p:cNvSpPr txBox="1"/>
          <p:nvPr/>
        </p:nvSpPr>
        <p:spPr>
          <a:xfrm>
            <a:off x="1575075" y="1420275"/>
            <a:ext cx="6972000" cy="651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Прямые маршруты
</a:t>
            </a:r>
            <a:pPr algn="l" indent="0" marL="0">
              <a:lnSpc>
                <a:spcPct val="115000"/>
              </a:lnSpc>
              <a:buNone/>
            </a:pPr>
            <a:r>
              <a:rPr lang="en-US" sz="977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9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 равнинам удобно вести длинные маршруты между полями, складами и станциями. Здесь легче собирать зерно, топливо и металлы в крупные партии для дальнейшей перевозки.
</a:t>
            </a:r>
            <a:endParaRPr lang="en-US" sz="1000" dirty="0"/>
          </a:p>
        </p:txBody>
      </p:sp>
      <p:sp>
        <p:nvSpPr>
          <p:cNvPr id="12" name="Text 3"/>
          <p:cNvSpPr txBox="1"/>
          <p:nvPr/>
        </p:nvSpPr>
        <p:spPr>
          <a:xfrm>
            <a:off x="1575075" y="2248400"/>
            <a:ext cx="6972000" cy="651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Быстрая доставка
</a:t>
            </a:r>
            <a:pPr algn="l" indent="0" marL="0">
              <a:lnSpc>
                <a:spcPct val="115000"/>
              </a:lnSpc>
              <a:buNone/>
            </a:pPr>
            <a:r>
              <a:rPr lang="en-US" sz="977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9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Равнинный рельеф позволяет быстро строить подъездные пути к фермам, карьерам и промышленным районам. Это сокращает время доставки и снижает потери при перевозке.
</a:t>
            </a:r>
            <a:endParaRPr lang="en-US" sz="1000" dirty="0"/>
          </a:p>
        </p:txBody>
      </p:sp>
      <p:sp>
        <p:nvSpPr>
          <p:cNvPr id="13" name="Text 4"/>
          <p:cNvSpPr txBox="1"/>
          <p:nvPr/>
        </p:nvSpPr>
        <p:spPr>
          <a:xfrm>
            <a:off x="1575075" y="3090950"/>
            <a:ext cx="6972000" cy="651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Узлы хранения
</a:t>
            </a:r>
            <a:pPr algn="l" indent="0" marL="0">
              <a:lnSpc>
                <a:spcPct val="115000"/>
              </a:lnSpc>
              <a:buNone/>
            </a:pPr>
            <a:r>
              <a:rPr lang="en-US" sz="977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9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Склады и элеваторы работают как точки сбора грузов. Они накапливают сырьё, сортируют его и отправляют дальше в нужный город, порт или на завод.
</a:t>
            </a:r>
            <a:endParaRPr lang="en-US" sz="1000" dirty="0"/>
          </a:p>
        </p:txBody>
      </p:sp>
      <p:sp>
        <p:nvSpPr>
          <p:cNvPr id="14" name="Text 5"/>
          <p:cNvSpPr txBox="1"/>
          <p:nvPr/>
        </p:nvSpPr>
        <p:spPr>
          <a:xfrm>
            <a:off x="1575075" y="3933500"/>
            <a:ext cx="6972000" cy="651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Выход к рынкам
</a:t>
            </a:r>
            <a:pPr algn="l" indent="0" marL="0">
              <a:lnSpc>
                <a:spcPct val="115000"/>
              </a:lnSpc>
              <a:buNone/>
            </a:pPr>
            <a:r>
              <a:rPr lang="en-US" sz="977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9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Через равнины сырьё идёт к морским и речным портам, а затем — к другим странам. Так местные ресурсы включаются в широкую торговлю.
</a:t>
            </a:r>
            <a:endParaRPr lang="en-US" sz="1000" dirty="0"/>
          </a:p>
        </p:txBody>
      </p:sp>
    </p:spTree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6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5116212" y="1865325"/>
            <a:ext cx="3429227" cy="22671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5" name="Text 0"/>
          <p:cNvSpPr txBox="1"/>
          <p:nvPr/>
        </p:nvSpPr>
        <p:spPr>
          <a:xfrm>
            <a:off x="5114675" y="4164200"/>
            <a:ext cx="3432300" cy="156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8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Учебная схема цепочки поставок угля
</a:t>
            </a:r>
            <a:endParaRPr lang="en-US" sz="800" dirty="0"/>
          </a:p>
        </p:txBody>
      </p:sp>
      <p:sp>
        <p:nvSpPr>
          <p:cNvPr id="6" name="Text 1"/>
          <p:cNvSpPr txBox="1"/>
          <p:nvPr/>
        </p:nvSpPr>
        <p:spPr>
          <a:xfrm>
            <a:off x="579275" y="395475"/>
            <a:ext cx="7967700" cy="684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2865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Цепочка доставки: уголь от шахты до света
</a:t>
            </a:r>
            <a:endParaRPr lang="en-US" sz="2865" dirty="0"/>
          </a:p>
        </p:txBody>
      </p:sp>
      <p:sp>
        <p:nvSpPr>
          <p:cNvPr id="7" name="Text 2"/>
          <p:cNvSpPr txBox="1"/>
          <p:nvPr/>
        </p:nvSpPr>
        <p:spPr>
          <a:xfrm>
            <a:off x="8344450" y="4799375"/>
            <a:ext cx="687900" cy="1959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8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16</a:t>
            </a:r>
            <a:endParaRPr lang="en-US" sz="800" dirty="0"/>
          </a:p>
        </p:txBody>
      </p:sp>
      <p:sp>
        <p:nvSpPr>
          <p:cNvPr id="8" name="Text 3"/>
          <p:cNvSpPr txBox="1"/>
          <p:nvPr/>
        </p:nvSpPr>
        <p:spPr>
          <a:xfrm>
            <a:off x="579275" y="2106975"/>
            <a:ext cx="3432300" cy="645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93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Уголь проходит длинный путь: от шахты до электростанции, а затем — к домам, школам и предприятиям. На каждом этапе важна быстрая и надёжная доставка.
</a:t>
            </a:r>
            <a:endParaRPr lang="en-US" sz="1093" dirty="0"/>
          </a:p>
        </p:txBody>
      </p:sp>
      <p:sp>
        <p:nvSpPr>
          <p:cNvPr id="9" name="Text 4"/>
          <p:cNvSpPr txBox="1"/>
          <p:nvPr/>
        </p:nvSpPr>
        <p:spPr>
          <a:xfrm>
            <a:off x="579275" y="3030725"/>
            <a:ext cx="3432300" cy="645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93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Чем меньше задержек на транспорте, тем стабильнее работает вся цепочка: добыча поддерживает энергетику, а энергетика — повседневную жизнь.
</a:t>
            </a:r>
            <a:endParaRPr lang="en-US" sz="1093" dirty="0"/>
          </a:p>
        </p:txBody>
      </p:sp>
    </p:spTree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7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5698240" y="1316825"/>
            <a:ext cx="3387470" cy="34827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8" name="Image 6" descr="preencoded.png">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9" name="Text 0"/>
          <p:cNvSpPr txBox="1"/>
          <p:nvPr/>
        </p:nvSpPr>
        <p:spPr>
          <a:xfrm>
            <a:off x="8344450" y="4799375"/>
            <a:ext cx="687900" cy="1959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8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17</a:t>
            </a:r>
            <a:endParaRPr lang="en-US" sz="800" dirty="0"/>
          </a:p>
        </p:txBody>
      </p:sp>
      <p:sp>
        <p:nvSpPr>
          <p:cNvPr id="10" name="Text 1"/>
          <p:cNvSpPr txBox="1"/>
          <p:nvPr/>
        </p:nvSpPr>
        <p:spPr>
          <a:xfrm>
            <a:off x="531100" y="388226"/>
            <a:ext cx="8064000" cy="653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90000"/>
              </a:lnSpc>
              <a:buNone/>
            </a:pPr>
            <a:r>
              <a:rPr lang="en-US" sz="24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Как перевозки работают сегодня
</a:t>
            </a:r>
            <a:endParaRPr lang="en-US" sz="2400" dirty="0"/>
          </a:p>
        </p:txBody>
      </p:sp>
      <p:sp>
        <p:nvSpPr>
          <p:cNvPr id="11" name="Text 2"/>
          <p:cNvSpPr txBox="1"/>
          <p:nvPr/>
        </p:nvSpPr>
        <p:spPr>
          <a:xfrm>
            <a:off x="531100" y="1705800"/>
            <a:ext cx="4286100" cy="5871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905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Контейнерные перевозки
</a:t>
            </a:r>
            <a:pPr algn="l" indent="0" marL="0">
              <a:lnSpc>
                <a:spcPct val="115000"/>
              </a:lnSpc>
              <a:buNone/>
            </a:pPr>
            <a:r>
              <a:rPr lang="en-US" sz="528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829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Контейнеры позволяют быстро перегружать товары между поездом, грузовиком и кораблём. Это уменьшает потери времени на границах и делает перевозку удобнее для разных видов груза.
</a:t>
            </a:r>
            <a:endParaRPr lang="en-US" sz="905" dirty="0"/>
          </a:p>
        </p:txBody>
      </p:sp>
      <p:sp>
        <p:nvSpPr>
          <p:cNvPr id="12" name="Text 3"/>
          <p:cNvSpPr txBox="1"/>
          <p:nvPr/>
        </p:nvSpPr>
        <p:spPr>
          <a:xfrm>
            <a:off x="531100" y="2411673"/>
            <a:ext cx="4286100" cy="5871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905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Мощные составы
</a:t>
            </a:r>
            <a:pPr algn="l" indent="0" marL="0">
              <a:lnSpc>
                <a:spcPct val="115000"/>
              </a:lnSpc>
              <a:buNone/>
            </a:pPr>
            <a:r>
              <a:rPr lang="en-US" sz="528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829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Длинные составы особенно полезны для тяжёлого сырья. Один поезд может везти большие объёмы сразу, поэтому реже нужны дополнительные рейсы и лишние остановки.
</a:t>
            </a:r>
            <a:endParaRPr lang="en-US" sz="905" dirty="0"/>
          </a:p>
        </p:txBody>
      </p:sp>
      <p:sp>
        <p:nvSpPr>
          <p:cNvPr id="13" name="Text 4"/>
          <p:cNvSpPr txBox="1"/>
          <p:nvPr/>
        </p:nvSpPr>
        <p:spPr>
          <a:xfrm>
            <a:off x="531100" y="3117556"/>
            <a:ext cx="4286100" cy="5871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55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Транспортные терминалы
</a:t>
            </a:r>
            <a:pPr algn="l" indent="0" marL="0">
              <a:lnSpc>
                <a:spcPct val="115000"/>
              </a:lnSpc>
              <a:buNone/>
            </a:pPr>
            <a:r>
              <a:rPr lang="en-US" sz="615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967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Крупные терминалы соединяют дороги, железные линии и склады. В таких узлах груз не теряется в пути и сразу попадает туда, где он нужен.
</a:t>
            </a:r>
            <a:endParaRPr lang="en-US" sz="1055" dirty="0"/>
          </a:p>
        </p:txBody>
      </p:sp>
      <p:sp>
        <p:nvSpPr>
          <p:cNvPr id="14" name="Text 5"/>
          <p:cNvSpPr txBox="1"/>
          <p:nvPr/>
        </p:nvSpPr>
        <p:spPr>
          <a:xfrm>
            <a:off x="537343" y="3823452"/>
            <a:ext cx="4286100" cy="5871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905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Планирование движения
</a:t>
            </a:r>
            <a:pPr algn="l" indent="0" marL="0">
              <a:lnSpc>
                <a:spcPct val="115000"/>
              </a:lnSpc>
              <a:buNone/>
            </a:pPr>
            <a:r>
              <a:rPr lang="en-US" sz="528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829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Точное расписание помогает согласовать добычу, погрузку и отправку. Когда транспорт работает по плану, предприятия меньше ждут сырьё и быстрее выпускают продукцию.
</a:t>
            </a:r>
            <a:endParaRPr lang="en-US" sz="905" dirty="0"/>
          </a:p>
        </p:txBody>
      </p:sp>
    </p:spTree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8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3" name="Text 0"/>
          <p:cNvSpPr txBox="1"/>
          <p:nvPr/>
        </p:nvSpPr>
        <p:spPr>
          <a:xfrm>
            <a:off x="4992200" y="818825"/>
            <a:ext cx="3432300" cy="1997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90000"/>
              </a:lnSpc>
              <a:buNone/>
            </a:pPr>
            <a:r>
              <a:rPr lang="en-US" sz="96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3
</a:t>
            </a:r>
            <a:endParaRPr lang="en-US" sz="9600" dirty="0"/>
          </a:p>
        </p:txBody>
      </p:sp>
      <p:sp>
        <p:nvSpPr>
          <p:cNvPr id="4" name="Text 1"/>
          <p:cNvSpPr txBox="1"/>
          <p:nvPr/>
        </p:nvSpPr>
        <p:spPr>
          <a:xfrm>
            <a:off x="579275" y="4416125"/>
            <a:ext cx="3432300" cy="331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8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Обобщение по теме урока, без точной статистики
</a:t>
            </a:r>
            <a:endParaRPr lang="en-US" sz="800" dirty="0"/>
          </a:p>
        </p:txBody>
      </p:sp>
      <p:sp>
        <p:nvSpPr>
          <p:cNvPr id="5" name="Text 2"/>
          <p:cNvSpPr txBox="1"/>
          <p:nvPr/>
        </p:nvSpPr>
        <p:spPr>
          <a:xfrm>
            <a:off x="8344450" y="4799375"/>
            <a:ext cx="687900" cy="1959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8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18</a:t>
            </a:r>
            <a:endParaRPr lang="en-US" sz="800" dirty="0"/>
          </a:p>
        </p:txBody>
      </p:sp>
      <p:sp>
        <p:nvSpPr>
          <p:cNvPr id="6" name="Text 3"/>
          <p:cNvSpPr txBox="1"/>
          <p:nvPr/>
        </p:nvSpPr>
        <p:spPr>
          <a:xfrm>
            <a:off x="579275" y="1959200"/>
            <a:ext cx="3339600" cy="12255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1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Даже небольшая ошибка в проекте может увеличить расходы и задержать стройку на годы. На удалённых участках главные трудности связаны с рельефом, погодой и расстояниями.
</a:t>
            </a:r>
            <a:endParaRPr lang="en-US" sz="1100" dirty="0"/>
          </a:p>
        </p:txBody>
      </p:sp>
      <p:sp>
        <p:nvSpPr>
          <p:cNvPr id="7" name="Text 4"/>
          <p:cNvSpPr txBox="1"/>
          <p:nvPr/>
        </p:nvSpPr>
        <p:spPr>
          <a:xfrm>
            <a:off x="4992200" y="2949025"/>
            <a:ext cx="3432300" cy="1798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90000"/>
              </a:lnSpc>
              <a:buNone/>
            </a:pPr>
            <a:r>
              <a:rPr lang="en-US" sz="282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главные препятствия — расстояние, климат и сложный рельеф.
</a:t>
            </a:r>
            <a:endParaRPr lang="en-US" sz="2820" dirty="0"/>
          </a:p>
        </p:txBody>
      </p:sp>
    </p:spTree>
  </p:cSld>
  <p:clrMapOvr>
    <a:masterClrMapping/>
  </p:clrMapOvr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9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579275" y="3020016"/>
            <a:ext cx="7943700" cy="1823017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8" name="Image 6" descr="preencoded.png">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9" name="Text 0"/>
          <p:cNvSpPr txBox="1"/>
          <p:nvPr/>
        </p:nvSpPr>
        <p:spPr>
          <a:xfrm>
            <a:off x="579263" y="395475"/>
            <a:ext cx="7967700" cy="749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26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Меры, которые уменьшают вред
</a:t>
            </a:r>
            <a:endParaRPr lang="en-US" sz="2600" dirty="0"/>
          </a:p>
        </p:txBody>
      </p:sp>
      <p:sp>
        <p:nvSpPr>
          <p:cNvPr id="10" name="Text 1"/>
          <p:cNvSpPr txBox="1"/>
          <p:nvPr/>
        </p:nvSpPr>
        <p:spPr>
          <a:xfrm>
            <a:off x="8344450" y="4799375"/>
            <a:ext cx="687900" cy="1959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8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19</a:t>
            </a:r>
            <a:endParaRPr lang="en-US" sz="800" dirty="0"/>
          </a:p>
        </p:txBody>
      </p:sp>
      <p:sp>
        <p:nvSpPr>
          <p:cNvPr id="11" name="Text 2"/>
          <p:cNvSpPr txBox="1"/>
          <p:nvPr/>
        </p:nvSpPr>
        <p:spPr>
          <a:xfrm>
            <a:off x="535704" y="1574025"/>
            <a:ext cx="1860600" cy="1117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76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Сохранение территории
</a:t>
            </a:r>
            <a:pPr algn="l" indent="0" marL="0">
              <a:lnSpc>
                <a:spcPct val="115000"/>
              </a:lnSpc>
              <a:buNone/>
            </a:pPr>
            <a:r>
              <a:rPr lang="en-US" sz="587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979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Сначала маршрут тщательно проверяют, чтобы не занимать лишние участки земли. Обходные линии помогают сохранить поля, леса и места обитания животных.
</a:t>
            </a:r>
            <a:endParaRPr lang="en-US" sz="1076" dirty="0"/>
          </a:p>
        </p:txBody>
      </p:sp>
      <p:sp>
        <p:nvSpPr>
          <p:cNvPr id="12" name="Text 3"/>
          <p:cNvSpPr txBox="1"/>
          <p:nvPr/>
        </p:nvSpPr>
        <p:spPr>
          <a:xfrm>
            <a:off x="2673835" y="1573988"/>
            <a:ext cx="1860600" cy="1117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03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Защита окружающей среды
</a:t>
            </a:r>
            <a:pPr algn="l" indent="0" marL="0">
              <a:lnSpc>
                <a:spcPct val="115000"/>
              </a:lnSpc>
              <a:buNone/>
            </a:pPr>
            <a:r>
              <a:rPr lang="en-US" sz="547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912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Затем на дорогах снижают загрязнение: ставят очистные сооружения, следят за стоком воды и уменьшают пыль, которая появляется при строительстве и движении транспорта.
</a:t>
            </a:r>
            <a:endParaRPr lang="en-US" sz="1003" dirty="0"/>
          </a:p>
        </p:txBody>
      </p:sp>
      <p:sp>
        <p:nvSpPr>
          <p:cNvPr id="13" name="Text 4"/>
          <p:cNvSpPr txBox="1"/>
          <p:nvPr/>
        </p:nvSpPr>
        <p:spPr>
          <a:xfrm>
            <a:off x="4811918" y="1574000"/>
            <a:ext cx="1860600" cy="1117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76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Безопасные переходы
</a:t>
            </a:r>
            <a:pPr algn="l" indent="0" marL="0">
              <a:lnSpc>
                <a:spcPct val="115000"/>
              </a:lnSpc>
              <a:buNone/>
            </a:pPr>
            <a:r>
              <a:rPr lang="en-US" sz="587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979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После этого проектируют переходы для животных и безопасные развязки. Такие решения помогают сохранить природные связи и снизить число аварий на трассах.
</a:t>
            </a:r>
            <a:endParaRPr lang="en-US" sz="1076" dirty="0"/>
          </a:p>
        </p:txBody>
      </p:sp>
      <p:sp>
        <p:nvSpPr>
          <p:cNvPr id="14" name="Text 5"/>
          <p:cNvSpPr txBox="1"/>
          <p:nvPr/>
        </p:nvSpPr>
        <p:spPr>
          <a:xfrm>
            <a:off x="6949999" y="1574000"/>
            <a:ext cx="1860600" cy="1117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76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Интересы людей
</a:t>
            </a:r>
            <a:pPr algn="l" indent="0" marL="0">
              <a:lnSpc>
                <a:spcPct val="115000"/>
              </a:lnSpc>
              <a:buNone/>
            </a:pPr>
            <a:r>
              <a:rPr lang="en-US" sz="587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979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Наконец, маршрут обсуждают с местными жителями. Это помогает учесть потребности поселений, не разорвать привычные связи и сделать дорогу полезной для региона.
</a:t>
            </a:r>
            <a:endParaRPr lang="en-US" sz="1076" dirty="0"/>
          </a:p>
        </p:txBody>
      </p:sp>
    </p:spTree>
  </p:cSld>
  <p:clrMapOvr>
    <a:masterClrMapping/>
  </p:clrMapOvr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20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89675" y="2608327"/>
            <a:ext cx="8964600" cy="2136096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5" name="Text 0"/>
          <p:cNvSpPr txBox="1"/>
          <p:nvPr/>
        </p:nvSpPr>
        <p:spPr>
          <a:xfrm>
            <a:off x="1028250" y="258625"/>
            <a:ext cx="7087500" cy="9768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90000"/>
              </a:lnSpc>
              <a:buNone/>
            </a:pPr>
            <a:r>
              <a:rPr lang="en-US" sz="34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Дорога делает ресурс ценностью
</a:t>
            </a:r>
            <a:endParaRPr lang="en-US" sz="3400" dirty="0"/>
          </a:p>
        </p:txBody>
      </p:sp>
      <p:sp>
        <p:nvSpPr>
          <p:cNvPr id="6" name="Text 1"/>
          <p:cNvSpPr txBox="1"/>
          <p:nvPr/>
        </p:nvSpPr>
        <p:spPr>
          <a:xfrm>
            <a:off x="2359050" y="1697700"/>
            <a:ext cx="4425900" cy="7185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12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Дороги соединяют добычу, переработку и торговлю в единую систему. Когда путь налажен, сырьё быстрее превращается в полезный продукт, а богатство страны растёт вместе с её связностью.
</a:t>
            </a:r>
            <a:endParaRPr lang="en-US" sz="1200" dirty="0"/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0</TotalTime>
  <Words>0</Words>
  <Application>Microsoft Office PowerPoint</Application>
  <PresentationFormat>On-screen Show (16:9)</PresentationFormat>
  <Paragraphs>0</Paragraphs>
  <Slides>20</Slides>
  <Notes>20</Notes>
  <HiddenSlides>0</HiddenSlides>
  <MMClips>0</MMClips>
  <ScaleCrop>false</ScaleCrop>
  <HeadingPairs>
    <vt:vector size="6" baseType="variant">
      <vt:variant>
        <vt:lpstr>Fonts Used</vt:lpstr>
      </vt:variant>
      <vt:variant>
        <vt:i4>2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20</vt:i4>
      </vt:variant>
    </vt:vector>
  </HeadingPairs>
  <TitlesOfParts>
    <vt:vector size="23" baseType="lpstr">
      <vt:lpstr>Arial</vt:lpstr>
      <vt:lpstr>Calibri</vt:lpstr>
      <vt:lpstr>Office Theme</vt:lpstr>
      <vt:lpstr>Slide 1</vt:lpstr>
      <vt:lpstr>Slide 2</vt:lpstr>
      <vt:lpstr>Slide 3</vt:lpstr>
      <vt:lpstr>Slide 4</vt:lpstr>
      <vt:lpstr>Slide 5</vt:lpstr>
      <vt:lpstr>Slide 6</vt:lpstr>
      <vt:lpstr>Slide 7</vt:lpstr>
      <vt:lpstr>Slide 8</vt:lpstr>
      <vt:lpstr>Slide 9</vt:lpstr>
      <vt:lpstr>Slide 10</vt:lpstr>
      <vt:lpstr>Slide 11</vt:lpstr>
      <vt:lpstr>Slide 12</vt:lpstr>
      <vt:lpstr>Slide 13</vt:lpstr>
      <vt:lpstr>Slide 14</vt:lpstr>
      <vt:lpstr>Slide 15</vt:lpstr>
      <vt:lpstr>Slide 16</vt:lpstr>
      <vt:lpstr>Slide 17</vt:lpstr>
      <vt:lpstr>Slide 18</vt:lpstr>
      <vt:lpstr>Slide 19</vt:lpstr>
      <vt:lpstr>Slide 20</vt:lpstr>
    </vt:vector>
  </TitlesOfParts>
  <Company>PptxGenJS</Company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PptxGenJS Presentation</dc:title>
  <dc:subject>PptxGenJS Presentation</dc:subject>
  <dc:creator>PptxGenJS</dc:creator>
  <cp:lastModifiedBy>PptxGenJS</cp:lastModifiedBy>
  <cp:revision>1</cp:revision>
  <dcterms:created xsi:type="dcterms:W3CDTF">2026-07-26T23:58:02Z</dcterms:created>
  <dcterms:modified xsi:type="dcterms:W3CDTF">2026-07-26T23:58:02Z</dcterms:modified>
</cp:coreProperties>
</file>