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jpe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24793" y="691675"/>
            <a:ext cx="2774764" cy="3745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95925" y="717000"/>
            <a:ext cx="4341900" cy="368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94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Пространственные скорости звёзд: движение в Галактике и способы его измерения
</a:t>
            </a:r>
            <a:pPr algn="l" indent="0" marL="0">
              <a:lnSpc>
                <a:spcPct val="100000"/>
              </a:lnSpc>
              <a:buNone/>
            </a:pPr>
            <a:r>
              <a:rPr lang="en-US" sz="17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7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узнать, куда и с какой скоростью летит звезда?
</a:t>
            </a:r>
            <a:endParaRPr lang="en-US" sz="3945" dirty="0"/>
          </a:p>
        </p:txBody>
      </p:sp>
      <p:sp>
        <p:nvSpPr>
          <p:cNvPr id="5" name="Text 1"/>
          <p:cNvSpPr txBox="1"/>
          <p:nvPr/>
        </p:nvSpPr>
        <p:spPr>
          <a:xfrm>
            <a:off x="795925" y="239150"/>
            <a:ext cx="65892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3707" y="150"/>
            <a:ext cx="4199186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7600" y="1326275"/>
            <a:ext cx="3914100" cy="34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первый взгляд звёзды неподвижны: они слишком далеко, а их смещения ничтожны. Но многолетние наблюдения, сравнение снимков и точные измерения миссии Gaia превратили их движение в один из главных инструментов современной астрономии.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337600" y="370650"/>
            <a:ext cx="6730200" cy="81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звёзды выдают своё движение
</a:t>
            </a:r>
            <a:endParaRPr lang="en-US" sz="3191" dirty="0"/>
          </a:p>
        </p:txBody>
      </p:sp>
      <p:sp>
        <p:nvSpPr>
          <p:cNvPr id="7" name="Text 2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6750" y="370650"/>
            <a:ext cx="8041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каких частей складывается пространственная скорость звезды
</a:t>
            </a:r>
            <a:endParaRPr lang="en-US" sz="2625" dirty="0"/>
          </a:p>
        </p:txBody>
      </p:sp>
      <p:sp>
        <p:nvSpPr>
          <p:cNvPr id="8" name="Text 1"/>
          <p:cNvSpPr txBox="1"/>
          <p:nvPr/>
        </p:nvSpPr>
        <p:spPr>
          <a:xfrm>
            <a:off x="137850" y="4596000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575675" y="1221250"/>
            <a:ext cx="2265600" cy="317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Радиальная составляющая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направлена вдоль луча зрения и показывает, приближается звезда или удаляется. Её находят по доплеровскому смещению спектральных линий и выражают в километрах в секунду.
</a:t>
            </a:r>
            <a:endParaRPr lang="en-US" sz="1800" dirty="0"/>
          </a:p>
        </p:txBody>
      </p:sp>
      <p:sp>
        <p:nvSpPr>
          <p:cNvPr id="10" name="Text 3"/>
          <p:cNvSpPr txBox="1"/>
          <p:nvPr/>
        </p:nvSpPr>
        <p:spPr>
          <a:xfrm>
            <a:off x="3329313" y="1221250"/>
            <a:ext cx="2265600" cy="317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Тангенциальная составляющая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часть скорости лежит в плоскости неба и связана с собственным движением звезды и расстоянием до неё. Без знания расстояния угловое смещение нельзя перевести в реальную скорость.
</a:t>
            </a:r>
            <a:endParaRPr lang="en-US" sz="1800" dirty="0"/>
          </a:p>
        </p:txBody>
      </p:sp>
      <p:sp>
        <p:nvSpPr>
          <p:cNvPr id="11" name="Text 4"/>
          <p:cNvSpPr txBox="1"/>
          <p:nvPr/>
        </p:nvSpPr>
        <p:spPr>
          <a:xfrm>
            <a:off x="6082963" y="1221250"/>
            <a:ext cx="2265600" cy="317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Полная скорость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Пространственная скорость получается как векторная сумма двух компонент. Именно она описывает истинное трёхмерное движение звезды относительно Солнца или выбранной системы отсчёта.
</a:t>
            </a:r>
            <a:endParaRPr lang="en-US" sz="1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39825" y="1227135"/>
            <a:ext cx="3098400" cy="301973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37616" y="1342500"/>
            <a:ext cx="4953052" cy="8980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Угловое смещение
</a:t>
            </a:r>
            <a:pPr algn="l" indent="0" marL="0">
              <a:lnSpc>
                <a:spcPct val="100000"/>
              </a:lnSpc>
              <a:buNone/>
            </a:pPr>
            <a:r>
              <a:rPr lang="en-US" sz="7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Собственное движение измеряют в угловых секундах или миллисекундах дуги за год. Это очень малые величины, поэтому нужны длительные серии наблюдений и точная привязка к фону далёких объектов.
</a:t>
            </a:r>
            <a:endParaRPr lang="en-US" sz="1383" dirty="0"/>
          </a:p>
        </p:txBody>
      </p:sp>
      <p:sp>
        <p:nvSpPr>
          <p:cNvPr id="10" name="Text 1"/>
          <p:cNvSpPr txBox="1"/>
          <p:nvPr/>
        </p:nvSpPr>
        <p:spPr>
          <a:xfrm>
            <a:off x="337616" y="2378243"/>
            <a:ext cx="4953052" cy="8980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Ближе — заметнее
</a:t>
            </a:r>
            <a:pPr algn="l" indent="0" marL="0">
              <a:lnSpc>
                <a:spcPct val="100000"/>
              </a:lnSpc>
              <a:buNone/>
            </a:pPr>
            <a:r>
              <a:rPr lang="en-US" sz="7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одинаковом угловом смещении ближняя звезда проходит меньший путь на небе, но её реальная скорость может быть выше. Разница возникает потому, что одна и та же угловая величина соответствует разным линейным расстояниям.
</a:t>
            </a:r>
            <a:endParaRPr lang="en-US" sz="1383" dirty="0"/>
          </a:p>
        </p:txBody>
      </p:sp>
      <p:sp>
        <p:nvSpPr>
          <p:cNvPr id="11" name="Text 2"/>
          <p:cNvSpPr txBox="1"/>
          <p:nvPr/>
        </p:nvSpPr>
        <p:spPr>
          <a:xfrm>
            <a:off x="337616" y="3416968"/>
            <a:ext cx="4953052" cy="8980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Следы на снимках
</a:t>
            </a:r>
            <a:pPr algn="l" indent="0" marL="0">
              <a:lnSpc>
                <a:spcPct val="100000"/>
              </a:lnSpc>
              <a:buNone/>
            </a:pPr>
            <a:r>
              <a:rPr lang="en-US" sz="7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сравнить изображения одного участка неба, звезда будет немного менять положение относительно неподвижных галактик. Такая последовательность точек на кадрах наглядно показывает её движение во времени.
</a:t>
            </a:r>
            <a:endParaRPr lang="en-US" sz="1383" dirty="0"/>
          </a:p>
        </p:txBody>
      </p:sp>
      <p:sp>
        <p:nvSpPr>
          <p:cNvPr id="12" name="Text 3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Собственное движение звёзд на фоне далёких объектов
</a:t>
            </a:r>
            <a:endParaRPr lang="en-US" sz="2903" dirty="0"/>
          </a:p>
        </p:txBody>
      </p:sp>
      <p:sp>
        <p:nvSpPr>
          <p:cNvPr id="13" name="Text 4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51991" y="1479875"/>
            <a:ext cx="4649619" cy="2458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7600" y="370650"/>
            <a:ext cx="8464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скорости звёзд разных популяций
</a:t>
            </a:r>
            <a:endParaRPr lang="en-US" sz="2953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37600" y="1479875"/>
            <a:ext cx="2605200" cy="35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Разброс скоростей отражает не только возраст звезды, но и историю её орбиты в Галактике.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Звёзды диска движутся более согласованно, а большая скорость чаще указывает на гало или необычную орбиту.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151200" y="4449750"/>
            <a:ext cx="4335900" cy="5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характерные значения по данным галактической кинематики и обзоров Gaia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846550" y="552750"/>
            <a:ext cx="3711900" cy="338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4,74
</a:t>
            </a:r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связывает собственное движение и расстояние с линейной скоростью в км/с.
</a:t>
            </a:r>
            <a:endParaRPr lang="en-US" sz="7000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1442750" y="552700"/>
            <a:ext cx="2563500" cy="338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коэффициент позволяет перевести угловое движение звезды в реальную скорость на небе. Без него измерения в угловых единицах нельзя напрямую сравнить с километрами в секунду.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5154700" y="4300250"/>
            <a:ext cx="3165600" cy="7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vt = 4,74 μd в астрометрии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35800" y="1614942"/>
            <a:ext cx="5266500" cy="208336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Компоненты скорости, единицы измерения и методы определения
</a:t>
            </a:r>
            <a:endParaRPr lang="en-US" sz="2903" dirty="0"/>
          </a:p>
        </p:txBody>
      </p:sp>
      <p:sp>
        <p:nvSpPr>
          <p:cNvPr id="6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37600" y="1479875"/>
            <a:ext cx="2149500" cy="235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3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Сводная таблица показывает, какие наблюдения нужны для каждой части пространственной скорости и в каких единицах её удобно выражать.
</a:t>
            </a:r>
            <a:pPr algn="l" indent="0" marL="0">
              <a:lnSpc>
                <a:spcPct val="100000"/>
              </a:lnSpc>
              <a:buNone/>
            </a:pPr>
            <a:r>
              <a:rPr lang="en-US" sz="1323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23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полной картины нужны и спектр, и точное расстояние: одна методика даёт только часть движения.
</a:t>
            </a:r>
            <a:endParaRPr lang="en-US" sz="1323" dirty="0"/>
          </a:p>
        </p:txBody>
      </p:sp>
      <p:sp>
        <p:nvSpPr>
          <p:cNvPr id="8" name="Text 3"/>
          <p:cNvSpPr txBox="1"/>
          <p:nvPr/>
        </p:nvSpPr>
        <p:spPr>
          <a:xfrm>
            <a:off x="337600" y="4700225"/>
            <a:ext cx="78570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Стандартные методы астрометрии и спектроскопии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0825" y="1357515"/>
            <a:ext cx="8091600" cy="314144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10825" y="370650"/>
            <a:ext cx="8091600" cy="86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определяют пространственную скорость звезды
</a:t>
            </a:r>
            <a:pPr algn="l" indent="0" marL="0">
              <a:lnSpc>
                <a:spcPct val="100000"/>
              </a:lnSpc>
              <a:buNone/>
            </a:pPr>
            <a:r>
              <a:rPr lang="en-US" sz="13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наблюдений, расчётов и объединения данных из спектроскопии и астрометрии
</a:t>
            </a:r>
            <a:endParaRPr lang="en-US" sz="2709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расстояние определяет точность результата
</a:t>
            </a:r>
            <a:endParaRPr lang="en-US" sz="2903" dirty="0"/>
          </a:p>
        </p:txBody>
      </p:sp>
      <p:sp>
        <p:nvSpPr>
          <p:cNvPr id="8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655825" y="1342450"/>
            <a:ext cx="2363100" cy="30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Малый параллакс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дальше звезда, тем меньше её параллакс и тем труднее его измерить. Поэтому для удалённых объектов даже очень точные приборы сталкиваются с заметной относительной погрешностью.
</a:t>
            </a:r>
            <a:endParaRPr lang="en-US" sz="1800" dirty="0"/>
          </a:p>
        </p:txBody>
      </p:sp>
      <p:sp>
        <p:nvSpPr>
          <p:cNvPr id="10" name="Text 3"/>
          <p:cNvSpPr txBox="1"/>
          <p:nvPr/>
        </p:nvSpPr>
        <p:spPr>
          <a:xfrm>
            <a:off x="3549562" y="1342450"/>
            <a:ext cx="2363100" cy="30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Ошибка усиливается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Тангенциальная скорость прямо пропорциональна расстоянию, поэтому небольшая неточность в d сразу переносится в результат. Ошибка в расстоянии становится ошибкой в километрах в секунду.
</a:t>
            </a:r>
            <a:endParaRPr lang="en-US" sz="1800" dirty="0"/>
          </a:p>
        </p:txBody>
      </p:sp>
      <p:sp>
        <p:nvSpPr>
          <p:cNvPr id="11" name="Text 4"/>
          <p:cNvSpPr txBox="1"/>
          <p:nvPr/>
        </p:nvSpPr>
        <p:spPr>
          <a:xfrm>
            <a:off x="6443313" y="1342450"/>
            <a:ext cx="2363100" cy="30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Одинаковое μ — разные скорости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звезды могут иметь одинаковое собственное движение, но если одна из них вдвое дальше, её реальная скорость будет вдвое больше. Именно поэтому расстояние критически важно для интерпретации наблюдений.
</a:t>
            </a:r>
            <a:endParaRPr lang="en-US" sz="1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9425" y="1259702"/>
            <a:ext cx="3498000" cy="217600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13525" y="1259702"/>
            <a:ext cx="3498000" cy="2176002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99425" y="370650"/>
            <a:ext cx="7512300" cy="49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6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Спектроскопия и астрометрия как главные источники данных
</a:t>
            </a:r>
            <a:endParaRPr lang="en-US" sz="1966" dirty="0"/>
          </a:p>
        </p:txBody>
      </p:sp>
      <p:sp>
        <p:nvSpPr>
          <p:cNvPr id="6" name="Text 1"/>
          <p:cNvSpPr txBox="1"/>
          <p:nvPr/>
        </p:nvSpPr>
        <p:spPr>
          <a:xfrm>
            <a:off x="8754500" y="4821325"/>
            <a:ext cx="3288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79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079" dirty="0"/>
          </a:p>
        </p:txBody>
      </p:sp>
      <p:sp>
        <p:nvSpPr>
          <p:cNvPr id="7" name="Text 2"/>
          <p:cNvSpPr txBox="1"/>
          <p:nvPr/>
        </p:nvSpPr>
        <p:spPr>
          <a:xfrm>
            <a:off x="799425" y="3662955"/>
            <a:ext cx="3498000" cy="1158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Спектр, который рассказывает о движении
</a:t>
            </a:r>
            <a:pPr algn="ctr" indent="0" marL="0">
              <a:lnSpc>
                <a:spcPct val="100000"/>
              </a:lnSpc>
              <a:buNone/>
            </a:pPr>
            <a:r>
              <a:rPr lang="en-US" sz="6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звезда удаляется или приближается, её спектральные линии немного смещаются. По этому эффекту астрономы находят радиальную скорость, а на изображении это удобно показать в виде спектра с чёткими линиями поглощения. Даже небольшой сдвиг содержит важную информацию о движении вдоль луча зрения.
</a:t>
            </a:r>
            <a:endParaRPr lang="en-US" sz="1172" dirty="0"/>
          </a:p>
        </p:txBody>
      </p:sp>
      <p:sp>
        <p:nvSpPr>
          <p:cNvPr id="8" name="Text 3"/>
          <p:cNvSpPr txBox="1"/>
          <p:nvPr/>
        </p:nvSpPr>
        <p:spPr>
          <a:xfrm>
            <a:off x="4813525" y="3662955"/>
            <a:ext cx="3498000" cy="1158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 неба с точными координатами
</a:t>
            </a:r>
            <a:pPr algn="ctr" indent="0" marL="0">
              <a:lnSpc>
                <a:spcPct val="100000"/>
              </a:lnSpc>
              <a:buNone/>
            </a:pPr>
            <a:r>
              <a:rPr lang="en-US" sz="6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Астрометрия работает с положением звезды на небе, её параллаксом и собственным движением. На карте звёздного поля это выглядит как последовательность очень точных точек, похожая на результаты космических обзоров. Такой материал помогает увидеть не только положение, но и медленное движение звёзд во времени.
</a:t>
            </a:r>
            <a:endParaRPr lang="en-US" sz="117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51991" y="1479875"/>
            <a:ext cx="4649619" cy="2458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7600" y="370650"/>
            <a:ext cx="8464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скоростей звёзд в окрестности Солнца
</a:t>
            </a:r>
            <a:endParaRPr lang="en-US" sz="2625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37600" y="1479875"/>
            <a:ext cx="2605200" cy="35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большинства звёзд диска характерны сравнительно малые скорости; быстрые объекты встречаются реже и заметны на правом краю распределения.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Преобладание малых скоростей указывает на доминирование звёзд диска, а редкий высокоскоростной хвост связан с гало и особыми траекториями.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151200" y="4449750"/>
            <a:ext cx="4335900" cy="5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распределение по типичным кинематическим данным окрестности Солнца; иллюстрация, не набор наблюдательных точек.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64844" y="2550223"/>
            <a:ext cx="337500" cy="300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41656" y="2530628"/>
            <a:ext cx="337500" cy="337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403250" y="3119228"/>
            <a:ext cx="337500" cy="337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29025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252450" y="370650"/>
            <a:ext cx="8059200" cy="65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важно сравнение с локальным стандартом покоя
</a:t>
            </a:r>
            <a:endParaRPr lang="en-US" sz="2569" dirty="0"/>
          </a:p>
        </p:txBody>
      </p:sp>
      <p:sp>
        <p:nvSpPr>
          <p:cNvPr id="11" name="Text 2"/>
          <p:cNvSpPr txBox="1"/>
          <p:nvPr/>
        </p:nvSpPr>
        <p:spPr>
          <a:xfrm>
            <a:off x="5799144" y="1721608"/>
            <a:ext cx="2505300" cy="19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Галактики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в этой системе хорошо видны вращение диска, звёздные потоки и отклонения отдельных объектов от общего движения. Поэтому такой подход особенно полезен при анализе орбит и происхождения звёзд.
</a:t>
            </a:r>
            <a:endParaRPr lang="en-US" sz="1600" dirty="0"/>
          </a:p>
        </p:txBody>
      </p:sp>
      <p:sp>
        <p:nvSpPr>
          <p:cNvPr id="12" name="Text 3"/>
          <p:cNvSpPr txBox="1"/>
          <p:nvPr/>
        </p:nvSpPr>
        <p:spPr>
          <a:xfrm>
            <a:off x="839556" y="1720978"/>
            <a:ext cx="2505300" cy="19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Скорость Солнца
</a:t>
            </a:r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со средним движением ближайших звёзд помогает отделить собственное движение Солнца от движения самих звёзд и получить более физически осмысленную картину кинематики.
</a:t>
            </a:r>
            <a:endParaRPr lang="en-US" sz="1600" dirty="0"/>
          </a:p>
        </p:txBody>
      </p:sp>
      <p:sp>
        <p:nvSpPr>
          <p:cNvPr id="13" name="Text 4"/>
          <p:cNvSpPr txBox="1"/>
          <p:nvPr/>
        </p:nvSpPr>
        <p:spPr>
          <a:xfrm>
            <a:off x="2259150" y="3966599"/>
            <a:ext cx="46257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система отсчёта
</a:t>
            </a:r>
            <a:pPr algn="ctr" indent="0" marL="0">
              <a:lnSpc>
                <a:spcPct val="100000"/>
              </a:lnSpc>
              <a:buNone/>
            </a:pPr>
            <a:r>
              <a:rPr lang="en-US" sz="6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Локальный стандарт покоя задаёт удобный ориентир для расчёта скоростей в окрестности Солнца. Он уменьшает влияние нашего собственного движения на интерпретацию наблюдений и делает сравнение звёзд между собой корректнее.
</a:t>
            </a:r>
            <a:endParaRPr lang="en-US" sz="1375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35800" y="1607197"/>
            <a:ext cx="5266500" cy="209885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7600" y="370650"/>
            <a:ext cx="8464800" cy="60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1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звёзд с большим собственным движением
</a:t>
            </a:r>
            <a:endParaRPr lang="en-US" sz="2516" dirty="0"/>
          </a:p>
        </p:txBody>
      </p:sp>
      <p:sp>
        <p:nvSpPr>
          <p:cNvPr id="6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37600" y="1479875"/>
            <a:ext cx="2502900" cy="23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таблице показаны известные объекты, у которых движение на небе легко заметить по астрометрическим данным и многолетним наблюдениям.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Большие собственные движения чаще наблюдаются у близких звёзд и у объектов с необычной кинематикой, включая звёзды гало и некоторые быстрые системы.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37600" y="4492325"/>
            <a:ext cx="53478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Астрометрические каталоги и общеизвестные справочные данные по ярким звёздам; значения приведены ориентировочно.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6750" y="2846405"/>
            <a:ext cx="8034000" cy="156914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06750" y="370650"/>
            <a:ext cx="8041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Кинематика как подсказка о возрасте и происхождении
</a:t>
            </a:r>
            <a:endParaRPr lang="en-US" sz="2625" dirty="0"/>
          </a:p>
        </p:txBody>
      </p:sp>
      <p:sp>
        <p:nvSpPr>
          <p:cNvPr id="10" name="Text 1"/>
          <p:cNvSpPr txBox="1"/>
          <p:nvPr/>
        </p:nvSpPr>
        <p:spPr>
          <a:xfrm>
            <a:off x="137850" y="4596000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563437" y="1221245"/>
            <a:ext cx="1629618" cy="148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Тонкий диск
</a:t>
            </a:r>
            <a:pPr algn="l" indent="0" marL="0">
              <a:lnSpc>
                <a:spcPct val="100000"/>
              </a:lnSpc>
              <a:buNone/>
            </a:pPr>
            <a:r>
              <a:rPr lang="en-US" sz="5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Звёзды тонкого диска обычно движутся согласованно с вращением Галактики и имеют сравнительно малые случайные скорости. Это характерно для молодых и средневозрастных популяций, сформированных в плоскости диска.
</a:t>
            </a:r>
            <a:endParaRPr lang="en-US" sz="1061" dirty="0"/>
          </a:p>
        </p:txBody>
      </p:sp>
      <p:sp>
        <p:nvSpPr>
          <p:cNvPr id="12" name="Text 3"/>
          <p:cNvSpPr txBox="1"/>
          <p:nvPr/>
        </p:nvSpPr>
        <p:spPr>
          <a:xfrm>
            <a:off x="2612665" y="1221245"/>
            <a:ext cx="1629618" cy="148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Толстый диск
</a:t>
            </a:r>
            <a:pPr algn="l" indent="0" marL="0">
              <a:lnSpc>
                <a:spcPct val="100000"/>
              </a:lnSpc>
              <a:buNone/>
            </a:pPr>
            <a:r>
              <a:rPr lang="en-US" sz="59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звёзд толстого диска скорости в среднем выше, а орбиты заметно менее круговые. Такая кинематика указывает на более древнее происхождение и на длительное динамическое «перемешивание» в Галактике.
</a:t>
            </a:r>
            <a:endParaRPr lang="en-US" sz="1126" dirty="0"/>
          </a:p>
        </p:txBody>
      </p:sp>
      <p:sp>
        <p:nvSpPr>
          <p:cNvPr id="13" name="Text 4"/>
          <p:cNvSpPr txBox="1"/>
          <p:nvPr/>
        </p:nvSpPr>
        <p:spPr>
          <a:xfrm>
            <a:off x="4661892" y="1221245"/>
            <a:ext cx="1629618" cy="148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Гало
</a:t>
            </a:r>
            <a:pPr algn="l" indent="0" marL="0">
              <a:lnSpc>
                <a:spcPct val="100000"/>
              </a:lnSpc>
              <a:buNone/>
            </a:pPr>
            <a:r>
              <a:rPr lang="en-US" sz="6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Звёзды гало движутся по более вытянутым и наклонённым орбитам, часто с большими скоростями относительно Солнца. Это признак очень старых объектов и возможных следов ранней истории Млечного Пути.
</a:t>
            </a:r>
            <a:endParaRPr lang="en-US" sz="1172" dirty="0"/>
          </a:p>
        </p:txBody>
      </p:sp>
      <p:sp>
        <p:nvSpPr>
          <p:cNvPr id="14" name="Text 5"/>
          <p:cNvSpPr txBox="1"/>
          <p:nvPr/>
        </p:nvSpPr>
        <p:spPr>
          <a:xfrm>
            <a:off x="6711120" y="1221245"/>
            <a:ext cx="1629618" cy="148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Группы общего рождения
</a:t>
            </a:r>
            <a:pPr algn="l" indent="0" marL="0">
              <a:lnSpc>
                <a:spcPct val="100000"/>
              </a:lnSpc>
              <a:buNone/>
            </a:pPr>
            <a:r>
              <a:rPr lang="en-US" sz="5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несколько звёзд имеют похожие скорости и направления движения, их можно заподозрить в общем происхождении. Так находят рассеянные скопления, ассоциации и движущиеся группы, даже когда они уже разошлись в пространстве.
</a:t>
            </a:r>
            <a:endParaRPr lang="en-US" sz="1089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51991" y="1479875"/>
            <a:ext cx="4649619" cy="2458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7600" y="370650"/>
            <a:ext cx="8464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тангенциальной скорости с расстоянием
</a:t>
            </a:r>
            <a:endParaRPr lang="en-US" sz="2806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37600" y="1479875"/>
            <a:ext cx="2605200" cy="35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фиксированном собственном движении более далёкая звезда проходит больший линейный путь за год, поэтому её скорость в км/с возрастает пропорционально расстоянию.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небольшая ошибка в расстоянии заметно искажает vt, поэтому надёжный параллакс критически важен для интерпретации собственных движений.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151200" y="4449750"/>
            <a:ext cx="4335900" cy="5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Расчёт по формуле vt = 4,74 μd; μ = 0,1"/год, d в парсеках. Иллюстративный пример.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0825" y="1357515"/>
            <a:ext cx="8091600" cy="314144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10825" y="370650"/>
            <a:ext cx="8091600" cy="86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гиперскоростной звезды: от сигнала к подтверждению
</a:t>
            </a:r>
            <a:pPr algn="l" indent="0" marL="0">
              <a:lnSpc>
                <a:spcPct val="100000"/>
              </a:lnSpc>
              <a:buNone/>
            </a:pPr>
            <a:r>
              <a:rPr lang="en-US" sz="11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анализа строится на сочетании астрометрии, спектроскопии и проверки независимыми наблюдениями.
</a:t>
            </a:r>
            <a:endParaRPr lang="en-US" sz="2272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76337" y="1300825"/>
            <a:ext cx="2625125" cy="3122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скорости задают орбиты звёзд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655825" y="1342450"/>
            <a:ext cx="2308800" cy="14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Орбита определяется скоростью
</a:t>
            </a:r>
            <a:pPr algn="l" indent="0" marL="0">
              <a:lnSpc>
                <a:spcPct val="100000"/>
              </a:lnSpc>
              <a:buNone/>
            </a:pPr>
            <a:r>
              <a:rPr lang="en-US" sz="63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Полная пространственная скорость показывает, насколько звезда отклоняется от простого кругового движения вокруг центра Млечного Пути. Чем больше скорость и чем сильнее её направление отличается от вращения диска, тем сложнее орбита.
</a:t>
            </a:r>
            <a:endParaRPr lang="en-US" sz="1141" dirty="0"/>
          </a:p>
        </p:txBody>
      </p:sp>
      <p:sp>
        <p:nvSpPr>
          <p:cNvPr id="11" name="Text 3"/>
          <p:cNvSpPr txBox="1"/>
          <p:nvPr/>
        </p:nvSpPr>
        <p:spPr>
          <a:xfrm>
            <a:off x="3574700" y="1342450"/>
            <a:ext cx="2308800" cy="14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Диск и гало движутся по-разному
</a:t>
            </a:r>
            <a:pPr algn="l" indent="0" marL="0">
              <a:lnSpc>
                <a:spcPct val="100000"/>
              </a:lnSpc>
              <a:buNone/>
            </a:pPr>
            <a:r>
              <a:rPr lang="en-US" sz="67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Звёзды диска в среднем следуют более упорядоченным траекториям, близким к плоскости Галактики. У звёзд гало орбиты обычно более вытянутые, наклонённые и менее согласованные с вращением диска.
</a:t>
            </a:r>
            <a:endParaRPr lang="en-US" sz="1222" dirty="0"/>
          </a:p>
        </p:txBody>
      </p:sp>
      <p:sp>
        <p:nvSpPr>
          <p:cNvPr id="12" name="Text 4"/>
          <p:cNvSpPr txBox="1"/>
          <p:nvPr/>
        </p:nvSpPr>
        <p:spPr>
          <a:xfrm>
            <a:off x="655825" y="3020725"/>
            <a:ext cx="5227800" cy="14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видно на схеме Галактики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Изображение с тонким и толстым диском, а также орбитами звёзд помогает увидеть, как кинематика связана с геометрией Млечного Пути. Такая схема делает различия между популяциями наглядными и запоминающимися.
</a:t>
            </a:r>
            <a:endParaRPr lang="en-US" sz="1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35800" y="1816308"/>
            <a:ext cx="5266500" cy="168063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Единицы и обозначения в задаче о скоростях звёзд
</a:t>
            </a:r>
            <a:endParaRPr lang="en-US" sz="2903" dirty="0"/>
          </a:p>
        </p:txBody>
      </p:sp>
      <p:sp>
        <p:nvSpPr>
          <p:cNvPr id="6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37600" y="1479875"/>
            <a:ext cx="2149500" cy="235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связывает наблюдаемые величины с тем, как они входят в расчёт пространственной скорости звезды.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Астрономическая задача сводится к переходу от угловых измерений к линейной скорости через расстояние и систему отсчёта.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37600" y="4700225"/>
            <a:ext cx="78570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Стандартные астрономические обозначения и формула vt = 4,74 μd.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6E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мешает измерить скорость идеально точно
</a:t>
            </a:r>
            <a:endParaRPr lang="en-US" sz="2903" dirty="0"/>
          </a:p>
        </p:txBody>
      </p:sp>
      <p:sp>
        <p:nvSpPr>
          <p:cNvPr id="10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783700" y="1342450"/>
            <a:ext cx="37014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1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Неточный параллакс
</a:t>
            </a:r>
            <a:pPr algn="l" indent="0" marL="0">
              <a:lnSpc>
                <a:spcPct val="100000"/>
              </a:lnSpc>
              <a:buNone/>
            </a:pPr>
            <a:r>
              <a:rPr lang="en-US" sz="9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далёких звёзд параллакс очень мал, поэтому даже небольшая относительная ошибка сильно меняет оценку расстояния и, следовательно, тангенциальной скорости.
</a:t>
            </a:r>
            <a:endParaRPr lang="en-US" sz="1716" dirty="0"/>
          </a:p>
        </p:txBody>
      </p:sp>
      <p:sp>
        <p:nvSpPr>
          <p:cNvPr id="12" name="Text 3"/>
          <p:cNvSpPr txBox="1"/>
          <p:nvPr/>
        </p:nvSpPr>
        <p:spPr>
          <a:xfrm>
            <a:off x="783700" y="2884850"/>
            <a:ext cx="37014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спектра
</a:t>
            </a:r>
            <a:pPr algn="l" indent="0" marL="0">
              <a:lnSpc>
                <a:spcPct val="100000"/>
              </a:lnSpc>
              <a:buNone/>
            </a:pPr>
            <a:r>
              <a:rPr lang="en-US" sz="9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Радиальная скорость зависит от точности измерения положения спектральных линий. Шум, низкое разрешение и нестабильность прибора могут сдвигать результат на заметную величину.
</a:t>
            </a:r>
            <a:endParaRPr lang="en-US" sz="1672" dirty="0"/>
          </a:p>
        </p:txBody>
      </p:sp>
      <p:sp>
        <p:nvSpPr>
          <p:cNvPr id="13" name="Text 4"/>
          <p:cNvSpPr txBox="1"/>
          <p:nvPr/>
        </p:nvSpPr>
        <p:spPr>
          <a:xfrm>
            <a:off x="5100413" y="1342450"/>
            <a:ext cx="37014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1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Систематики приборов
</a:t>
            </a:r>
            <a:pPr algn="l" indent="0" marL="0">
              <a:lnSpc>
                <a:spcPct val="100000"/>
              </a:lnSpc>
              <a:buNone/>
            </a:pPr>
            <a:r>
              <a:rPr lang="en-US" sz="9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хорошие телескопы и спектрографы могут давать постоянные смещения, если не учтены калибровка, дрейф аппаратуры и особенности обработки данных.
</a:t>
            </a:r>
            <a:endParaRPr lang="en-US" sz="1716" dirty="0"/>
          </a:p>
        </p:txBody>
      </p:sp>
      <p:sp>
        <p:nvSpPr>
          <p:cNvPr id="14" name="Text 5"/>
          <p:cNvSpPr txBox="1"/>
          <p:nvPr/>
        </p:nvSpPr>
        <p:spPr>
          <a:xfrm>
            <a:off x="5100413" y="2884850"/>
            <a:ext cx="37014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1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системы отсчёта
</a:t>
            </a:r>
            <a:pPr algn="l" indent="0" marL="0">
              <a:lnSpc>
                <a:spcPct val="100000"/>
              </a:lnSpc>
              <a:buNone/>
            </a:pPr>
            <a:r>
              <a:rPr lang="en-US" sz="9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Нужно правильно учитывать движение Солнца и локальную кинематику окрестности. Иначе часть скорости будет относиться не к звезде, а к выбранному наблюдателем эталону.
</a:t>
            </a:r>
            <a:endParaRPr lang="en-US" sz="1716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65925" y="986125"/>
            <a:ext cx="3636900" cy="385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4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Пространственные скорости: ключ к пониманию Млечного Пути
</a:t>
            </a:r>
            <a:pPr algn="l" indent="0" marL="0">
              <a:lnSpc>
                <a:spcPct val="100000"/>
              </a:lnSpc>
              <a:buNone/>
            </a:pPr>
            <a:r>
              <a:rPr lang="en-US" sz="16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Измеряя пространственные скорости звёзд, астрономы видят не только их движение, но и историю Галактики: возраст популяций, форму орбит и следы необычных событий, включая современные открытия миссии Gaia.
</a:t>
            </a:r>
            <a:endParaRPr lang="en-US" sz="3648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2026-05-31T18:49:17Z</dcterms:created>
  <dcterms:modified xsi:type="dcterms:W3CDTF">2026-05-31T18:49:17Z</dcterms:modified>
</cp:coreProperties>
</file>