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image" Target="../media/image-10-5.jpeg"/><Relationship Id="rId6" Type="http://schemas.openxmlformats.org/officeDocument/2006/relationships/image" Target="../media/image-10-6.png"/><Relationship Id="rId7" Type="http://schemas.openxmlformats.org/officeDocument/2006/relationships/image" Target="../media/image-10-7.jpeg"/><Relationship Id="rId8" Type="http://schemas.openxmlformats.org/officeDocument/2006/relationships/image" Target="../media/image-10-8.png"/><Relationship Id="rId9" Type="http://schemas.openxmlformats.org/officeDocument/2006/relationships/image" Target="../media/image-10-9.jpeg"/><Relationship Id="rId10" Type="http://schemas.openxmlformats.org/officeDocument/2006/relationships/image" Target="../media/image-10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image" Target="../media/image-18-10.png"/><Relationship Id="rId11" Type="http://schemas.openxmlformats.org/officeDocument/2006/relationships/image" Target="../media/image-18-11.png"/><Relationship Id="rId12" Type="http://schemas.openxmlformats.org/officeDocument/2006/relationships/image" Target="../media/image-18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31458" y="262328"/>
            <a:ext cx="4077910" cy="476687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4434" y="809469"/>
            <a:ext cx="3580307" cy="37178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[г], [гъ] и [к], [къ]: звонкие и глухие заднеязычные согласные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звука, одно правило: слышим, сравниваем, различаем.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2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0599" y="1312606"/>
            <a:ext cx="3889948" cy="350627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24541" y="1371600"/>
            <a:ext cx="3884426" cy="33877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5 классе важно точно слышать близкие согласные: это помогает читать без ошибок, правильно произносить слова и уверенно выбирать буквы на письме.
</a:t>
            </a:r>
            <a:endParaRPr lang="en-US" sz="105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607382"/>
            <a:ext cx="8398271" cy="5614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эти звуки важно различать
</a:t>
            </a:r>
            <a:endParaRPr lang="en-US" sz="2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27501" y="2204484"/>
            <a:ext cx="2166080" cy="1956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четыре звука образуются в задней части рта, когда задняя часть языка поднимается к нёбу. Поэтому их называют заднеязычными согласными.
</a:t>
            </a:r>
            <a:endParaRPr lang="en-US" sz="988" dirty="0"/>
          </a:p>
        </p:txBody>
      </p:sp>
      <p:sp>
        <p:nvSpPr>
          <p:cNvPr id="9" name="Text 1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образуются звуки [г], [гъ], [к], [къ]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6460469" y="2204484"/>
            <a:ext cx="2166080" cy="1956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Звуки [гъ] и [къ] звучат мягче, потому что язык ближе подходит к нёбу. Именно это сближает их с мягкими согласными.
</a:t>
            </a:r>
            <a:endParaRPr lang="en-US" sz="988" dirty="0"/>
          </a:p>
        </p:txBody>
      </p:sp>
      <p:sp>
        <p:nvSpPr>
          <p:cNvPr id="12" name="Text 4"/>
          <p:cNvSpPr txBox="1"/>
          <p:nvPr/>
        </p:nvSpPr>
        <p:spPr>
          <a:xfrm>
            <a:off x="3488176" y="2204484"/>
            <a:ext cx="2166080" cy="1956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Звуки [г] и [к] произносятся твёрдо: язык не делает сильного подъёма к нёбу, а воздушная струя проходит свободно и коротко.
</a:t>
            </a:r>
            <a:endParaRPr lang="en-US" sz="988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690" y="2130904"/>
            <a:ext cx="3977709" cy="28162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5690" y="652071"/>
            <a:ext cx="3977709" cy="13341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Положение языка при твёрдых и мягких согласных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4761752" y="718981"/>
            <a:ext cx="3677709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Твёрдое произношение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твёрдых [г] и [к] средняя часть языка остаётся ниже. Звук получается более плотным и коротким, без заметного смягчения.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65690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4761752" y="2936401"/>
            <a:ext cx="3677709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Мягкое произношение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мягких [гъ] и [къ] язык сильнее поднимается к нёбу. Из-за этого согласные звучат мягче, что хорошо слышно в словах вроде гиря и кит.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0894" y="2340564"/>
            <a:ext cx="3848986" cy="1533934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звуков [г], [гъ], [к], [къ]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4717561" y="1455739"/>
            <a:ext cx="3908988" cy="2152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увидеть, чем отличаются четыре согласных по звонкости, твёрдости и примерам слов.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 тот же ряд согласных различается сразу по двум признакам: звонкости и мягкости.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717561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теме урока русского языка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8720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[г] и [к] образуют пару по звонкости: в первом звуке участвует голос, а во втором голосовые связки не работают, поэтому он звучит глухо.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3339491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[гъ] и [къ] тоже различаются по звонкости, но к этому добавляется мягкость. Это делает их звучание ближе к мягким вариантам согласных.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6111266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школьника важно не только узнать звук на слух, но и заметить его признаки. Тогда легче понимать, почему похожие слова звучат и пишутся по-разному.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Пары по звонкости и по мягкости
</a:t>
            </a:r>
            <a:endParaRPr lang="en-US" sz="2000" dirty="0"/>
          </a:p>
        </p:txBody>
      </p:sp>
      <p:sp>
        <p:nvSpPr>
          <p:cNvPr id="10" name="Text 4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54119" y="1647489"/>
            <a:ext cx="3848986" cy="2920085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чаще встречаются твёрдые и мягкие варианты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1455739"/>
            <a:ext cx="3908988" cy="2152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учебных примерах твёрдые согласные обычно встречаются чаще, потому что их легче показать на знакомых словах.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Мягкие варианты реже, но особенно заметны перед буквами и, е, ё, ю, я и в словах с мягким звучанием.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подборка примеров по теме урока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16473" y="1942176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Буквы г и к не всегда читаются одинаково. Их звучание зависит от соседних букв, поэтому важно смотреть на слово целиком, а не только на одну букву.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4578873" y="1942176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а, о, у чаще слышатся твёрдые [г] и [к]. Эти сочетания помогают сохранить более жёсткое и отчётливое произношение согласных.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616473" y="3625771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и, е, ё, ю, я согласные обычно смягчаются. В речи это может звучать как [гъ] или [къ], и именно это нужно уметь распознавать.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578873" y="3625771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Мягкий знак тоже подсказывает мягкость согласного. Он не обозначает звук сам по себе, но помогает правильно прочитать слово и не ошибиться в произношении.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Буквы и звуки: одна буква может обозначать разные звуки
</a:t>
            </a:r>
            <a:endParaRPr lang="en-US" sz="2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027" y="1903232"/>
            <a:ext cx="8402297" cy="304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365192"/>
            <a:ext cx="83838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помогает точно услышать и определить согласный звук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определить звук в слове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6617" y="2243143"/>
            <a:ext cx="1953673" cy="246982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30692" y="2243143"/>
            <a:ext cx="1953673" cy="246982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64292" y="2243143"/>
            <a:ext cx="1953673" cy="2469829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783604" y="2243143"/>
            <a:ext cx="1953673" cy="2469829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слов с каждым звуком
</a:t>
            </a:r>
            <a:endParaRPr lang="en-US" sz="2000" dirty="0"/>
          </a:p>
        </p:txBody>
      </p:sp>
      <p:sp>
        <p:nvSpPr>
          <p:cNvPr id="13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4" name="Text 2"/>
          <p:cNvSpPr txBox="1"/>
          <p:nvPr/>
        </p:nvSpPr>
        <p:spPr>
          <a:xfrm>
            <a:off x="471214" y="1510467"/>
            <a:ext cx="1856408" cy="63361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22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Гора и гриб
</a:t>
            </a:r>
            <a:pPr algn="l" indent="0" marL="0">
              <a:lnSpc>
                <a:spcPct val="100000"/>
              </a:lnSpc>
              <a:buNone/>
            </a:pPr>
            <a:r>
              <a:rPr lang="en-US" sz="293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гора, город и гриб помогают услышать твёрдый звонкий [г]. В них звук звучит отчётливо, особенно в начале слова. Такие примеры удобно связывать с картинками горы, города и гриба, чтобы лучше запомнить звучание и букву.
</a:t>
            </a:r>
            <a:endParaRPr lang="en-US" sz="822" dirty="0"/>
          </a:p>
        </p:txBody>
      </p:sp>
      <p:sp>
        <p:nvSpPr>
          <p:cNvPr id="15" name="Text 3"/>
          <p:cNvSpPr txBox="1"/>
          <p:nvPr/>
        </p:nvSpPr>
        <p:spPr>
          <a:xfrm>
            <a:off x="2564190" y="1510467"/>
            <a:ext cx="1856408" cy="63361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22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Гиря и герб
</a:t>
            </a:r>
            <a:pPr algn="l" indent="0" marL="0">
              <a:lnSpc>
                <a:spcPct val="100000"/>
              </a:lnSpc>
              <a:buNone/>
            </a:pPr>
            <a:r>
              <a:rPr lang="en-US" sz="293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словах гиря, гусь и герб слышится мягкий вариант [гъ]. Он заметно мягче твёрдого [г] и часто появляется перед буквами и, е и в близких по звучанию сочетаниях. Иллюстрации с гирей, гусём и гербом делают пример наглядным.
</a:t>
            </a:r>
            <a:endParaRPr lang="en-US" sz="822" dirty="0"/>
          </a:p>
        </p:txBody>
      </p:sp>
      <p:sp>
        <p:nvSpPr>
          <p:cNvPr id="16" name="Text 4"/>
          <p:cNvSpPr txBox="1"/>
          <p:nvPr/>
        </p:nvSpPr>
        <p:spPr>
          <a:xfrm>
            <a:off x="4690542" y="1510467"/>
            <a:ext cx="1889787" cy="63361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22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Кот, куст и книга
</a:t>
            </a:r>
            <a:pPr algn="l" indent="0" marL="0">
              <a:lnSpc>
                <a:spcPct val="100000"/>
              </a:lnSpc>
              <a:buNone/>
            </a:pPr>
            <a:r>
              <a:rPr lang="en-US" sz="293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кот, куст и книга показывают твёрдый глухой [к]. Этот звук легко узнать в коротких и привычных словах. Если рядом поставить изображения кота, куста и книги, ученик быстрее запомнит, как звучит и где встречается этот согласный.
</a:t>
            </a:r>
            <a:endParaRPr lang="en-US" sz="822" dirty="0"/>
          </a:p>
        </p:txBody>
      </p:sp>
      <p:sp>
        <p:nvSpPr>
          <p:cNvPr id="17" name="Text 5"/>
          <p:cNvSpPr txBox="1"/>
          <p:nvPr/>
        </p:nvSpPr>
        <p:spPr>
          <a:xfrm>
            <a:off x="6816898" y="1510467"/>
            <a:ext cx="1889788" cy="63361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37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Кит, кино и кефир
</a:t>
            </a:r>
            <a:pPr algn="l" indent="0" marL="0">
              <a:lnSpc>
                <a:spcPct val="100000"/>
              </a:lnSpc>
              <a:buNone/>
            </a:pPr>
            <a:r>
              <a:rPr lang="en-US" sz="334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словах кит, кино и кефир слышится мягкий [къ]. Он отличается от твёрдого [к] и часто связан с буквами и, е. Картинки кита, киноафиши и упаковки кефира помогают связать звук, букву и значение слова.
</a:t>
            </a:r>
            <a:endParaRPr lang="en-US" sz="937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483934" y="1891592"/>
            <a:ext cx="3851440" cy="1100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школьники не слышат разницу между твёрдым и мягким вариантом одного и того же согласного и произносят слова одинаково, хотя звучание должно меняться.
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4751134" y="1891592"/>
            <a:ext cx="3851440" cy="1100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ошибка связана с парой [г] — [к]: звонкий звук требует участия голоса, а глухой произносится без него, поэтому их легко перепутать.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трудности при произношении
</a:t>
            </a:r>
            <a:endParaRPr lang="en-US" sz="2000" dirty="0"/>
          </a:p>
        </p:txBody>
      </p:sp>
      <p:sp>
        <p:nvSpPr>
          <p:cNvPr id="13" name="Text 4"/>
          <p:cNvSpPr txBox="1"/>
          <p:nvPr/>
        </p:nvSpPr>
        <p:spPr>
          <a:xfrm>
            <a:off x="483934" y="3649508"/>
            <a:ext cx="3851440" cy="1100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всего неточностей появляется в быстром чтении вслух, когда ученик не успевает чётко выделить нужный звук и опирается только на привычку.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4751134" y="3649508"/>
            <a:ext cx="3851440" cy="1100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разговорной речи согласные нередко произносятся менее отчётливо, и это мешает услышать учебный вариант слова, особенно в новых или редких примерах.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55354" y="1587736"/>
            <a:ext cx="4233294" cy="1687092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Слова-пары и смыслоразличительная роль звуков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86953" y="3619500"/>
            <a:ext cx="4185047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Пары слов показывают, что замена одного согласного может изменить или исказить значение слова.
</a:t>
            </a:r>
            <a:pPr algn="l" indent="0" marL="0">
              <a:lnSpc>
                <a:spcPct val="100000"/>
              </a:lnSpc>
              <a:buNone/>
            </a:pPr>
            <a:r>
              <a:rPr lang="en-US" sz="10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5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 в слове не только слышится, но и помогает различать смысл. Одна замена согласного может сделать слово другим или превратить его в ошибочную форму.
</a:t>
            </a:r>
            <a:endParaRPr lang="en-US" sz="1369" dirty="0"/>
          </a:p>
        </p:txBody>
      </p:sp>
      <p:sp>
        <p:nvSpPr>
          <p:cNvPr id="10" name="Text 3"/>
          <p:cNvSpPr txBox="1"/>
          <p:nvPr/>
        </p:nvSpPr>
        <p:spPr>
          <a:xfrm>
            <a:off x="5157678" y="3619500"/>
            <a:ext cx="3627548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подобраны по материалу урока по теме заднеязычных согласных.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соседние буквы влияют на звук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4874342" y="1401656"/>
            <a:ext cx="2507456" cy="10793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После а, о, у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Твёрдость сохраняется чаще всего: согласный звучит чётко и без заметного смягчения, потому что рядом стоят буквы, не требующие мягкого произношения.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1763124" y="2585319"/>
            <a:ext cx="2507456" cy="10793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Перед и, е, ё, ю, я
</a:t>
            </a:r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Согласный обычно смягчается. Эти буквы подсказывают, что звук нужно произнести мягче, и именно поэтому звучание слова меняется.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874342" y="3712298"/>
            <a:ext cx="2507456" cy="10793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В конце слова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Звонкий [г] может оглушаться и приближаться к [к]. Поэтому важно смотреть не только на звук, но и на его положение в слове.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54119" y="1647489"/>
            <a:ext cx="3848986" cy="2920085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Позиции, где мягкость слышится чаще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1455739"/>
            <a:ext cx="3908988" cy="2152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Мягкость легче всего заметить там, где её подсказывает буква рядом со согласным.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сильная опора для мягкости — буквы и, е, ё, ю, я. Мягкий знак помогает реже, а в сочетаниях согласных мягкость распознаётся труднее.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 теме «[г], [гъ], [к], [къ]».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0599" y="1312606"/>
            <a:ext cx="3889948" cy="350627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58775" y="607382"/>
            <a:ext cx="8398271" cy="5614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для запоминания твёрдых и мягких звуков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485203" y="1618266"/>
            <a:ext cx="3976142" cy="13045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 помогает различать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Твёрдые звуки удобно выделять синим цветом, а мягкие — зелёным. Такая схема быстро показывает, что [г] и [к] отличаются от [гъ] и [къ] не только звучанием, но и мягкостью.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85203" y="3553392"/>
            <a:ext cx="3976142" cy="13045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Карточки и картинки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словам можно добавить короткие картинки: гора, гиря, кот, кит. Когда рядом есть изображение и буква, ученик быстрее связывает звук, написание и значение слова.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027" y="1903232"/>
            <a:ext cx="8402297" cy="304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365192"/>
            <a:ext cx="83838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помогает не путать звонкие и глухие, твёрдые и мягкие заднеязычные согласные.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 звук, а потом выбираем букву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54119" y="1647489"/>
            <a:ext cx="3848986" cy="2920085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простых примеров к более сложным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1455739"/>
            <a:ext cx="3908988" cy="2152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условий нужно учесть, тем внимательнее приходится анализировать слово и его звучание.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от простых к сложным примерам показывает, что навык распознавания звука развивается постепенно: от отдельного слова — к точному анализу позиции и окружения.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последовательность примеров по теме урока.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2014" y="3285091"/>
            <a:ext cx="306494" cy="27243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20588" y="3255758"/>
            <a:ext cx="289716" cy="331104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8758" y="1602394"/>
            <a:ext cx="317232" cy="317232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492601" y="1602394"/>
            <a:ext cx="277578" cy="317232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324597" y="1602394"/>
            <a:ext cx="317232" cy="317232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в которых особенно важна точность
</a:t>
            </a:r>
            <a:endParaRPr lang="en-US" sz="2000" dirty="0"/>
          </a:p>
        </p:txBody>
      </p:sp>
      <p:sp>
        <p:nvSpPr>
          <p:cNvPr id="15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6" name="Text 2"/>
          <p:cNvSpPr txBox="1"/>
          <p:nvPr/>
        </p:nvSpPr>
        <p:spPr>
          <a:xfrm>
            <a:off x="607415" y="3668420"/>
            <a:ext cx="3541153" cy="8101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Короткое слово удобно для тренировки мягкого согласного. Оно помогает сравнить звучание с парными примерами и услышать разницу особенно ясно.
</a:t>
            </a:r>
            <a:endParaRPr lang="en-US" sz="1400" dirty="0"/>
          </a:p>
        </p:txBody>
      </p:sp>
      <p:sp>
        <p:nvSpPr>
          <p:cNvPr id="17" name="Text 3"/>
          <p:cNvSpPr txBox="1"/>
          <p:nvPr/>
        </p:nvSpPr>
        <p:spPr>
          <a:xfrm>
            <a:off x="4908546" y="3668419"/>
            <a:ext cx="3541153" cy="8101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этом слове важно не смешивать твёрдое и мягкое произношение. Точный звук облегчает и чтение, и запись слова без лишних ошибок.
</a:t>
            </a:r>
            <a:endParaRPr lang="en-US" sz="1400" dirty="0"/>
          </a:p>
        </p:txBody>
      </p:sp>
      <p:sp>
        <p:nvSpPr>
          <p:cNvPr id="18" name="Text 4"/>
          <p:cNvSpPr txBox="1"/>
          <p:nvPr/>
        </p:nvSpPr>
        <p:spPr>
          <a:xfrm>
            <a:off x="628740" y="2005017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
</a:t>
            </a:r>
            <a:pPr algn="l" indent="0" marL="0">
              <a:lnSpc>
                <a:spcPct val="100000"/>
              </a:lnSpc>
              <a:buNone/>
            </a:pPr>
            <a:r>
              <a:rPr lang="en-US" sz="9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этом слове важно чётко слышать первый согласный. Неточность в произношении мешает быстро узнать слово и правильно связать его со значением.
</a:t>
            </a:r>
            <a:endParaRPr lang="en-US" sz="1262" dirty="0"/>
          </a:p>
        </p:txBody>
      </p:sp>
      <p:sp>
        <p:nvSpPr>
          <p:cNvPr id="19" name="Text 5"/>
          <p:cNvSpPr txBox="1"/>
          <p:nvPr/>
        </p:nvSpPr>
        <p:spPr>
          <a:xfrm>
            <a:off x="3472756" y="2005017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Кефир
</a:t>
            </a:r>
            <a:pPr algn="l" indent="0" marL="0">
              <a:lnSpc>
                <a:spcPct val="100000"/>
              </a:lnSpc>
              <a:buNone/>
            </a:pPr>
            <a:r>
              <a:rPr lang="en-US" sz="9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часто встречается в речи, поэтому ошибка в звуке сразу заметна. Точное произношение помогает уверенно читать и писать знакомые названия продуктов.
</a:t>
            </a:r>
            <a:endParaRPr lang="en-US" sz="1262" dirty="0"/>
          </a:p>
        </p:txBody>
      </p:sp>
      <p:sp>
        <p:nvSpPr>
          <p:cNvPr id="20" name="Text 6"/>
          <p:cNvSpPr txBox="1"/>
          <p:nvPr/>
        </p:nvSpPr>
        <p:spPr>
          <a:xfrm>
            <a:off x="6324579" y="2005017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
</a:t>
            </a:r>
            <a:pPr algn="l" indent="0" marL="0">
              <a:lnSpc>
                <a:spcPct val="100000"/>
              </a:lnSpc>
              <a:buNone/>
            </a:pPr>
            <a:r>
              <a:rPr lang="en-US" sz="9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Длинное слово требует особой внимательности к каждому согласному. Если пропустить мягкость или звонкость, чтение становится менее чётким и уверенным.
</a:t>
            </a:r>
            <a:endParaRPr lang="en-US" sz="123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0894" y="2340564"/>
            <a:ext cx="3848986" cy="1533934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Итоговая памятка по звукам [г], [гъ], [к], [къ]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4717561" y="1455739"/>
            <a:ext cx="3908988" cy="2152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таблица помогает быстро сравнить четыре звука и вспомнить, как они звучат и где встречаются.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различие — в звонкости и мягкости. Подсказкой к мягкому произношению часто служат следующие буквы и мягкий знак.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717561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 по теме заднеязычных согласных.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24434" y="1405968"/>
            <a:ext cx="4816995" cy="233156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Слышать разницу — значит читать точнее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ученик различает [г], [гъ], [к] и [къ], ему легче читать, слушать и писать без ошибок. Внимание к звуку делает речь чище, а смысл слова — понятнее.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2026-05-21T14:18:38Z</dcterms:created>
  <dcterms:modified xsi:type="dcterms:W3CDTF">2026-05-21T14:18:38Z</dcterms:modified>
</cp:coreProperties>
</file>