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развитие России в новейшее время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рынку, кризисы, стабилизация и новые вызовы: как это сказалось на жизни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в 1991 году разрушил единую хозяйственную систему и запустил рыночные реформы. В 1990-е сопровождали их спад производства и рост неравенства, а в 2000-е стабилизация во многом опиралась на сырьевые доходы и бюджетную дисциплину.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от распада СССР к новой модели развития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переход и шок
</a:t>
            </a:r>
            <a:pPr algn="ctr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цен, ваучерная приватизация и гиперинфляция сопровождались спадом промышленного производства. Кризис неплатежей ухудшил занятость и резко снизил уровень жизни многих семей.
</a:t>
            </a:r>
            <a:endParaRPr lang="en-US" sz="1325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2010-е–2020-е: замедление и перестройка
</a:t>
            </a:r>
            <a:pPr algn="ctr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снижались, усиливалось санкционное давление. Развивались импортозамещение и цифровизация, расширялась поддержка внутреннего спроса, а государство заметнее влияло на экономические решения.
</a:t>
            </a:r>
            <a:endParaRPr lang="en-US" sz="1183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стабилизация и восстановление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росла после глубокой рецессии: укреплялась банковская система, повышались зарплаты и пенсии. Дополнительный импульс давали экспортные доходы от нефти и газа и рост собираемости налогов.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социально-экономических преобразований
</a:t>
            </a:r>
            <a:endParaRPr lang="en-US" sz="2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ключевые переломы: 1990-е, эффект мирового кризиса 2008–2009, пандемийный спад и восстановление после 2020 года.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траектория отражает зависимость экономики от внешних шоков и сырьевой конъюнктуры, а также роль бюджетной поддержки в сглаживании спадов.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трендов по описанным в исходном материале этапам (условный индекс, без привязки к официальным числам).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ВВП России в новейшей истории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001" y="1647777"/>
            <a:ext cx="2250936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периодам: как менялись инфляция, доходы и занятость, а также долгосрочные социальные индикаторы.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росте номинальных доходов решающим оставалось то, как менялась инфляция и доступ к возможностям — отсюда разрыв между регионами и социальными группами.
</a:t>
            </a:r>
            <a:endParaRPr lang="en-US" sz="1395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выводы из описания исторических процессов в исходном материале (без числовых значений).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социально-экономические показатели России
</a:t>
            </a:r>
            <a:endParaRPr lang="en-US" sz="24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 долгое время задавала основу экономической динамики: нефть, газ, уголь и металлы обеспечивали валютные поступления. Но именно это усиливало зависимость от внешней конъюнктуры и цен на ресурсы.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«каркас» экономики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развивались сельское хозяйство, химическая промышленность, транспорт, торговля, ИТ-сфера и отдельные направления машиностроения. Эти сектора важны тем, что расширяют занятость и создают более широкий набор источников дохода.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Диверсификация: услуги, транспорт, ИТ и отдельные отрасли промышленности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России: сырьевой сектор и новые отрасли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разрыв между номинальным ростом и покупательной способностью, который усиливался инфляцией и эпизодами девальвации.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заметного имущественного расслоения означает: экономические улучшения распределяются неравномерно и по регионам, и по группам населения.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трендов по описанию в исходном материале (условные значения, без официальной статистической базы).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населения и социальное неравенство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в постсоветской России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сравнительно низкой официальной безработице сохранялся дефицит работников в промышленности, строительстве, здравоохранении, образовании и в услугах. Причина — несоответствие навыков спросу.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дефицит кадров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молодёжи характерны трудности первого рабочего места и конкуренция за квалифицированные вакансии. Часто требуется дополнительное образование, чтобы перейти от обучения к реальной практике.
</a:t>
            </a:r>
            <a:endParaRPr lang="en-US" sz="98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первого места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2000-е и 2010-е расширялись самозанятость и гибкие формы занятости. Увеличивалась внутренняя трудовая миграция, поскольку люди искали работу и более стабильные условия.
</a:t>
            </a:r>
            <a:endParaRPr lang="en-US" sz="103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Самозанятость и миграция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увольнения в массовом масштабе были связаны с закрытием предприятий и сокращением государственного сектора. Это быстро меняло траектории трудовой карьеры и доходов семей.
</a:t>
            </a:r>
            <a:endParaRPr lang="en-US" sz="103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1990-х для занятости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 бюджетных решений к социальным результатам в исторической перспективе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8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влияния государства на социально-экономическое развитие
</a:t>
            </a:r>
            <a:endParaRPr lang="en-US" sz="18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зарплат, инвестиции в инфраструктуру и миграционные балансы различаются: наиболее быстрый рост исторически концентрировался в крупнейших центрах.
</a:t>
            </a:r>
            <a:endParaRPr lang="en-US" sz="1322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поддерживается сочетанием стартовых условий и доступности сервисов: где быстрее обновляется хозяйство, туда притягивается население и капитал.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описанных категорий регионов в исходном материале (условная сравнительная шкала, без официальных чисел).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развитии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годы страна столкнулась с демографическим кризисом: снизилась рождаемость, выросла смертность, сократилась численность населения. Эти процессы заметно ограничивали будущий спрос и трудовые ресурсы.
</a:t>
            </a:r>
            <a:endParaRPr lang="en-US" sz="137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старение населения, региональные различия и миграционный отток молодёжи из малых городов и сельской местности. Демографическая политика опирается на материнский капитал, меры для многодетных семей и развитие детской инфраструктуры.
</a:t>
            </a:r>
            <a:endParaRPr lang="en-US" sz="1248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2000-е и 2010-е годы ситуация частично улучшилась благодаря увеличению продолжительности жизни, поддержке семей и стабилизации социально-экономических условий. Тем не менее динамика оставалась неоднородной по регионам.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как исторический фактор
</a:t>
            </a:r>
            <a:endParaRPr lang="en-US" sz="24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инфляционных всплесках дорожают товары первой необходимости и услуги, кредиты становятся менее доступными, а индекс реальных доходов показывает ухудшение покупательной способности домохозяйств.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связь ценовых шоков с ужесточением денежно-кредитной политики: рост ставки сдерживает инфляцию, но временно влияет на расходы и потребительские решения.
</a:t>
            </a:r>
            <a:endParaRPr lang="en-US" sz="1314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 (исторические ряды инфляции и ключевой ставки); визуализация выполнена как иллюстрация без привязки к точным числам.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Инфляция, ключевая ставка и покупательная способность
</a:t>
            </a:r>
            <a:endParaRPr lang="en-US" sz="23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Инфраструктурное развитие охватывает транспортную доступность, состояние жилья и коммунальных сетей, цифровую связь, благоустройство городских территорий. От этого зависит мобильность людей и то, насколько просто получать образование и медицинскую помощь.
</a:t>
            </a:r>
            <a:endParaRPr lang="en-US" sz="1334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постсоветский период качество инфраструктуры во многом определяло инвестиционную привлекательность регионов и темпы обновления местной экономики. Там, где объекты изнашивались медленнее, быстрее росли занятость и возможности для бизнеса.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качество жизни населения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338"/>
            <a:ext cx="4356600" cy="1682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структурных характеристик экономики по материалам Росстата и открытых отраслевых обзоров (без указания конкретных процентов).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две большие группы отраслей: сырьевой блок (добыча и металлургия) и несырьевой контур (обрабатывающая промышленность, сельское хозяйство, строительство, транспорт, торговля, финансы и ИТ).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сектор формирует существенную валютную выручку, а несырьевые отрасли, особенно высокотехнологичные и сервисные, создают основу диверсификации и снижают зависимость от внешних шоков.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отраслей по вкладу в экономику России
</a:t>
            </a:r>
            <a:endParaRPr lang="en-US" sz="2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как основа человеческого капитала
</a:t>
            </a:r>
            <a:endParaRPr lang="en-US" sz="2386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школьного, среднего профессионального и высшего образования влияет на производительность труда и способность экономики модернизироваться. Когда растёт уровень подготовки, увеличивается и мобильность людей между профессиями и регионами.
</a:t>
            </a:r>
            <a:endParaRPr lang="en-US" sz="1229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система образования проходила реформы: вводились стандартизированные формы контроля знаний, расширялась сеть колледжей и вузов, усиливалась востребованность инженерных, медицинских и IT-специальностей. Это поддерживало смену структуры занятости.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 сотрудничество университетов с бизнесом становятся практическим условием технологического развития, потому что помогают превращать знания в новые продукты, процессы и компетенции. Тем самым повышается конкурентоспособность страны.
</a:t>
            </a:r>
            <a:endParaRPr lang="en-US" sz="122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доступ к качественному образованию распределён неравномерно: различия в ресурсах школ, лабораторий и преподавательских кадров усиливают региональные разрывы. Поэтому человеческий капитал зависит не только от «усердия», но и от возможностей территории.
</a:t>
            </a:r>
            <a:endParaRPr lang="en-US" sz="1229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рабочих мест, вузов и инфраструктуры услуг, тем сильнее приток населения. Это усиливает дисбаланс между центрами и периферией, включая отток молодёжи из малых городов.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показывает, что миграционные потоки во многом следуют экономической «географии»: ресурсы и возможности концентрируются, а вместе с ними растёт и роль крупных агломераций как центров развития.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отражает общие принципы концентрации населения и ресурсов; для точной верификации нужны данные Росстата о городском населении и миграции.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концентрация ресурсов в крупных центрах
</a:t>
            </a:r>
            <a:endParaRPr lang="en-US" sz="23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мер, ведущих к снижению зависимости от сырьевого цикла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устойчивому росту через диверсификацию
</a:t>
            </a:r>
            <a:endParaRPr lang="en-US" sz="25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 и технологические ограничения осложняют обновление производства и доступ к оборудованию. Одновременно сохраняется риск замедления инвестиций, если предприятия не могут быстро адаптироваться к новым условиям.
</a:t>
            </a:r>
            <a:endParaRPr lang="en-US" sz="1273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долгосрочным факторам относятся износ инфраструктуры, региональное неравенство и демографическое старение. Исторически кризисы усиливали уже имеющиеся слабые места, поэтому требуются системные решения в политике.
</a:t>
            </a:r>
            <a:endParaRPr lang="en-US" sz="1284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бюджета от сырьевых доходов повышает чувствительность к колебаниям цен и внешней конъюнктуры. Это отражается на финансировании социальных обязательств и на темпах инфраструктурных проектов.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 риски развития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69994"/>
            <a:ext cx="324000" cy="25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57483"/>
            <a:ext cx="324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71883"/>
            <a:ext cx="324000" cy="259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адаптации экономики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развивалось за счёт повышения эффективности, расширения выпуска и постепенной замены недоступных позиций в цепочках поставок. Это поддерживало продовольственную устойчивость и внутренний спрос.
</a:t>
            </a:r>
            <a:endParaRPr lang="en-US" sz="824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сегменты промышленности и оборонно-промышленный комплекс демонстрировали способность наращивать выпуск. Успех связан с локализацией, целевым финансированием и организационной адаптацией цепочек поставок.
</a:t>
            </a:r>
            <a:endParaRPr lang="en-US" sz="824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ОПК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продукты и ИТ-услуги развиваются за счёт спроса в бизнесе и у государства. Рост компетенций и внедрение цифровых решений повышают производительность и создают новые рабочие ниши.
</a:t>
            </a:r>
            <a:endParaRPr lang="en-US" sz="862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поездки усилились благодаря переориентации спроса и развитию сервисов в регионах. Это приносит занятость в гостиничном деле, культуре и торговле, поддерживая местные экономики.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туризм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 логистические решения адаптировались через перестройку маршрутов и повышение надёжности доставки. Локальная организация перевозок помогала снижать издержки в условиях меняющихся внешних связей.
</a:t>
            </a:r>
            <a:endParaRPr lang="en-US" sz="824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 транспорт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траектории развития
</a:t>
            </a:r>
            <a:endParaRPr lang="en-US" sz="2831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России в новейшее время включает переход к рынку, тяжёлый кризис 1990-х, стабилизацию в 2000-е и новые вызовы 2010–2020-х. Развитие определяется не только ресурсами, но и модернизацией, человеческим капиталом и снижением неравенства.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2026-05-12T22:22:28Z</dcterms:created>
  <dcterms:modified xsi:type="dcterms:W3CDTF">2026-05-12T22:22:28Z</dcterms:modified>
</cp:coreProperties>
</file>