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jpe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slideLayout" Target="../slideLayouts/slideLayout1.xml"/><Relationship Id="rId1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slideLayout" Target="../slideLayouts/slideLayout1.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98" y="0"/>
            <a:ext cx="2968205" cy="41808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3392672" y="4502319"/>
            <a:ext cx="5938500" cy="1902000"/>
          </a:xfrm>
          <a:prstGeom prst="rect">
            <a:avLst/>
          </a:prstGeom>
          <a:noFill/>
          <a:ln/>
        </p:spPr>
        <p:txBody>
          <a:bodyPr wrap="square" lIns="0" tIns="0" rIns="0" bIns="0" rtlCol="0" anchor="t"/>
          <a:lstStyle/>
          <a:p>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Синус, косинус и формулы для треугольника: коротко и понятно.
</a:t>
            </a:r>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600" i="1" dirty="0">
                <a:solidFill>
                  <a:srgbClr val="FFFFFF"/>
                </a:solidFill>
                <a:latin typeface="Arial" pitchFamily="34" charset="0"/>
                <a:ea typeface="Arial" pitchFamily="34" charset="-122"/>
                <a:cs typeface="Arial" pitchFamily="34" charset="-120"/>
              </a:rPr>
              <a:t>
</a:t>
            </a:r>
            <a:endParaRPr lang="en-US" sz="1800" dirty="0"/>
          </a:p>
        </p:txBody>
      </p:sp>
      <p:sp>
        <p:nvSpPr>
          <p:cNvPr id="5" name="Text 1"/>
          <p:cNvSpPr txBox="1"/>
          <p:nvPr/>
        </p:nvSpPr>
        <p:spPr>
          <a:xfrm>
            <a:off x="3392672" y="484753"/>
            <a:ext cx="6840300" cy="3414600"/>
          </a:xfrm>
          <a:prstGeom prst="rect">
            <a:avLst/>
          </a:prstGeom>
          <a:noFill/>
          <a:ln/>
        </p:spPr>
        <p:txBody>
          <a:bodyPr wrap="square" lIns="0" tIns="0" rIns="0" bIns="0" rtlCol="0" anchor="b"/>
          <a:lstStyle/>
          <a:p>
            <a:pPr algn="l" indent="0" marL="0">
              <a:lnSpc>
                <a:spcPct val="100000"/>
              </a:lnSpc>
              <a:buNone/>
            </a:pPr>
            <a:r>
              <a:rPr lang="en-US" sz="4200" b="1" dirty="0">
                <a:solidFill>
                  <a:srgbClr val="F8F5EE"/>
                </a:solidFill>
                <a:latin typeface="Arial" pitchFamily="34" charset="0"/>
                <a:ea typeface="Arial" pitchFamily="34" charset="-122"/>
                <a:cs typeface="Arial" pitchFamily="34" charset="-120"/>
              </a:rPr>
              <a:t>Синус и косинус. Метрические соотношения в треугольнике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32530" y="0"/>
            <a:ext cx="5758739" cy="68649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450575" y="2591575"/>
            <a:ext cx="4866600" cy="3294600"/>
          </a:xfrm>
          <a:prstGeom prst="rect">
            <a:avLst/>
          </a:prstGeom>
          <a:noFill/>
          <a:ln/>
        </p:spPr>
        <p:txBody>
          <a:bodyPr wrap="square" lIns="0" tIns="0" rIns="0" bIns="0" rtlCol="0" anchor="ctr"/>
          <a:lstStyle/>
          <a:p>
            <a:pPr algn="l" indent="0" marL="0">
              <a:lnSpc>
                <a:spcPct val="115000"/>
              </a:lnSpc>
              <a:buNone/>
            </a:pPr>
            <a:r>
              <a:rPr lang="en-US" sz="1600" dirty="0">
                <a:solidFill>
                  <a:srgbClr val="0D2772"/>
                </a:solidFill>
                <a:latin typeface="Arial" pitchFamily="34" charset="0"/>
                <a:ea typeface="Arial" pitchFamily="34" charset="-122"/>
                <a:cs typeface="Arial" pitchFamily="34" charset="-120"/>
              </a:rPr>
              <a:t>Эти понятия помогают находить стороны по углу, проверять вычисления и уверенно работать с чертежами. В задачах на прямоугольный треугольник они часто дают самый быстрый и наглядный путь к ответу.
</a:t>
            </a:r>
            <a:endParaRPr lang="en-US" sz="16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7F5EE"/>
                </a:solidFill>
                <a:latin typeface="Arial" pitchFamily="34" charset="0"/>
                <a:ea typeface="Arial" pitchFamily="34" charset="-122"/>
                <a:cs typeface="Arial" pitchFamily="34" charset="-120"/>
              </a:rPr>
              <a:t>2</a:t>
            </a:r>
            <a:endParaRPr lang="en-US" sz="1400" dirty="0"/>
          </a:p>
        </p:txBody>
      </p:sp>
      <p:sp>
        <p:nvSpPr>
          <p:cNvPr id="7" name="Text 2"/>
          <p:cNvSpPr txBox="1"/>
          <p:nvPr/>
        </p:nvSpPr>
        <p:spPr>
          <a:xfrm>
            <a:off x="450575" y="487150"/>
            <a:ext cx="5066700" cy="16323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Зачем это нужно в геометрии
</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55500" y="1092994"/>
            <a:ext cx="11379300" cy="2878163"/>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3</a:t>
            </a:r>
            <a:endParaRPr lang="en-US" sz="1400" dirty="0"/>
          </a:p>
        </p:txBody>
      </p:sp>
      <p:sp>
        <p:nvSpPr>
          <p:cNvPr id="10"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Элементы прямоугольного треугольника
</a:t>
            </a:r>
            <a:endParaRPr lang="en-US" sz="3200" dirty="0"/>
          </a:p>
        </p:txBody>
      </p:sp>
      <p:sp>
        <p:nvSpPr>
          <p:cNvPr id="11" name="Text 2"/>
          <p:cNvSpPr txBox="1"/>
          <p:nvPr/>
        </p:nvSpPr>
        <p:spPr>
          <a:xfrm>
            <a:off x="679356"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F7F5EE"/>
                </a:solidFill>
                <a:latin typeface="Arial" pitchFamily="34" charset="0"/>
                <a:ea typeface="Arial" pitchFamily="34" charset="-122"/>
                <a:cs typeface="Arial" pitchFamily="34" charset="-120"/>
              </a:rPr>
              <a:t>В прямоугольном треугольнике один угол равен 90°, а остальные два — острые. Именно их используют как опорные при вычислении синуса и косинуса.
</a:t>
            </a:r>
            <a:endParaRPr lang="en-US" sz="1100" dirty="0"/>
          </a:p>
        </p:txBody>
      </p:sp>
      <p:sp>
        <p:nvSpPr>
          <p:cNvPr id="12" name="Text 3"/>
          <p:cNvSpPr txBox="1"/>
          <p:nvPr/>
        </p:nvSpPr>
        <p:spPr>
          <a:xfrm>
            <a:off x="1283290"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F7F5EE"/>
                </a:solidFill>
                <a:latin typeface="Arial" pitchFamily="34" charset="0"/>
                <a:ea typeface="Arial" pitchFamily="34" charset="-122"/>
                <a:cs typeface="Arial" pitchFamily="34" charset="-120"/>
              </a:rPr>
              <a:t>Прямой угол
</a:t>
            </a:r>
            <a:endParaRPr lang="en-US" sz="1200" dirty="0"/>
          </a:p>
        </p:txBody>
      </p:sp>
      <p:sp>
        <p:nvSpPr>
          <p:cNvPr id="13" name="Text 4"/>
          <p:cNvSpPr txBox="1"/>
          <p:nvPr/>
        </p:nvSpPr>
        <p:spPr>
          <a:xfrm>
            <a:off x="3484241"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Сторона напротив прямого угла называется гипотенузой. Она всегда длиннее каждого катета и служит общей основой для тригонометрических отношений.
</a:t>
            </a:r>
            <a:endParaRPr lang="en-US" sz="1100" dirty="0"/>
          </a:p>
        </p:txBody>
      </p:sp>
      <p:sp>
        <p:nvSpPr>
          <p:cNvPr id="14" name="Text 5"/>
          <p:cNvSpPr txBox="1"/>
          <p:nvPr/>
        </p:nvSpPr>
        <p:spPr>
          <a:xfrm>
            <a:off x="4088175"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0D2772"/>
                </a:solidFill>
                <a:latin typeface="Arial" pitchFamily="34" charset="0"/>
                <a:ea typeface="Arial" pitchFamily="34" charset="-122"/>
                <a:cs typeface="Arial" pitchFamily="34" charset="-120"/>
              </a:rPr>
              <a:t>Гипотенуза
</a:t>
            </a:r>
            <a:endParaRPr lang="en-US" sz="1200" dirty="0"/>
          </a:p>
        </p:txBody>
      </p:sp>
      <p:sp>
        <p:nvSpPr>
          <p:cNvPr id="15" name="Text 6"/>
          <p:cNvSpPr txBox="1"/>
          <p:nvPr/>
        </p:nvSpPr>
        <p:spPr>
          <a:xfrm>
            <a:off x="6289126"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F7F5EE"/>
                </a:solidFill>
                <a:latin typeface="Arial" pitchFamily="34" charset="0"/>
                <a:ea typeface="Arial" pitchFamily="34" charset="-122"/>
                <a:cs typeface="Arial" pitchFamily="34" charset="-120"/>
              </a:rPr>
              <a:t>Катет напротив выбранного острого угла называют противолежащим, а катет рядом с ним — прилежащим. От выбора угла зависит, какое отношение будет синусом или косинусом.
</a:t>
            </a:r>
            <a:endParaRPr lang="en-US" sz="1100" dirty="0"/>
          </a:p>
        </p:txBody>
      </p:sp>
      <p:sp>
        <p:nvSpPr>
          <p:cNvPr id="16" name="Text 7"/>
          <p:cNvSpPr txBox="1"/>
          <p:nvPr/>
        </p:nvSpPr>
        <p:spPr>
          <a:xfrm>
            <a:off x="6893060"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F7F5EE"/>
                </a:solidFill>
                <a:latin typeface="Arial" pitchFamily="34" charset="0"/>
                <a:ea typeface="Arial" pitchFamily="34" charset="-122"/>
                <a:cs typeface="Arial" pitchFamily="34" charset="-120"/>
              </a:rPr>
              <a:t>Катеты у угла
</a:t>
            </a:r>
            <a:endParaRPr lang="en-US" sz="1200" dirty="0"/>
          </a:p>
        </p:txBody>
      </p:sp>
      <p:sp>
        <p:nvSpPr>
          <p:cNvPr id="17" name="Text 8"/>
          <p:cNvSpPr txBox="1"/>
          <p:nvPr/>
        </p:nvSpPr>
        <p:spPr>
          <a:xfrm>
            <a:off x="9094011" y="5000004"/>
            <a:ext cx="2361600"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Для одного и того же треугольника значения sin α и cos α меняются, если меняется выбранный острый угол. Поэтому сначала всегда нужно определить, относительно какого угла ведётся рассмотрение.
</a:t>
            </a:r>
            <a:endParaRPr lang="en-US" sz="1100" dirty="0"/>
          </a:p>
        </p:txBody>
      </p:sp>
      <p:sp>
        <p:nvSpPr>
          <p:cNvPr id="18" name="Text 9"/>
          <p:cNvSpPr txBox="1"/>
          <p:nvPr/>
        </p:nvSpPr>
        <p:spPr>
          <a:xfrm>
            <a:off x="9697945" y="4449375"/>
            <a:ext cx="1757400" cy="393000"/>
          </a:xfrm>
          <a:prstGeom prst="rect">
            <a:avLst/>
          </a:prstGeom>
          <a:noFill/>
          <a:ln/>
        </p:spPr>
        <p:txBody>
          <a:bodyPr wrap="square" lIns="0" tIns="0" rIns="0" bIns="0" rtlCol="0" anchor="ctr"/>
          <a:lstStyle/>
          <a:p>
            <a:pPr algn="l" indent="0" marL="0">
              <a:lnSpc>
                <a:spcPct val="100000"/>
              </a:lnSpc>
              <a:buNone/>
            </a:pPr>
            <a:r>
              <a:rPr lang="en-US" sz="1200" b="1" dirty="0">
                <a:solidFill>
                  <a:srgbClr val="0D2772"/>
                </a:solidFill>
                <a:latin typeface="Arial" pitchFamily="34" charset="0"/>
                <a:ea typeface="Arial" pitchFamily="34" charset="-122"/>
                <a:cs typeface="Arial" pitchFamily="34" charset="-120"/>
              </a:rPr>
              <a:t>Выбор опорного угла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324654" y="1177200"/>
            <a:ext cx="5362991" cy="54972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sp>
        <p:nvSpPr>
          <p:cNvPr id="10"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4</a:t>
            </a:r>
            <a:endParaRPr lang="en-US" sz="1400" dirty="0"/>
          </a:p>
        </p:txBody>
      </p:sp>
      <p:sp>
        <p:nvSpPr>
          <p:cNvPr id="11"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F8F5EE"/>
                </a:solidFill>
                <a:latin typeface="Arial" pitchFamily="34" charset="0"/>
                <a:ea typeface="Arial" pitchFamily="34" charset="-122"/>
                <a:cs typeface="Arial" pitchFamily="34" charset="-120"/>
              </a:rPr>
              <a:t>Определение синуса острого угла
</a:t>
            </a:r>
            <a:endParaRPr lang="en-US" sz="3200" dirty="0"/>
          </a:p>
        </p:txBody>
      </p:sp>
      <p:sp>
        <p:nvSpPr>
          <p:cNvPr id="12" name="Text 2"/>
          <p:cNvSpPr txBox="1"/>
          <p:nvPr/>
        </p:nvSpPr>
        <p:spPr>
          <a:xfrm>
            <a:off x="949325" y="1850054"/>
            <a:ext cx="4992300" cy="3249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Формула
</a:t>
            </a:r>
            <a:endParaRPr lang="en-US" sz="1400" dirty="0"/>
          </a:p>
        </p:txBody>
      </p:sp>
      <p:sp>
        <p:nvSpPr>
          <p:cNvPr id="13" name="Text 3"/>
          <p:cNvSpPr txBox="1"/>
          <p:nvPr/>
        </p:nvSpPr>
        <p:spPr>
          <a:xfrm>
            <a:off x="949325" y="2220700"/>
            <a:ext cx="4992300" cy="692400"/>
          </a:xfrm>
          <a:prstGeom prst="rect">
            <a:avLst/>
          </a:prstGeom>
          <a:noFill/>
          <a:ln/>
        </p:spPr>
        <p:txBody>
          <a:bodyPr wrap="square" lIns="0" tIns="0" rIns="0" bIns="0" rtlCol="0" anchor="ctr"/>
          <a:lstStyle/>
          <a:p>
            <a:pPr algn="l" indent="0" marL="0">
              <a:lnSpc>
                <a:spcPct val="100000"/>
              </a:lnSpc>
              <a:buNone/>
            </a:pPr>
            <a:r>
              <a:rPr lang="en-US" sz="1100" dirty="0">
                <a:solidFill>
                  <a:srgbClr val="F8F5EE"/>
                </a:solidFill>
                <a:latin typeface="Arial" pitchFamily="34" charset="0"/>
                <a:ea typeface="Arial" pitchFamily="34" charset="-122"/>
                <a:cs typeface="Arial" pitchFamily="34" charset="-120"/>
              </a:rPr>
              <a:t>Синус острого угла равен отношению противолежащего катета к гипотенузе: sin α = a/c. Это отношение показывает, насколько «высоко» расположен катет относительно самой длинной стороны.
</a:t>
            </a:r>
            <a:endParaRPr lang="en-US" sz="1100" dirty="0"/>
          </a:p>
        </p:txBody>
      </p:sp>
      <p:sp>
        <p:nvSpPr>
          <p:cNvPr id="14" name="Text 4"/>
          <p:cNvSpPr txBox="1"/>
          <p:nvPr/>
        </p:nvSpPr>
        <p:spPr>
          <a:xfrm>
            <a:off x="949325" y="3376229"/>
            <a:ext cx="4992300" cy="3249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Диапазон значений
</a:t>
            </a:r>
            <a:endParaRPr lang="en-US" sz="1400" dirty="0"/>
          </a:p>
        </p:txBody>
      </p:sp>
      <p:sp>
        <p:nvSpPr>
          <p:cNvPr id="15" name="Text 5"/>
          <p:cNvSpPr txBox="1"/>
          <p:nvPr/>
        </p:nvSpPr>
        <p:spPr>
          <a:xfrm>
            <a:off x="949325" y="3746875"/>
            <a:ext cx="4992300" cy="692400"/>
          </a:xfrm>
          <a:prstGeom prst="rect">
            <a:avLst/>
          </a:prstGeom>
          <a:noFill/>
          <a:ln/>
        </p:spPr>
        <p:txBody>
          <a:bodyPr wrap="square" lIns="0" tIns="0" rIns="0" bIns="0" rtlCol="0" anchor="ctr"/>
          <a:lstStyle/>
          <a:p>
            <a:pPr algn="l" indent="0" marL="0">
              <a:lnSpc>
                <a:spcPct val="100000"/>
              </a:lnSpc>
              <a:buNone/>
            </a:pPr>
            <a:r>
              <a:rPr lang="en-US" sz="1100" dirty="0">
                <a:solidFill>
                  <a:srgbClr val="F8F5EE"/>
                </a:solidFill>
                <a:latin typeface="Arial" pitchFamily="34" charset="0"/>
                <a:ea typeface="Arial" pitchFamily="34" charset="-122"/>
                <a:cs typeface="Arial" pitchFamily="34" charset="-120"/>
              </a:rPr>
              <a:t>Для острого угла синус всегда больше 0 и не превышает 1. Чем больше угол, тем больше значение синуса, поэтому по нему удобно сравнивать разные углы.
</a:t>
            </a:r>
            <a:endParaRPr lang="en-US" sz="1100" dirty="0"/>
          </a:p>
        </p:txBody>
      </p:sp>
      <p:sp>
        <p:nvSpPr>
          <p:cNvPr id="16" name="Text 6"/>
          <p:cNvSpPr txBox="1"/>
          <p:nvPr/>
        </p:nvSpPr>
        <p:spPr>
          <a:xfrm>
            <a:off x="949325" y="4902404"/>
            <a:ext cx="4992300" cy="3249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Практическое применение
</a:t>
            </a:r>
            <a:endParaRPr lang="en-US" sz="1400" dirty="0"/>
          </a:p>
        </p:txBody>
      </p:sp>
      <p:sp>
        <p:nvSpPr>
          <p:cNvPr id="17" name="Text 7"/>
          <p:cNvSpPr txBox="1"/>
          <p:nvPr/>
        </p:nvSpPr>
        <p:spPr>
          <a:xfrm>
            <a:off x="949325" y="5273050"/>
            <a:ext cx="4992300" cy="692400"/>
          </a:xfrm>
          <a:prstGeom prst="rect">
            <a:avLst/>
          </a:prstGeom>
          <a:noFill/>
          <a:ln/>
        </p:spPr>
        <p:txBody>
          <a:bodyPr wrap="square" lIns="0" tIns="0" rIns="0" bIns="0" rtlCol="0" anchor="ctr"/>
          <a:lstStyle/>
          <a:p>
            <a:pPr algn="l" indent="0" marL="0">
              <a:lnSpc>
                <a:spcPct val="100000"/>
              </a:lnSpc>
              <a:buNone/>
            </a:pPr>
            <a:r>
              <a:rPr lang="en-US" sz="1100" dirty="0">
                <a:solidFill>
                  <a:srgbClr val="F8F5EE"/>
                </a:solidFill>
                <a:latin typeface="Arial" pitchFamily="34" charset="0"/>
                <a:ea typeface="Arial" pitchFamily="34" charset="-122"/>
                <a:cs typeface="Arial" pitchFamily="34" charset="-120"/>
              </a:rPr>
              <a:t>Если известны угол и одна сторона, синус позволяет найти неизвестный катет или гипотенузу. Для этого достаточно подставить данные в формулу и выполнить простое вычисление.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55500" y="1092994"/>
            <a:ext cx="11379300" cy="2878163"/>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5</a:t>
            </a:r>
            <a:endParaRPr lang="en-US" sz="1400" dirty="0"/>
          </a:p>
        </p:txBody>
      </p:sp>
      <p:sp>
        <p:nvSpPr>
          <p:cNvPr id="9"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Определение косинуса острого угла
</a:t>
            </a:r>
            <a:endParaRPr lang="en-US" sz="3200" dirty="0"/>
          </a:p>
        </p:txBody>
      </p:sp>
      <p:sp>
        <p:nvSpPr>
          <p:cNvPr id="10" name="Text 2"/>
          <p:cNvSpPr txBox="1"/>
          <p:nvPr/>
        </p:nvSpPr>
        <p:spPr>
          <a:xfrm>
            <a:off x="7968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Косинус острого угла равен отношению прилежащего катета к гипотенузе: cos α = b/c. Он показывает, какую часть гипотенузы составляет сторона, соседняя с углом.
</a:t>
            </a:r>
            <a:endParaRPr lang="en-US" sz="1200" dirty="0"/>
          </a:p>
        </p:txBody>
      </p:sp>
      <p:sp>
        <p:nvSpPr>
          <p:cNvPr id="11" name="Text 3"/>
          <p:cNvSpPr txBox="1"/>
          <p:nvPr/>
        </p:nvSpPr>
        <p:spPr>
          <a:xfrm>
            <a:off x="11642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Формула
</a:t>
            </a:r>
            <a:endParaRPr lang="en-US" sz="1300" dirty="0"/>
          </a:p>
        </p:txBody>
      </p:sp>
      <p:sp>
        <p:nvSpPr>
          <p:cNvPr id="12" name="Text 4"/>
          <p:cNvSpPr txBox="1"/>
          <p:nvPr/>
        </p:nvSpPr>
        <p:spPr>
          <a:xfrm>
            <a:off x="82382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Косинус особенно полезен, если известны угол и гипотенуза, а нужно найти прилежащий катет. В таких задачах он помогает сразу перейти к вычислению без дополнительных построений.
</a:t>
            </a:r>
            <a:endParaRPr lang="en-US" sz="1200" dirty="0"/>
          </a:p>
        </p:txBody>
      </p:sp>
      <p:sp>
        <p:nvSpPr>
          <p:cNvPr id="13" name="Text 5"/>
          <p:cNvSpPr txBox="1"/>
          <p:nvPr/>
        </p:nvSpPr>
        <p:spPr>
          <a:xfrm>
            <a:off x="86056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Когда использовать
</a:t>
            </a:r>
            <a:endParaRPr lang="en-US" sz="1300" dirty="0"/>
          </a:p>
        </p:txBody>
      </p:sp>
      <p:sp>
        <p:nvSpPr>
          <p:cNvPr id="14" name="Text 6"/>
          <p:cNvSpPr txBox="1"/>
          <p:nvPr/>
        </p:nvSpPr>
        <p:spPr>
          <a:xfrm>
            <a:off x="45175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Для острого угла косинус тоже лежит между 0 и 1, но при увеличении угла уменьшается. Это удобно помнить, когда нужно быстро оценить результат.
</a:t>
            </a:r>
            <a:endParaRPr lang="en-US" sz="1200" dirty="0"/>
          </a:p>
        </p:txBody>
      </p:sp>
      <p:sp>
        <p:nvSpPr>
          <p:cNvPr id="15" name="Text 7"/>
          <p:cNvSpPr txBox="1"/>
          <p:nvPr/>
        </p:nvSpPr>
        <p:spPr>
          <a:xfrm>
            <a:off x="48849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Как ведёт себя значение
</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На графике видно, что обе функции связаны с одним и тем же углом, но изменяются в противоположных направлениях.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Рост синуса и спад косинуса показывают их взаимную зависимость: при увеличении угла один показатель увеличивается, другой уменьшается.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090" dirty="0">
                <a:solidFill>
                  <a:srgbClr val="0D2772"/>
                </a:solidFill>
                <a:latin typeface="Arial" pitchFamily="34" charset="0"/>
                <a:ea typeface="Arial" pitchFamily="34" charset="-122"/>
                <a:cs typeface="Arial" pitchFamily="34" charset="-120"/>
              </a:rPr>
              <a:t>Точные значения для углов 0°, 30°, 45°, 60° и 90° из школьной таблицы значений тригонометрических функций.
</a:t>
            </a:r>
            <a:endParaRPr lang="en-US" sz="109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6</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Как меняются sin α и cos α при увеличении угла
</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43462"/>
            <a:ext cx="5400600" cy="526347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7</a:t>
            </a:r>
            <a:endParaRPr lang="en-US" sz="1400" dirty="0"/>
          </a:p>
        </p:txBody>
      </p:sp>
      <p:sp>
        <p:nvSpPr>
          <p:cNvPr id="9"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091" b="1" dirty="0">
                <a:solidFill>
                  <a:srgbClr val="0D2772"/>
                </a:solidFill>
                <a:latin typeface="Arial" pitchFamily="34" charset="0"/>
                <a:ea typeface="Arial" pitchFamily="34" charset="-122"/>
                <a:cs typeface="Arial" pitchFamily="34" charset="-120"/>
              </a:rPr>
              <a:t>Почему значения не зависят от размера треугольника
</a:t>
            </a:r>
            <a:endParaRPr lang="en-US" sz="3091" dirty="0"/>
          </a:p>
        </p:txBody>
      </p:sp>
      <p:sp>
        <p:nvSpPr>
          <p:cNvPr id="10" name="Text 2"/>
          <p:cNvSpPr txBox="1"/>
          <p:nvPr/>
        </p:nvSpPr>
        <p:spPr>
          <a:xfrm>
            <a:off x="6585300" y="1252275"/>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Подобие треугольников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Если у двух прямоугольных треугольников совпадает острый угол, то они подобны. Значит, их стороны отличаются только масштабом, а не отношениями между сторонами.
</a:t>
            </a:r>
            <a:endParaRPr lang="en-US" sz="1800" dirty="0"/>
          </a:p>
        </p:txBody>
      </p:sp>
      <p:sp>
        <p:nvSpPr>
          <p:cNvPr id="11" name="Text 3"/>
          <p:cNvSpPr txBox="1"/>
          <p:nvPr/>
        </p:nvSpPr>
        <p:spPr>
          <a:xfrm>
            <a:off x="6585300" y="4710670"/>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Удобство в задачах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Это свойство позволяет измерять недоступные расстояния по чертежу, не строя треугольник нужного размера. Достаточно знать угол и одну сторону, чтобы получить остальные величины.
</a:t>
            </a:r>
            <a:endParaRPr lang="en-US" sz="1800" dirty="0"/>
          </a:p>
        </p:txBody>
      </p:sp>
      <p:sp>
        <p:nvSpPr>
          <p:cNvPr id="12" name="Text 4"/>
          <p:cNvSpPr txBox="1"/>
          <p:nvPr/>
        </p:nvSpPr>
        <p:spPr>
          <a:xfrm>
            <a:off x="6585300" y="2981472"/>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Одинаковые отношения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В подобных треугольниках соответствующие отношения сторон равны. Поэтому sin α и cos α зависят только от величины угла, а не от длины конкретных сторон.
</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703250" y="1875075"/>
            <a:ext cx="5955300" cy="2977650"/>
          </a:xfrm>
          <a:prstGeom prst="rect">
            <a:avLst/>
          </a:prstGeom>
        </p:spPr>
      </p:pic>
      <p:sp>
        <p:nvSpPr>
          <p:cNvPr id="5" name="Text 0"/>
          <p:cNvSpPr txBox="1"/>
          <p:nvPr/>
        </p:nvSpPr>
        <p:spPr>
          <a:xfrm>
            <a:off x="5844875" y="6155600"/>
            <a:ext cx="58137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Школьная таблица значений синуса и косинуса для основных углов.
</a:t>
            </a:r>
            <a:endParaRPr lang="en-US" sz="12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8</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Значения синуса и косинуса для основных углов
</a:t>
            </a:r>
            <a:endParaRPr lang="en-US" sz="3200" dirty="0"/>
          </a:p>
        </p:txBody>
      </p:sp>
      <p:sp>
        <p:nvSpPr>
          <p:cNvPr id="8" name="Text 3"/>
          <p:cNvSpPr txBox="1"/>
          <p:nvPr/>
        </p:nvSpPr>
        <p:spPr>
          <a:xfrm>
            <a:off x="565400" y="1527025"/>
            <a:ext cx="4630200" cy="36738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Таблица помогает быстро вспомнить значения для самых часто используемых углов в школьных задачах.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Углы 30° и 60° дают взаимно поменявшиеся значения, а при 45° синус и косинус совпадают.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55500" y="1195328"/>
            <a:ext cx="11379300" cy="2878163"/>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9</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Основное тригонометрическое тождество
</a:t>
            </a:r>
            <a:endParaRPr lang="en-US" sz="3200" dirty="0"/>
          </a:p>
        </p:txBody>
      </p:sp>
      <p:sp>
        <p:nvSpPr>
          <p:cNvPr id="8" name="Text 2"/>
          <p:cNvSpPr txBox="1"/>
          <p:nvPr/>
        </p:nvSpPr>
        <p:spPr>
          <a:xfrm>
            <a:off x="522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Для любого угла α выполняется sin²α + cos²α = 1. Это одно из самых важных соотношений, потому что оно связывает две тригонометрические величины в одно целое.
</a:t>
            </a:r>
            <a:endParaRPr lang="en-US" sz="1300" dirty="0"/>
          </a:p>
        </p:txBody>
      </p:sp>
      <p:sp>
        <p:nvSpPr>
          <p:cNvPr id="9" name="Text 3"/>
          <p:cNvSpPr txBox="1"/>
          <p:nvPr/>
        </p:nvSpPr>
        <p:spPr>
          <a:xfrm>
            <a:off x="522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Главное равенство
</a:t>
            </a:r>
            <a:endParaRPr lang="en-US" sz="1400" dirty="0"/>
          </a:p>
        </p:txBody>
      </p:sp>
      <p:sp>
        <p:nvSpPr>
          <p:cNvPr id="10" name="Text 4"/>
          <p:cNvSpPr txBox="1"/>
          <p:nvPr/>
        </p:nvSpPr>
        <p:spPr>
          <a:xfrm>
            <a:off x="4315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В прямоугольном треугольнике это тождество естественно вытекает из теоремы Пифагора. Если разделить стороны на гипотенузу, получится равенство, которое работает для любого острого угла.
</a:t>
            </a:r>
            <a:endParaRPr lang="en-US" sz="1300" dirty="0"/>
          </a:p>
        </p:txBody>
      </p:sp>
      <p:sp>
        <p:nvSpPr>
          <p:cNvPr id="11" name="Text 5"/>
          <p:cNvSpPr txBox="1"/>
          <p:nvPr/>
        </p:nvSpPr>
        <p:spPr>
          <a:xfrm>
            <a:off x="4315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Связь с Пифагором
</a:t>
            </a:r>
            <a:endParaRPr lang="en-US" sz="1400" dirty="0"/>
          </a:p>
        </p:txBody>
      </p:sp>
      <p:sp>
        <p:nvSpPr>
          <p:cNvPr id="12" name="Text 6"/>
          <p:cNvSpPr txBox="1"/>
          <p:nvPr/>
        </p:nvSpPr>
        <p:spPr>
          <a:xfrm>
            <a:off x="8108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Тождество удобно использовать для контроля вычислений. Если известен синус, по нему можно найти косинус, а затем проверить, действительно ли сумма квадратов даёт 1.
</a:t>
            </a:r>
            <a:endParaRPr lang="en-US" sz="1300" dirty="0"/>
          </a:p>
        </p:txBody>
      </p:sp>
      <p:sp>
        <p:nvSpPr>
          <p:cNvPr id="13" name="Text 7"/>
          <p:cNvSpPr txBox="1"/>
          <p:nvPr/>
        </p:nvSpPr>
        <p:spPr>
          <a:xfrm>
            <a:off x="8108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Проверка ответа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56168"/>
            <a:ext cx="5487000" cy="259346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6234425" y="1156976"/>
            <a:ext cx="5405400" cy="2591847"/>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10</a:t>
            </a:r>
            <a:endParaRPr lang="en-US" sz="1400" dirty="0"/>
          </a:p>
        </p:txBody>
      </p:sp>
      <p:sp>
        <p:nvSpPr>
          <p:cNvPr id="8" name="Text 1"/>
          <p:cNvSpPr txBox="1"/>
          <p:nvPr/>
        </p:nvSpPr>
        <p:spPr>
          <a:xfrm>
            <a:off x="504425" y="4861575"/>
            <a:ext cx="5460000" cy="1738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На единичной окружности радиус равен 1, поэтому расстояние от центра до любой точки постоянно. Если повернуть радиус на угол α, его конец задаёт точку, которую удобно описывать через координаты. Так на плоскости появляется наглядная связь между углом и положением точки.
</a:t>
            </a:r>
            <a:endParaRPr lang="en-US" sz="1400" dirty="0"/>
          </a:p>
        </p:txBody>
      </p:sp>
      <p:sp>
        <p:nvSpPr>
          <p:cNvPr id="9" name="Text 2"/>
          <p:cNvSpPr txBox="1"/>
          <p:nvPr/>
        </p:nvSpPr>
        <p:spPr>
          <a:xfrm>
            <a:off x="504160" y="3912875"/>
            <a:ext cx="5460000" cy="3078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Точка на окружности
</a:t>
            </a:r>
            <a:endParaRPr lang="en-US" sz="2000" dirty="0"/>
          </a:p>
        </p:txBody>
      </p:sp>
      <p:sp>
        <p:nvSpPr>
          <p:cNvPr id="10" name="Text 3"/>
          <p:cNvSpPr txBox="1"/>
          <p:nvPr/>
        </p:nvSpPr>
        <p:spPr>
          <a:xfrm>
            <a:off x="6254150" y="4861575"/>
            <a:ext cx="5405400" cy="1738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Горизонтальная координата такой точки равна cos α, а вертикальная — sin α. Поэтому тригонометрические значения можно понимать не только как отношения сторон в треугольнике, но и как координаты, которые сразу показывают положение на окружности.
</a:t>
            </a:r>
            <a:endParaRPr lang="en-US" sz="1400" dirty="0"/>
          </a:p>
        </p:txBody>
      </p:sp>
      <p:sp>
        <p:nvSpPr>
          <p:cNvPr id="11" name="Text 4"/>
          <p:cNvSpPr txBox="1"/>
          <p:nvPr/>
        </p:nvSpPr>
        <p:spPr>
          <a:xfrm>
            <a:off x="6254150" y="3912875"/>
            <a:ext cx="5405400" cy="3078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Координаты как значения функций
</a:t>
            </a:r>
            <a:endParaRPr lang="en-US" sz="2000" dirty="0"/>
          </a:p>
        </p:txBody>
      </p:sp>
      <p:sp>
        <p:nvSpPr>
          <p:cNvPr id="12" name="Text 5"/>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Единичная окружность и координаты точки
</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324654" y="1177200"/>
            <a:ext cx="5362991" cy="54972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0" y="0"/>
            <a:ext cx="12192000" cy="685800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sp>
        <p:nvSpPr>
          <p:cNvPr id="12"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11</a:t>
            </a:r>
            <a:endParaRPr lang="en-US" sz="1400" dirty="0"/>
          </a:p>
        </p:txBody>
      </p:sp>
      <p:sp>
        <p:nvSpPr>
          <p:cNvPr id="13"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2828" b="1" dirty="0">
                <a:solidFill>
                  <a:srgbClr val="F8F5EE"/>
                </a:solidFill>
                <a:latin typeface="Arial" pitchFamily="34" charset="0"/>
                <a:ea typeface="Arial" pitchFamily="34" charset="-122"/>
                <a:cs typeface="Arial" pitchFamily="34" charset="-120"/>
              </a:rPr>
              <a:t>Метрические соотношения в прямоугольном треугольнике
</a:t>
            </a:r>
            <a:endParaRPr lang="en-US" sz="2828" dirty="0"/>
          </a:p>
        </p:txBody>
      </p:sp>
      <p:sp>
        <p:nvSpPr>
          <p:cNvPr id="14" name="Text 2"/>
          <p:cNvSpPr txBox="1"/>
          <p:nvPr/>
        </p:nvSpPr>
        <p:spPr>
          <a:xfrm>
            <a:off x="949313" y="185281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Высота к гипотенузе
</a:t>
            </a:r>
            <a:endParaRPr lang="en-US" sz="1200" dirty="0"/>
          </a:p>
        </p:txBody>
      </p:sp>
      <p:sp>
        <p:nvSpPr>
          <p:cNvPr id="15" name="Text 3"/>
          <p:cNvSpPr txBox="1"/>
          <p:nvPr/>
        </p:nvSpPr>
        <p:spPr>
          <a:xfrm>
            <a:off x="949325" y="213183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Если из прямого угла опустить высоту на гипотенузу, она разделит её на два отрезка. Эти части называют проекциями катетов на гипотенузу и обозначают m и n.
</a:t>
            </a:r>
            <a:endParaRPr lang="en-US" sz="1000" dirty="0"/>
          </a:p>
        </p:txBody>
      </p:sp>
      <p:sp>
        <p:nvSpPr>
          <p:cNvPr id="16" name="Text 4"/>
          <p:cNvSpPr txBox="1"/>
          <p:nvPr/>
        </p:nvSpPr>
        <p:spPr>
          <a:xfrm>
            <a:off x="949313" y="296766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Связь катетов и проекций
</a:t>
            </a:r>
            <a:endParaRPr lang="en-US" sz="1200" dirty="0"/>
          </a:p>
        </p:txBody>
      </p:sp>
      <p:sp>
        <p:nvSpPr>
          <p:cNvPr id="17" name="Text 5"/>
          <p:cNvSpPr txBox="1"/>
          <p:nvPr/>
        </p:nvSpPr>
        <p:spPr>
          <a:xfrm>
            <a:off x="949325" y="324668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Квадрат каждого катета равен произведению гипотенузы на его проекцию: a² = c·m и b² = c·n. Эти формулы помогают находить стороны без использования углов.
</a:t>
            </a:r>
            <a:endParaRPr lang="en-US" sz="1000" dirty="0"/>
          </a:p>
        </p:txBody>
      </p:sp>
      <p:sp>
        <p:nvSpPr>
          <p:cNvPr id="18" name="Text 6"/>
          <p:cNvSpPr txBox="1"/>
          <p:nvPr/>
        </p:nvSpPr>
        <p:spPr>
          <a:xfrm>
            <a:off x="949313" y="4082512"/>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Связь высоты и отрезков
</a:t>
            </a:r>
            <a:endParaRPr lang="en-US" sz="1200" dirty="0"/>
          </a:p>
        </p:txBody>
      </p:sp>
      <p:sp>
        <p:nvSpPr>
          <p:cNvPr id="19" name="Text 7"/>
          <p:cNvSpPr txBox="1"/>
          <p:nvPr/>
        </p:nvSpPr>
        <p:spPr>
          <a:xfrm>
            <a:off x="949325" y="4361537"/>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Для высоты к гипотенузе тоже существует удобное правило: h² = m·n. Оно показывает, что высота зависит сразу от двух проекций и связывает все элементы треугольника.
</a:t>
            </a:r>
            <a:endParaRPr lang="en-US" sz="1000" dirty="0"/>
          </a:p>
        </p:txBody>
      </p:sp>
      <p:sp>
        <p:nvSpPr>
          <p:cNvPr id="20" name="Text 8"/>
          <p:cNvSpPr txBox="1"/>
          <p:nvPr/>
        </p:nvSpPr>
        <p:spPr>
          <a:xfrm>
            <a:off x="949313" y="5197363"/>
            <a:ext cx="4992300" cy="245400"/>
          </a:xfrm>
          <a:prstGeom prst="rect">
            <a:avLst/>
          </a:prstGeom>
          <a:noFill/>
          <a:ln/>
        </p:spPr>
        <p:txBody>
          <a:bodyPr wrap="square" lIns="0" tIns="0" rIns="0" bIns="0" rtlCol="0" anchor="ctr"/>
          <a:lstStyle/>
          <a:p>
            <a:pPr algn="l" indent="0" marL="0">
              <a:lnSpc>
                <a:spcPct val="100000"/>
              </a:lnSpc>
              <a:buNone/>
            </a:pPr>
            <a:r>
              <a:rPr lang="en-US" sz="1200" b="1" dirty="0">
                <a:solidFill>
                  <a:srgbClr val="F8F5EE"/>
                </a:solidFill>
                <a:latin typeface="Arial" pitchFamily="34" charset="0"/>
                <a:ea typeface="Arial" pitchFamily="34" charset="-122"/>
                <a:cs typeface="Arial" pitchFamily="34" charset="-120"/>
              </a:rPr>
              <a:t>Одна общая система
</a:t>
            </a:r>
            <a:endParaRPr lang="en-US" sz="1200" dirty="0"/>
          </a:p>
        </p:txBody>
      </p:sp>
      <p:sp>
        <p:nvSpPr>
          <p:cNvPr id="21" name="Text 9"/>
          <p:cNvSpPr txBox="1"/>
          <p:nvPr/>
        </p:nvSpPr>
        <p:spPr>
          <a:xfrm>
            <a:off x="949325" y="5476388"/>
            <a:ext cx="5114100" cy="486300"/>
          </a:xfrm>
          <a:prstGeom prst="rect">
            <a:avLst/>
          </a:prstGeom>
          <a:noFill/>
          <a:ln/>
        </p:spPr>
        <p:txBody>
          <a:bodyPr wrap="square" lIns="0" tIns="0" rIns="0" bIns="0" rtlCol="0" anchor="ctr"/>
          <a:lstStyle/>
          <a:p>
            <a:pPr algn="l" indent="0" marL="0">
              <a:lnSpc>
                <a:spcPct val="100000"/>
              </a:lnSpc>
              <a:buNone/>
            </a:pPr>
            <a:r>
              <a:rPr lang="en-US" sz="1000" dirty="0">
                <a:solidFill>
                  <a:srgbClr val="F8F5EE"/>
                </a:solidFill>
                <a:latin typeface="Arial" pitchFamily="34" charset="0"/>
                <a:ea typeface="Arial" pitchFamily="34" charset="-122"/>
                <a:cs typeface="Arial" pitchFamily="34" charset="-120"/>
              </a:rPr>
              <a:t>Ещё одно важное соотношение: c = m + n. Вместе с теоремой Пифагора эти формулы образуют единую систему, в которой каждая величина помогает вычислить другую.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12</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Алгоритм решения задачи по углу и стороне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Последовательность действий для выбора подходящей тригонометрической формулы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13</a:t>
            </a:r>
            <a:endParaRPr lang="en-US" sz="1400" dirty="0"/>
          </a:p>
        </p:txBody>
      </p:sp>
      <p:sp>
        <p:nvSpPr>
          <p:cNvPr id="7" name="Text 1"/>
          <p:cNvSpPr txBox="1"/>
          <p:nvPr/>
        </p:nvSpPr>
        <p:spPr>
          <a:xfrm>
            <a:off x="450575" y="487150"/>
            <a:ext cx="10566000" cy="11154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Формулы для нахождения сторон
</a:t>
            </a:r>
            <a:endParaRPr lang="en-US" sz="3200" dirty="0"/>
          </a:p>
        </p:txBody>
      </p:sp>
      <p:sp>
        <p:nvSpPr>
          <p:cNvPr id="8" name="Text 2"/>
          <p:cNvSpPr txBox="1"/>
          <p:nvPr/>
        </p:nvSpPr>
        <p:spPr>
          <a:xfrm>
            <a:off x="796800"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F7F5EE"/>
                </a:solidFill>
                <a:latin typeface="Arial" pitchFamily="34" charset="0"/>
                <a:ea typeface="Arial" pitchFamily="34" charset="-122"/>
                <a:cs typeface="Arial" pitchFamily="34" charset="-120"/>
              </a:rPr>
              <a:t>Когда известны гипотенуза c и острый угол α, противолежащий катет находят по формуле a = c·sin α. Это удобно, если нужно вычислить сторону напротив выбранного угла.
</a:t>
            </a:r>
            <a:endParaRPr lang="en-US" sz="1400" dirty="0"/>
          </a:p>
        </p:txBody>
      </p:sp>
      <p:sp>
        <p:nvSpPr>
          <p:cNvPr id="9" name="Text 3"/>
          <p:cNvSpPr txBox="1"/>
          <p:nvPr/>
        </p:nvSpPr>
        <p:spPr>
          <a:xfrm>
            <a:off x="796800"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F7F5EE"/>
                </a:solidFill>
                <a:latin typeface="Arial" pitchFamily="34" charset="0"/>
                <a:ea typeface="Arial" pitchFamily="34" charset="-122"/>
                <a:cs typeface="Arial" pitchFamily="34" charset="-120"/>
              </a:rPr>
              <a:t>Если известна гипотенуза
</a:t>
            </a:r>
            <a:endParaRPr lang="en-US" sz="1600" dirty="0"/>
          </a:p>
        </p:txBody>
      </p:sp>
      <p:sp>
        <p:nvSpPr>
          <p:cNvPr id="10" name="Text 4"/>
          <p:cNvSpPr txBox="1"/>
          <p:nvPr/>
        </p:nvSpPr>
        <p:spPr>
          <a:xfrm>
            <a:off x="4569375"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Если требуется катет, лежащий рядом с углом, используют формулу b = c·cos α. Она сразу связывает известную гипотенузу с нужной стороной без дополнительных построений.
</a:t>
            </a:r>
            <a:endParaRPr lang="en-US" sz="1400" dirty="0"/>
          </a:p>
        </p:txBody>
      </p:sp>
      <p:sp>
        <p:nvSpPr>
          <p:cNvPr id="11" name="Text 5"/>
          <p:cNvSpPr txBox="1"/>
          <p:nvPr/>
        </p:nvSpPr>
        <p:spPr>
          <a:xfrm>
            <a:off x="4569375"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Для прилежащего катета
</a:t>
            </a:r>
            <a:endParaRPr lang="en-US" sz="1600" dirty="0"/>
          </a:p>
        </p:txBody>
      </p:sp>
      <p:sp>
        <p:nvSpPr>
          <p:cNvPr id="12" name="Text 6"/>
          <p:cNvSpPr txBox="1"/>
          <p:nvPr/>
        </p:nvSpPr>
        <p:spPr>
          <a:xfrm>
            <a:off x="8354350"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F7F5EE"/>
                </a:solidFill>
                <a:latin typeface="Arial" pitchFamily="34" charset="0"/>
                <a:ea typeface="Arial" pitchFamily="34" charset="-122"/>
                <a:cs typeface="Arial" pitchFamily="34" charset="-120"/>
              </a:rPr>
              <a:t>Когда дана сторона и угол, а гипотенуза неизвестна, формулы записывают через деление: c = a/sin α или c = b/cos α. Так можно восстановить недостающую длину.
</a:t>
            </a:r>
            <a:endParaRPr lang="en-US" sz="1400" dirty="0"/>
          </a:p>
        </p:txBody>
      </p:sp>
      <p:sp>
        <p:nvSpPr>
          <p:cNvPr id="13" name="Text 7"/>
          <p:cNvSpPr txBox="1"/>
          <p:nvPr/>
        </p:nvSpPr>
        <p:spPr>
          <a:xfrm>
            <a:off x="8354350"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F7F5EE"/>
                </a:solidFill>
                <a:latin typeface="Arial" pitchFamily="34" charset="0"/>
                <a:ea typeface="Arial" pitchFamily="34" charset="-122"/>
                <a:cs typeface="Arial" pitchFamily="34" charset="-120"/>
              </a:rPr>
              <a:t>Если известен катет
</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Выбор способа зависит от того, что дано в задаче: две стороны или угол с одной стороной. Это экономит время при решении.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Если известен угол, синус и косинус обычно удобнее: они сразу используют данные задачи. При двух сторонах теорема Пифагора остаётся самым прямым способом.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090" dirty="0">
                <a:solidFill>
                  <a:srgbClr val="0D2772"/>
                </a:solidFill>
                <a:latin typeface="Arial" pitchFamily="34" charset="0"/>
                <a:ea typeface="Arial" pitchFamily="34" charset="-122"/>
                <a:cs typeface="Arial" pitchFamily="34" charset="-120"/>
              </a:rPr>
              <a:t>Сравнение учебных способов решения прямоугольного треугольника; качественная оценка для учебной диаграммы.
</a:t>
            </a:r>
            <a:endParaRPr lang="en-US" sz="109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14</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Сравнение способов нахождения неизвестной стороны
</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43300" y="2275968"/>
            <a:ext cx="5955300" cy="2312058"/>
          </a:xfrm>
          <a:prstGeom prst="rect">
            <a:avLst/>
          </a:prstGeom>
        </p:spPr>
      </p:pic>
      <p:sp>
        <p:nvSpPr>
          <p:cNvPr id="5" name="Text 0"/>
          <p:cNvSpPr txBox="1"/>
          <p:nvPr/>
        </p:nvSpPr>
        <p:spPr>
          <a:xfrm>
            <a:off x="543300" y="6190850"/>
            <a:ext cx="5806800" cy="276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Геометрия прямоугольного треугольника: метрические соотношения.
</a:t>
            </a:r>
            <a:endParaRPr lang="en-US" sz="12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15</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Основные метрические формулы
</a:t>
            </a:r>
            <a:endParaRPr lang="en-US" sz="3200" dirty="0"/>
          </a:p>
        </p:txBody>
      </p:sp>
      <p:sp>
        <p:nvSpPr>
          <p:cNvPr id="8" name="Text 3"/>
          <p:cNvSpPr txBox="1"/>
          <p:nvPr/>
        </p:nvSpPr>
        <p:spPr>
          <a:xfrm>
            <a:off x="7015250" y="1466550"/>
            <a:ext cx="4643700" cy="39309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Формулы показывают, как связаны между собой катеты, гипотенуза, высота и проекции в прямоугольном треугольнике.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Все формулы связаны между собой и позволяют находить неизвестную величину через уже известные элементы треугольника.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16</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Пример вычисления по синусу и косинусу
</a:t>
            </a:r>
            <a:endParaRPr lang="en-US" sz="3200" dirty="0"/>
          </a:p>
        </p:txBody>
      </p:sp>
      <p:sp>
        <p:nvSpPr>
          <p:cNvPr id="8" name="Text 2"/>
          <p:cNvSpPr txBox="1"/>
          <p:nvPr/>
        </p:nvSpPr>
        <p:spPr>
          <a:xfrm>
            <a:off x="2702800" y="1857200"/>
            <a:ext cx="7448100" cy="11544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Дано условие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D2772"/>
                </a:solidFill>
                <a:latin typeface="Arial" pitchFamily="34" charset="0"/>
                <a:ea typeface="Arial" pitchFamily="34" charset="-122"/>
                <a:cs typeface="Arial" pitchFamily="34" charset="-120"/>
              </a:rPr>
              <a:t>Пусть в прямоугольном треугольнике гипотенуза равна 10 см, а острый угол — 30°. Этого достаточно, чтобы найти оба катета, используя значения синуса и косинуса.
</a:t>
            </a:r>
            <a:endParaRPr lang="en-US" sz="1800" dirty="0"/>
          </a:p>
        </p:txBody>
      </p:sp>
      <p:sp>
        <p:nvSpPr>
          <p:cNvPr id="9" name="Text 3"/>
          <p:cNvSpPr txBox="1"/>
          <p:nvPr/>
        </p:nvSpPr>
        <p:spPr>
          <a:xfrm>
            <a:off x="2702800" y="3233025"/>
            <a:ext cx="7448100" cy="11544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Находим катет напротив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D2772"/>
                </a:solidFill>
                <a:latin typeface="Arial" pitchFamily="34" charset="0"/>
                <a:ea typeface="Arial" pitchFamily="34" charset="-122"/>
                <a:cs typeface="Arial" pitchFamily="34" charset="-120"/>
              </a:rPr>
              <a:t>Противолежащий катет равен 10·sin 30° = 10·½ = 5 см. Здесь синус показывает, какая часть гипотенузы приходится на сторону напротив выбранного угла.
</a:t>
            </a:r>
            <a:endParaRPr lang="en-US" sz="1800" dirty="0"/>
          </a:p>
        </p:txBody>
      </p:sp>
      <p:sp>
        <p:nvSpPr>
          <p:cNvPr id="10" name="Text 4"/>
          <p:cNvSpPr txBox="1"/>
          <p:nvPr/>
        </p:nvSpPr>
        <p:spPr>
          <a:xfrm>
            <a:off x="2702800" y="4608850"/>
            <a:ext cx="7448100" cy="11544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Находим второй катет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D2772"/>
                </a:solidFill>
                <a:latin typeface="Arial" pitchFamily="34" charset="0"/>
                <a:ea typeface="Arial" pitchFamily="34" charset="-122"/>
                <a:cs typeface="Arial" pitchFamily="34" charset="-120"/>
              </a:rPr>
              <a:t>Прилежащий катет равен 10·cos 30° ≈ 10·0,866 = 8,7 см. Проверка показывает, что меньший угол даёт более длинный прилежащий катет.
</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450725" y="1237466"/>
            <a:ext cx="5486400" cy="3236119"/>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6181850" y="1237466"/>
            <a:ext cx="5486400" cy="3236119"/>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17</a:t>
            </a:r>
            <a:endParaRPr lang="en-US" sz="1400" dirty="0"/>
          </a:p>
        </p:txBody>
      </p:sp>
      <p:sp>
        <p:nvSpPr>
          <p:cNvPr id="9" name="Text 1"/>
          <p:cNvSpPr txBox="1"/>
          <p:nvPr/>
        </p:nvSpPr>
        <p:spPr>
          <a:xfrm>
            <a:off x="450575" y="5242625"/>
            <a:ext cx="5527500" cy="1357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Если нужно узнать высоту дерева, здания или флагштока, измеряют расстояние до основания и угол подъёма. По этим данным можно вычислить высоту, не поднимаясь наверх и не пользуясь прямым измерением, которое часто бывает неудобным.
</a:t>
            </a:r>
            <a:endParaRPr lang="en-US" sz="1400" dirty="0"/>
          </a:p>
        </p:txBody>
      </p:sp>
      <p:sp>
        <p:nvSpPr>
          <p:cNvPr id="10" name="Text 2"/>
          <p:cNvSpPr txBox="1"/>
          <p:nvPr/>
        </p:nvSpPr>
        <p:spPr>
          <a:xfrm>
            <a:off x="453134" y="4631700"/>
            <a:ext cx="5522400" cy="505800"/>
          </a:xfrm>
          <a:prstGeom prst="rect">
            <a:avLst/>
          </a:prstGeom>
          <a:noFill/>
          <a:ln/>
        </p:spPr>
        <p:txBody>
          <a:bodyPr wrap="square" lIns="0" tIns="0" rIns="0" bIns="0" rtlCol="0" anchor="ctr"/>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Высота без лестницы
</a:t>
            </a:r>
            <a:endParaRPr lang="en-US" sz="1600" dirty="0"/>
          </a:p>
        </p:txBody>
      </p:sp>
      <p:sp>
        <p:nvSpPr>
          <p:cNvPr id="11" name="Text 3"/>
          <p:cNvSpPr txBox="1"/>
          <p:nvPr/>
        </p:nvSpPr>
        <p:spPr>
          <a:xfrm>
            <a:off x="6181700" y="5242625"/>
            <a:ext cx="5527500" cy="1357800"/>
          </a:xfrm>
          <a:prstGeom prst="rect">
            <a:avLst/>
          </a:prstGeom>
          <a:noFill/>
          <a:ln/>
        </p:spPr>
        <p:txBody>
          <a:bodyPr wrap="square" lIns="0" tIns="0" rIns="0" bIns="0" rtlCol="0" anchor="t"/>
          <a:lstStyle/>
          <a:p>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Синус и косинус помогают в строительстве и на чертежах, когда нужно задать наклон крыши, пандуса или лестницы. На схеме сразу видно, какая сторона является высотой, а какая — основанием, поэтому расчёты становятся понятнее.
</a:t>
            </a:r>
            <a:endParaRPr lang="en-US" sz="1400" dirty="0"/>
          </a:p>
        </p:txBody>
      </p:sp>
      <p:sp>
        <p:nvSpPr>
          <p:cNvPr id="12" name="Text 4"/>
          <p:cNvSpPr txBox="1"/>
          <p:nvPr/>
        </p:nvSpPr>
        <p:spPr>
          <a:xfrm>
            <a:off x="6184259" y="4631700"/>
            <a:ext cx="5522400" cy="505800"/>
          </a:xfrm>
          <a:prstGeom prst="rect">
            <a:avLst/>
          </a:prstGeom>
          <a:noFill/>
          <a:ln/>
        </p:spPr>
        <p:txBody>
          <a:bodyPr wrap="square" lIns="0" tIns="0" rIns="0" bIns="0" rtlCol="0" anchor="ctr"/>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Наклон и чертёж
</a:t>
            </a:r>
            <a:endParaRPr lang="en-US" sz="1600" dirty="0"/>
          </a:p>
        </p:txBody>
      </p:sp>
      <p:sp>
        <p:nvSpPr>
          <p:cNvPr id="13" name="Text 5"/>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Где встречаются синус и косинус в жизни
</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18</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Как не перепутать синус и косинус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Пошаговая проверка: где находится искомая сторона относительно выбранного угла
</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0" y="0"/>
            <a:ext cx="12192000" cy="6858000"/>
          </a:xfrm>
          <a:prstGeom prst="rect">
            <a:avLst/>
          </a:prstGeom>
        </p:spPr>
      </p:pic>
      <p:sp>
        <p:nvSpPr>
          <p:cNvPr id="11"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19</a:t>
            </a:r>
            <a:endParaRPr lang="en-US" sz="1400" dirty="0"/>
          </a:p>
        </p:txBody>
      </p:sp>
      <p:sp>
        <p:nvSpPr>
          <p:cNvPr id="12"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F8F5EE"/>
                </a:solidFill>
                <a:latin typeface="Arial" pitchFamily="34" charset="0"/>
                <a:ea typeface="Arial" pitchFamily="34" charset="-122"/>
                <a:cs typeface="Arial" pitchFamily="34" charset="-120"/>
              </a:rPr>
              <a:t>Типичные ошибки и проверка ответа
</a:t>
            </a:r>
            <a:endParaRPr lang="en-US" sz="3200" dirty="0"/>
          </a:p>
        </p:txBody>
      </p:sp>
      <p:sp>
        <p:nvSpPr>
          <p:cNvPr id="13" name="Text 2"/>
          <p:cNvSpPr txBox="1"/>
          <p:nvPr/>
        </p:nvSpPr>
        <p:spPr>
          <a:xfrm>
            <a:off x="1524925" y="1749325"/>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Не путать катеты
</a:t>
            </a:r>
            <a:endParaRPr lang="en-US" sz="1400" dirty="0"/>
          </a:p>
        </p:txBody>
      </p:sp>
      <p:sp>
        <p:nvSpPr>
          <p:cNvPr id="14" name="Text 3"/>
          <p:cNvSpPr txBox="1"/>
          <p:nvPr/>
        </p:nvSpPr>
        <p:spPr>
          <a:xfrm>
            <a:off x="1524925" y="2098675"/>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Сначала нужно точно определить, какой катет лежит напротив угла, а какой — рядом с ним. Если перепутать их местами, формула даст неверный результат, даже если вычисления выполнены правильно.
</a:t>
            </a:r>
            <a:endParaRPr lang="en-US" sz="1200" dirty="0"/>
          </a:p>
        </p:txBody>
      </p:sp>
      <p:sp>
        <p:nvSpPr>
          <p:cNvPr id="15" name="Text 4"/>
          <p:cNvSpPr txBox="1"/>
          <p:nvPr/>
        </p:nvSpPr>
        <p:spPr>
          <a:xfrm>
            <a:off x="1524925" y="2850650"/>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Следить за гипотенузой
</a:t>
            </a:r>
            <a:endParaRPr lang="en-US" sz="1400" dirty="0"/>
          </a:p>
        </p:txBody>
      </p:sp>
      <p:sp>
        <p:nvSpPr>
          <p:cNvPr id="16" name="Text 5"/>
          <p:cNvSpPr txBox="1"/>
          <p:nvPr/>
        </p:nvSpPr>
        <p:spPr>
          <a:xfrm>
            <a:off x="1524925" y="3200000"/>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В формулах синуса и косинуса обязательно участвует гипотенуза. Частая ошибка — поставить в числитель катет, когда по условию нужно использовать отношение к самой длинной стороне треугольника.
</a:t>
            </a:r>
            <a:endParaRPr lang="en-US" sz="1200" dirty="0"/>
          </a:p>
        </p:txBody>
      </p:sp>
      <p:sp>
        <p:nvSpPr>
          <p:cNvPr id="17" name="Text 6"/>
          <p:cNvSpPr txBox="1"/>
          <p:nvPr/>
        </p:nvSpPr>
        <p:spPr>
          <a:xfrm>
            <a:off x="1524925" y="3951975"/>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Проверять диапазон
</a:t>
            </a:r>
            <a:endParaRPr lang="en-US" sz="1400" dirty="0"/>
          </a:p>
        </p:txBody>
      </p:sp>
      <p:sp>
        <p:nvSpPr>
          <p:cNvPr id="18" name="Text 7"/>
          <p:cNvSpPr txBox="1"/>
          <p:nvPr/>
        </p:nvSpPr>
        <p:spPr>
          <a:xfrm>
            <a:off x="1524925" y="4301325"/>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Для острого угла синус и косинус всегда находятся между 0 и 1. Если получилось число больше 1, значит, в вычислениях допущена ошибка или неверно выбрана формула.
</a:t>
            </a:r>
            <a:endParaRPr lang="en-US" sz="1200" dirty="0"/>
          </a:p>
        </p:txBody>
      </p:sp>
      <p:sp>
        <p:nvSpPr>
          <p:cNvPr id="19" name="Text 8"/>
          <p:cNvSpPr txBox="1"/>
          <p:nvPr/>
        </p:nvSpPr>
        <p:spPr>
          <a:xfrm>
            <a:off x="1524925" y="5053300"/>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Использовать тождество
</a:t>
            </a:r>
            <a:endParaRPr lang="en-US" sz="1400" dirty="0"/>
          </a:p>
        </p:txBody>
      </p:sp>
      <p:sp>
        <p:nvSpPr>
          <p:cNvPr id="20" name="Text 9"/>
          <p:cNvSpPr txBox="1"/>
          <p:nvPr/>
        </p:nvSpPr>
        <p:spPr>
          <a:xfrm>
            <a:off x="1524925" y="5402650"/>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Полезная проверка — равенство sin²α + cos²α = 1. Если оба значения найдены верно, их квадраты должны дать единицу, что помогает быстро заметить неточность.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630325" y="2826433"/>
            <a:ext cx="6353700" cy="2658600"/>
          </a:xfrm>
          <a:prstGeom prst="rect">
            <a:avLst/>
          </a:prstGeom>
          <a:noFill/>
          <a:ln/>
        </p:spPr>
        <p:txBody>
          <a:bodyPr wrap="square" lIns="0" tIns="0" rIns="0" bIns="0" rtlCol="0" anchor="t"/>
          <a:lstStyle/>
          <a:p>
            <a:pPr algn="l" indent="0" marL="0">
              <a:lnSpc>
                <a:spcPct val="115000"/>
              </a:lnSpc>
              <a:buNone/>
            </a:pPr>
            <a:r>
              <a:rPr lang="en-US" sz="1800" dirty="0">
                <a:solidFill>
                  <a:srgbClr val="F7F5EE"/>
                </a:solidFill>
                <a:latin typeface="Arial" pitchFamily="34" charset="0"/>
                <a:ea typeface="Arial" pitchFamily="34" charset="-122"/>
                <a:cs typeface="Arial" pitchFamily="34" charset="-120"/>
              </a:rPr>
              <a:t>Синус, косинус и метрические соотношения делают прямоугольный треугольник понятной и удобной моделью. С их помощью легче находить стороны, проверять ответы и видеть связи между углами и длинами.
</a:t>
            </a:r>
            <a:endParaRPr lang="en-US" sz="1800" dirty="0"/>
          </a:p>
        </p:txBody>
      </p:sp>
      <p:sp>
        <p:nvSpPr>
          <p:cNvPr id="5" name="Text 1"/>
          <p:cNvSpPr txBox="1"/>
          <p:nvPr/>
        </p:nvSpPr>
        <p:spPr>
          <a:xfrm>
            <a:off x="630325" y="664450"/>
            <a:ext cx="8943900" cy="1288500"/>
          </a:xfrm>
          <a:prstGeom prst="rect">
            <a:avLst/>
          </a:prstGeom>
          <a:noFill/>
          <a:ln/>
        </p:spPr>
        <p:txBody>
          <a:bodyPr wrap="square" lIns="0" tIns="0" rIns="0" bIns="0" rtlCol="0" anchor="t"/>
          <a:lstStyle/>
          <a:p>
            <a:pPr algn="l" indent="0" marL="0">
              <a:lnSpc>
                <a:spcPct val="100000"/>
              </a:lnSpc>
              <a:buNone/>
            </a:pPr>
            <a:r>
              <a:rPr lang="en-US" sz="3200" b="1" dirty="0">
                <a:solidFill>
                  <a:srgbClr val="F7F5EE"/>
                </a:solidFill>
                <a:latin typeface="Arial" pitchFamily="34" charset="0"/>
                <a:ea typeface="Arial" pitchFamily="34" charset="-122"/>
                <a:cs typeface="Arial" pitchFamily="34" charset="-120"/>
              </a:rPr>
              <a:t>Почему эти формулы так полезны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2026-05-29T00:19:41Z</dcterms:created>
  <dcterms:modified xsi:type="dcterms:W3CDTF">2026-05-29T00:19:41Z</dcterms:modified>
</cp:coreProperties>
</file>