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жизнь людей связаны каждый день.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природы и общества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изучает эту связь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природные условия влияют на жизнь людей, хозяйство и расселение, а хозяйственная деятельность, в свою очередь, меняет окружающую среду.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природой и что называют обществом
</a:t>
            </a:r>
            <a:endParaRPr lang="en-US" sz="2464" dirty="0"/>
          </a:p>
        </p:txBody>
      </p:sp>
      <p:sp>
        <p:nvSpPr>
          <p:cNvPr id="8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природе относят всё, что существует независимо от человека: воздух, воду, рельеф, почвы, растения, животных, климат и природные процессы, происходящие на Земле постоянно.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 — это люди и результаты их деятельности: труд, общение, правила жизни, культура, города, дороги, заводы, сельское хозяйство и другие формы совместной жизни.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между ними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создаёт условия для жизни людей, а общество использует эти условия и изменяет их. Поэтому связь между природой и обществом всегда двусторонняя и непрерывная.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340" y="0"/>
            <a:ext cx="301377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9525" y="13748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Плодородная почва нужна для выращивания зерновых, овощей и фруктов. От её качества зависит, насколько успешно развивается сельское хозяйство и обеспечивается питание людей.
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359525" y="209202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необходима для питья, приготовления пищи, работы предприятий и полива полей. Без надёжных водных ресурсов невозможно нормальное существование городов и сельских поселений.
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59525" y="2809199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ягоды, грибы и служат домом для многих животных. Они также защищают почвы, смягчают климат и украшают окружающее пространство.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59525" y="3526374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 нужен для дыхания людей, животных и растений. Его состав и качество напрямую влияют на здоровье, самочувствие и условия жизни.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59525" y="4243550"/>
            <a:ext cx="55365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и свет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и свет делают возможной жизнь на Земле, помогают расти растениям и определяют природные условия в разных районах планеты.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5" name="Text 6"/>
          <p:cNvSpPr txBox="1"/>
          <p:nvPr/>
        </p:nvSpPr>
        <p:spPr>
          <a:xfrm>
            <a:off x="354500" y="276373"/>
            <a:ext cx="55365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обеспечивает жизнь людей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природные ресурсы и их значение для общества
</a:t>
            </a:r>
            <a:endParaRPr lang="en-US" sz="218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ресурсы природы различаются по функциям, но каждый из них необходим для повседневной жизни, хозяйства и сохранения природного равновесия.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значение для людей имеют вода, почвы и воздух, однако все ресурсы взаимосвязаны и требуют бережного отношения.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содержанию урока; данные условные, для учебной иллюстрации.
</a:t>
            </a:r>
            <a:endParaRPr lang="en-US" sz="117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468700" y="320675"/>
            <a:ext cx="82371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деятельность людей изменяет природу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83800" y="1257813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распахивают земли, строят дома, дороги и предприятия, природные участки сокращаются. Меняется внешний вид местности, а часть растений и животных теряет привычную среду обитания.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3800" y="201414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угля, нефти, газа, руд и строительных материалов изменяет рельеф, разрушает почвы и нередко оставляет после себя карьеры, отвалы и другие следы вмешательства.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3800" y="2770492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Поля, пастбища и орошение помогают получать продукты, но при неправильном использовании земли истощаются, а удобрения и химикаты могут попадать в водоёмы.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3800" y="3526837"/>
            <a:ext cx="6369900" cy="6987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 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Заводы, электростанции и транспорт поддерживают экономику, но выбросы в воздух, сбросы в воду и шум создают заметную нагрузку на окружающую среду.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83800" y="4283168"/>
            <a:ext cx="6369900" cy="6987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 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ресурсы использовать неосторожно, ухудшаются состояние воздуха, воды и почв, сокращаются леса и животные. Поэтому хозяйственная деятельность требует разумных ограничений и контроля.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212709"/>
            <a:ext cx="4106400" cy="111718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и отрицательное влияние разных видов деятельности
</a:t>
            </a:r>
            <a:endParaRPr lang="en-US" sz="1901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хозяйственная деятельность приносит обществу пользу, но при этом может создавать нагрузку на природу.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вид деятельности одновременно улучшает жизнь людей и требует мер, чтобы снизить вред окружающей среде.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«Взаимодействие природы и общества».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возникает экологическая проблема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содержанию темы: от потребности человека к изменению природной среды и мерам защиты.
</a:t>
            </a:r>
            <a:endParaRPr lang="en-US" sz="13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9157" y="1038650"/>
            <a:ext cx="2949087" cy="379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воздуха, воды и почв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354575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загрязняют выхлопы автомобилей, дым заводов и сжигание отходов. Это ухудшает качество воздуха в городах и повышает риск заболеваний дыхательной системы.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2044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213753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Водоёмы страдают от сточных вод, нефтяных пятен и бытового мусора. Загрязнённая вода становится опасной для людей, животных и растений.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2279626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72939" y="1748394"/>
            <a:ext cx="1695935" cy="10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теряют плодородие из-за свалок, химических веществ, избыточных удобрений и неправильной обработки земель. Повреждённая почва хуже даёт урожай.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138809" y="1178691"/>
            <a:ext cx="1564181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354573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природы отражается на здоровье людей: ухудшается питьевая вода, в пищу могут попадать вредные вещества, а дыхание загрязнённым воздухом становится опаснее.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456119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со здоровьем
</a:t>
            </a:r>
            <a:endParaRPr lang="en-US" sz="1200" dirty="0"/>
          </a:p>
        </p:txBody>
      </p:sp>
      <p:sp>
        <p:nvSpPr>
          <p:cNvPr id="19" name="Text 10"/>
          <p:cNvSpPr txBox="1"/>
          <p:nvPr/>
        </p:nvSpPr>
        <p:spPr>
          <a:xfrm>
            <a:off x="3149227" y="3762875"/>
            <a:ext cx="2614189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воздух, вода и почвы загрязняются одновременно, страдают не только природные системы, но и повседневная жизнь людей, их питание и безопасность.
</a:t>
            </a:r>
            <a:endParaRPr lang="en-US" sz="1000" dirty="0"/>
          </a:p>
        </p:txBody>
      </p:sp>
      <p:sp>
        <p:nvSpPr>
          <p:cNvPr id="20" name="Text 11"/>
          <p:cNvSpPr txBox="1"/>
          <p:nvPr/>
        </p:nvSpPr>
        <p:spPr>
          <a:xfrm>
            <a:off x="3250773" y="3193175"/>
            <a:ext cx="2411097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воздействие на природу особенно заметно
</a:t>
            </a:r>
            <a:endParaRPr lang="en-US" sz="2698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сравнить основные источники нагрузки и увидеть, что постоянные процессы часто сильнее влияют на природу, чем разовые события.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Наибольшего контроля требуют транспорт, промышленность и сельское хозяйство: именно они создают регулярные выбросы, отходы и сокращают природные территории.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для учебной диаграммы на основе содержания темы; данные условные.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0362" y="1295150"/>
            <a:ext cx="406125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2500" y="1295150"/>
            <a:ext cx="541500" cy="541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8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делятся природные ресурсы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928350" y="2327525"/>
            <a:ext cx="3255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леса, растения и животные могут восстанавливаться, если пользоваться ими разумно и охранять природу. Их можно сохранить для будущего, не нарушая природные процессы и не превышая возможности восстановления.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175" y="2327525"/>
            <a:ext cx="32550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Невозобновляемые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газ, уголь и руды образуются очень долго, поэтому их запасы конечны. Чем быстрее они расходуются, тем меньше остаётся для следующих поколений, и тем важнее их экономить.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5140" y="1038300"/>
            <a:ext cx="5193570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способы использования зависят от скорости восстановления ресурса и его ценности для людей.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медленнее восстанавливается ресурс, тем осторожнее его нужно использовать; особенно это касается леса и полезных ископаемых.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курс географии: природные ресурсы и их рациональное использование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бережно использовать разные ресурсы
</a:t>
            </a:r>
            <a:endParaRPr lang="en-US" sz="269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Заповедник: природа почти без вмешательства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заповеднике главная цель — сохранить природные процессы такими, какими они были изначально. Здесь ограничивают хозяйственную деятельность, чтобы редкие виды растений и животных могли жить спокойно и безопасно.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парк: охрана и отдых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Национальный парк защищает природные комплексы, но при этом позволяет людям знакомиться с ними через маршруты и экскурсии. Такое сочетание помогает беречь природу и развивать экологический туризм.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книга: сигнал о защите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напоминает, какие растения и животные нуждаются в особом внимании. Если вид попал в этот список, значит, ему угрожают исчезновение, и нужны срочные меры охраны.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природы: три важные формы
</a:t>
            </a:r>
            <a:endParaRPr lang="en-US" sz="29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экономии ресурсов к сохранению природы
</a:t>
            </a:r>
            <a:endParaRPr lang="en-US" sz="2851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повседневные действия постепенно снижают нагрузку на окружающую среду.
</a:t>
            </a:r>
            <a:endParaRPr lang="en-US" sz="140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9" name="Text 1"/>
          <p:cNvSpPr txBox="1"/>
          <p:nvPr/>
        </p:nvSpPr>
        <p:spPr>
          <a:xfrm>
            <a:off x="354500" y="320675"/>
            <a:ext cx="8351400" cy="8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школьника экологически ответственным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359525" y="1312050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дома и в школе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закрывать кран, выключать свет и бережно пользоваться вещами, расход воды и энергии становится меньше. Такие привычки не требуют больших усилий, но каждый день приносят заметную пользу.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9525" y="202922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вокруг себя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оставлять мусор на улице и в школе — простое правило, которое защищает дворы, парки и берега рек. Чистая территория меньше вредит людям, животным и растениям.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9525" y="274639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 добрых делах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Субботники, посадка растений и уход за зелёными насаждениями помогают сделать двор и школьный участок уютнее. Общая работа учит заботе о месте, где живут и учатся люди.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9525" y="3463573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птицам и животным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зимой, осторожное отношение к гнёздам и бережное поведение рядом с животными показывают уважение к живой природе. Это особенно важно в городе и рядом с лесом.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59525" y="4180748"/>
            <a:ext cx="6494100" cy="6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 поступках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культура формируется, когда школьник понимает связь между своим действием и результатом. Даже маленькая привычка становится значимой, если её соблюдают многие люди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личные действия снижают нагрузку на природу
</a:t>
            </a:r>
            <a:endParaRPr lang="en-US" sz="2364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простые привычки уменьшают расход ресурсов и количество отходов, если соблюдать их регулярно.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даёт сочетание нескольких действий: экономии ресурсов, сокращения мусора и выбора более чистого образа жизни.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сравнения повседневных экологичных привычек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7706" y="1294125"/>
            <a:ext cx="473813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44063" y="1294125"/>
            <a:ext cx="541500" cy="54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29263" y="1310875"/>
            <a:ext cx="571500" cy="50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78306" y="1294125"/>
            <a:ext cx="473813" cy="541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29663" y="1338325"/>
            <a:ext cx="571500" cy="457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14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природа влияет на хозяйство России
</a:t>
            </a:r>
            <a:endParaRPr lang="en-US" sz="2678" dirty="0"/>
          </a:p>
        </p:txBody>
      </p:sp>
      <p:sp>
        <p:nvSpPr>
          <p:cNvPr id="15" name="Text 2"/>
          <p:cNvSpPr txBox="1"/>
          <p:nvPr/>
        </p:nvSpPr>
        <p:spPr>
          <a:xfrm>
            <a:off x="7307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районы Сибири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лесные массивы дают древесину, но требуют защиты от пожаров и незаконной вырубки. Здесь особенно важно сочетать использование ресурсов с их восстановлением и охраной.
</a:t>
            </a:r>
            <a:endParaRPr lang="en-US" sz="1021" dirty="0"/>
          </a:p>
        </p:txBody>
      </p:sp>
      <p:sp>
        <p:nvSpPr>
          <p:cNvPr id="16" name="Text 3"/>
          <p:cNvSpPr txBox="1"/>
          <p:nvPr/>
        </p:nvSpPr>
        <p:spPr>
          <a:xfrm>
            <a:off x="23294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земледельческие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и плодородные почвы помогают выращивать зерно, овощи и фрукты. Поэтому на юге страны особенно заметна зависимость хозяйства от качества почв и воды.
</a:t>
            </a:r>
            <a:endParaRPr lang="en-US" sz="1047" dirty="0"/>
          </a:p>
        </p:txBody>
      </p:sp>
      <p:sp>
        <p:nvSpPr>
          <p:cNvPr id="17" name="Text 4"/>
          <p:cNvSpPr txBox="1"/>
          <p:nvPr/>
        </p:nvSpPr>
        <p:spPr>
          <a:xfrm>
            <a:off x="39296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побережья
</a:t>
            </a:r>
            <a:pPr algn="l" indent="0" marL="0">
              <a:lnSpc>
                <a:spcPct val="100000"/>
              </a:lnSpc>
              <a:buNone/>
            </a:pPr>
            <a:r>
              <a:rPr lang="en-US" sz="1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побережьях морей развиваются рыболовство и морской транспорт. Такие районы нуждаются в охране вод от загрязнения, чтобы сохранить рыбу и другие живые ресурсы.
</a:t>
            </a:r>
            <a:endParaRPr lang="en-US" sz="1138" dirty="0"/>
          </a:p>
        </p:txBody>
      </p:sp>
      <p:sp>
        <p:nvSpPr>
          <p:cNvPr id="18" name="Text 5"/>
          <p:cNvSpPr txBox="1"/>
          <p:nvPr/>
        </p:nvSpPr>
        <p:spPr>
          <a:xfrm>
            <a:off x="55298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гидроэнергетика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дают возможность строить гидроэлектростанции и получать энергию. Но при этом изменяется течение воды, поэтому такие проекты требуют осторожного отношения к природе.
</a:t>
            </a:r>
            <a:endParaRPr lang="en-US" sz="1073" dirty="0"/>
          </a:p>
        </p:txBody>
      </p:sp>
      <p:sp>
        <p:nvSpPr>
          <p:cNvPr id="19" name="Text 6"/>
          <p:cNvSpPr txBox="1"/>
          <p:nvPr/>
        </p:nvSpPr>
        <p:spPr>
          <a:xfrm>
            <a:off x="7130075" y="2327525"/>
            <a:ext cx="13677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Туристические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ландшафты привлекают туристов и приносят доход, но требуют правил поведения. Если беречь тропы, леса и берега, природа остаётся привлекательной и безопасной.
</a:t>
            </a:r>
            <a:endParaRPr lang="en-US" sz="107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78888" y="1038650"/>
            <a:ext cx="2941225" cy="379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10" name="Text 1"/>
          <p:cNvSpPr txBox="1"/>
          <p:nvPr/>
        </p:nvSpPr>
        <p:spPr>
          <a:xfrm>
            <a:off x="354500" y="320675"/>
            <a:ext cx="8466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экологические проблемы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531725" y="1486100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00000"/>
              </a:lnSpc>
              <a:buNone/>
            </a:pPr>
            <a:r>
              <a:rPr lang="en-US" sz="1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роста выбросов меняется температура воздуха и режим осадков. Во многих районах чаще бывают засухи, сильные ливни и другие опасные погодные явления.
</a:t>
            </a:r>
            <a:endParaRPr lang="en-US" sz="1102" dirty="0"/>
          </a:p>
        </p:txBody>
      </p:sp>
      <p:sp>
        <p:nvSpPr>
          <p:cNvPr id="12" name="Text 3"/>
          <p:cNvSpPr txBox="1"/>
          <p:nvPr/>
        </p:nvSpPr>
        <p:spPr>
          <a:xfrm>
            <a:off x="2355480" y="1486100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
</a:t>
            </a:r>
            <a:pPr algn="l" indent="0" marL="0">
              <a:lnSpc>
                <a:spcPct val="100000"/>
              </a:lnSpc>
              <a:buNone/>
            </a:pPr>
            <a:r>
              <a:rPr lang="en-US" sz="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вырубают быстрее, чем они успевают восстановиться. Это уменьшает число мест обитания животных, ослабляет защиту почв и усиливает влияние на климат.
</a:t>
            </a:r>
            <a:endParaRPr lang="en-US" sz="1113" dirty="0"/>
          </a:p>
        </p:txBody>
      </p:sp>
      <p:sp>
        <p:nvSpPr>
          <p:cNvPr id="13" name="Text 4"/>
          <p:cNvSpPr txBox="1"/>
          <p:nvPr/>
        </p:nvSpPr>
        <p:spPr>
          <a:xfrm>
            <a:off x="4189351" y="2480625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причина
</a:t>
            </a:r>
            <a:pPr algn="l" indent="0" marL="0">
              <a:lnSpc>
                <a:spcPct val="100000"/>
              </a:lnSpc>
              <a:buNone/>
            </a:pPr>
            <a:r>
              <a:rPr lang="en-US" sz="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проблемы усиливаются из-за большого потребления ресурсов, роста отходов и загрязнения. Поэтому решать их можно только совместными действиями людей и государств.
</a:t>
            </a:r>
            <a:endParaRPr lang="en-US" sz="1068" dirty="0"/>
          </a:p>
        </p:txBody>
      </p:sp>
      <p:sp>
        <p:nvSpPr>
          <p:cNvPr id="14" name="Text 5"/>
          <p:cNvSpPr txBox="1"/>
          <p:nvPr/>
        </p:nvSpPr>
        <p:spPr>
          <a:xfrm>
            <a:off x="531725" y="3475150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и животные не успевают приспосабливаться к быстрым изменениям среды. Если не защищать их места обитания, биологическое разнообразие сокращается.
</a:t>
            </a:r>
            <a:endParaRPr lang="en-US" sz="1010" dirty="0"/>
          </a:p>
        </p:txBody>
      </p:sp>
      <p:sp>
        <p:nvSpPr>
          <p:cNvPr id="15" name="Text 6"/>
          <p:cNvSpPr txBox="1"/>
          <p:nvPr/>
        </p:nvSpPr>
        <p:spPr>
          <a:xfrm>
            <a:off x="2355478" y="3475150"/>
            <a:ext cx="1372500" cy="11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океана
</a:t>
            </a:r>
            <a:pPr algn="l" indent="0" marL="0">
              <a:lnSpc>
                <a:spcPct val="100000"/>
              </a:lnSpc>
              <a:buNone/>
            </a:pPr>
            <a:r>
              <a:rPr lang="en-US" sz="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нефтепродукты и другой мусор попадают в моря и океаны, где вредят морским организмам. Загрязнение распространяется далеко и затрагивает многие страны.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3011"/>
            <a:ext cx="4106400" cy="19565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разумного отношения к природе
</a:t>
            </a:r>
            <a:endParaRPr lang="en-US" sz="2848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ежедневные действия помогают уменьшить мусор, пожары, загрязнение и потери природных богатств.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выполнять эти правила регулярно, природа сохраняется лучше, а нагрузка на окружающую среду заметно снижается.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экологического поведения для школьников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общество: одно без другого не существует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людям ресурсы и условия жизни, а общество должно использовать их разумно. Если беречь воду, почвы, леса и полезные ископаемые, будущее станет безопаснее и устойчивее.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2026-06-02T13:48:43Z</dcterms:created>
  <dcterms:modified xsi:type="dcterms:W3CDTF">2026-06-02T13:48:43Z</dcterms:modified>
</cp:coreProperties>
</file>