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350" y="1149283"/>
            <a:ext cx="57009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«Кто есть кто» в мировой экономике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страны, корпорации и рынки управляют движением капитала и товаров
</a:t>
            </a:r>
            <a:endParaRPr lang="en-US" sz="4500" dirty="0"/>
          </a:p>
        </p:txBody>
      </p:sp>
      <p:sp>
        <p:nvSpPr>
          <p:cNvPr id="4" name="Text 1"/>
          <p:cNvSpPr txBox="1"/>
          <p:nvPr/>
        </p:nvSpPr>
        <p:spPr>
          <a:xfrm>
            <a:off x="463348" y="261250"/>
            <a:ext cx="54864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Ресурсы, порты, города, технологии и политика определяют, где концентрируется богатство и как страны включаются в мировые потоки товаров, денег и рабочей силы.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6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мировая экономика зависит от географии
</a:t>
            </a:r>
            <a:endParaRPr lang="en-US" sz="2616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2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как главные центры мировой экономики
</a:t>
            </a:r>
            <a:endParaRPr lang="en-US" sz="2672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101325" y="1069650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 налоги
</a:t>
            </a:r>
            <a:pPr algn="l" indent="0" marL="0">
              <a:lnSpc>
                <a:spcPct val="100000"/>
              </a:lnSpc>
              <a:buNone/>
            </a:pPr>
            <a:r>
              <a:rPr lang="en-US" sz="2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задают условия для бизнеса: устанавливают налоги, пошлины, валютную политику и нормы регулирования. Именно от этого часто зависит, будет ли страна привлекательной для инвестиций и производства.
</a:t>
            </a:r>
            <a:endParaRPr lang="en-US" sz="1367" dirty="0"/>
          </a:p>
        </p:txBody>
      </p:sp>
      <p:sp>
        <p:nvSpPr>
          <p:cNvPr id="12" name="Text 3"/>
          <p:cNvSpPr txBox="1"/>
          <p:nvPr/>
        </p:nvSpPr>
        <p:spPr>
          <a:xfrm>
            <a:off x="3893193" y="1069650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 Китай
</a:t>
            </a:r>
            <a:pPr algn="l" indent="0" marL="0">
              <a:lnSpc>
                <a:spcPct val="100000"/>
              </a:lnSpc>
              <a:buNone/>
            </a:pPr>
            <a:r>
              <a:rPr lang="en-US" sz="25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сочетают финансовую, технологическую и военно-политическую мощь, а Китай стал крупнейшим производственным центром мира. Их решения заметно влияют на торговлю, инвестиции и глобальные рынки.
</a:t>
            </a:r>
            <a:endParaRPr lang="en-US" sz="1378" dirty="0"/>
          </a:p>
        </p:txBody>
      </p:sp>
      <p:sp>
        <p:nvSpPr>
          <p:cNvPr id="13" name="Text 4"/>
          <p:cNvSpPr txBox="1"/>
          <p:nvPr/>
        </p:nvSpPr>
        <p:spPr>
          <a:xfrm>
            <a:off x="6685074" y="1069650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 Азия
</a:t>
            </a:r>
            <a:pPr algn="l" indent="0" marL="0">
              <a:lnSpc>
                <a:spcPct val="100000"/>
              </a:lnSpc>
              <a:buNone/>
            </a:pPr>
            <a:r>
              <a:rPr lang="en-US" sz="25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известна машиностроением и экспортом, Япония — высокотехнологичной промышленностью, а Индия быстро усиливает позиции благодаря ИТ-услугам и большому числу трудоспособного населения.
</a:t>
            </a:r>
            <a:endParaRPr lang="en-US" sz="1373" dirty="0"/>
          </a:p>
        </p:txBody>
      </p:sp>
      <p:sp>
        <p:nvSpPr>
          <p:cNvPr id="14" name="Text 5"/>
          <p:cNvSpPr txBox="1"/>
          <p:nvPr/>
        </p:nvSpPr>
        <p:spPr>
          <a:xfrm>
            <a:off x="1101325" y="2823663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ВВП
</a:t>
            </a:r>
            <a:pPr algn="l" indent="0" marL="0">
              <a:lnSpc>
                <a:spcPct val="100000"/>
              </a:lnSpc>
              <a:buNone/>
            </a:pPr>
            <a:r>
              <a:rPr lang="en-US" sz="2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сила страны определяется не одним размером экономики. Важны структура хозяйства, уровень инноваций, доступ к рынкам и участие в международной торговле.
</a:t>
            </a:r>
            <a:endParaRPr lang="en-US" sz="1439" dirty="0"/>
          </a:p>
        </p:txBody>
      </p:sp>
      <p:sp>
        <p:nvSpPr>
          <p:cNvPr id="15" name="Text 6"/>
          <p:cNvSpPr txBox="1"/>
          <p:nvPr/>
        </p:nvSpPr>
        <p:spPr>
          <a:xfrm>
            <a:off x="3893193" y="2823663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успеха
</a:t>
            </a:r>
            <a:pPr algn="l" indent="0" marL="0">
              <a:lnSpc>
                <a:spcPct val="100000"/>
              </a:lnSpc>
              <a:buNone/>
            </a:pPr>
            <a:r>
              <a:rPr lang="en-US" sz="2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на карте, выход к морю, близость к транспортным коридорам и крупным потребителям помогают странам быстрее развивать отдельные отрасли и закрепляться в мировой экономике.
</a:t>
            </a:r>
            <a:endParaRPr lang="en-US" sz="143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насколько велика разница между двумя лидерами и следующей группой стран. Наиболее заметна концентрация экономической мощи в нескольких государствах.
</a:t>
            </a:r>
            <a:pPr algn="l" indent="0" marL="0">
              <a:lnSpc>
                <a:spcPct val="100000"/>
              </a:lnSpc>
              <a:buNone/>
            </a:pPr>
            <a:r>
              <a:rPr lang="en-US" sz="143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 Китай резко выделяются, а остальные страны образуют значительно более компактную группу. Это подтверждает неравномерность распределения экономической силы в мире.
</a:t>
            </a:r>
            <a:endParaRPr lang="en-US" sz="143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IMF World Economic Outlook, latest available nominal GDP estimates (трлн долларов США)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экономики мира по номинальному ВВП
</a:t>
            </a:r>
            <a:endParaRPr lang="en-US" sz="249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США: финансовый центр и технологический лидер
</a:t>
            </a:r>
            <a:endParaRPr lang="en-US" sz="2104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799442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Доллар США остаётся ключевой резервной валютой мира и широко используется в международных расчётах. Это усиливает влияние США на финансовую систему и доступ к мировому капиталу.
</a:t>
            </a:r>
            <a:endParaRPr lang="en-US" sz="1159" dirty="0"/>
          </a:p>
        </p:txBody>
      </p:sp>
      <p:sp>
        <p:nvSpPr>
          <p:cNvPr id="12" name="Text 3"/>
          <p:cNvSpPr txBox="1"/>
          <p:nvPr/>
        </p:nvSpPr>
        <p:spPr>
          <a:xfrm>
            <a:off x="3799442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Доллар и резервы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3799274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 концентрирует банки, фондовые биржи и инвестиционные фонды. Именно здесь сосредоточены решения, которые влияют на стоимость активов и направление глобальных денежных потоков.
</a:t>
            </a:r>
            <a:endParaRPr lang="en-US" sz="1159" dirty="0"/>
          </a:p>
        </p:txBody>
      </p:sp>
      <p:sp>
        <p:nvSpPr>
          <p:cNvPr id="14" name="Text 5"/>
          <p:cNvSpPr txBox="1"/>
          <p:nvPr/>
        </p:nvSpPr>
        <p:spPr>
          <a:xfrm>
            <a:off x="3799274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Уолл-стрит и Нью-Йорк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6356296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Калифорния стала символом цифровой экономики: здесь развиваются платформы, стартапы, венчурные инвестиции и исследования в области искусственного интеллекта. Технологии усиливают конкурентоспособность США.
</a:t>
            </a:r>
            <a:endParaRPr lang="en-US" sz="1014" dirty="0"/>
          </a:p>
        </p:txBody>
      </p:sp>
      <p:sp>
        <p:nvSpPr>
          <p:cNvPr id="16" name="Text 7"/>
          <p:cNvSpPr txBox="1"/>
          <p:nvPr/>
        </p:nvSpPr>
        <p:spPr>
          <a:xfrm>
            <a:off x="6356296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Кремниевая долина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56128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влияние страны строится на сочетании финансового сектора, высоких технологий, мощного внутреннего рынка и способности задавать стандарты для мировой деловой среды.
</a:t>
            </a:r>
            <a:endParaRPr lang="en-US" sz="1159" dirty="0"/>
          </a:p>
        </p:txBody>
      </p:sp>
      <p:sp>
        <p:nvSpPr>
          <p:cNvPr id="18" name="Text 9"/>
          <p:cNvSpPr txBox="1"/>
          <p:nvPr/>
        </p:nvSpPr>
        <p:spPr>
          <a:xfrm>
            <a:off x="6356128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масштаба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8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фабрика мира и центр производственных цепочек
</a:t>
            </a:r>
            <a:endParaRPr lang="en-US" sz="2268" dirty="0"/>
          </a:p>
        </p:txBody>
      </p:sp>
      <p:sp>
        <p:nvSpPr>
          <p:cNvPr id="10" name="Text 2"/>
          <p:cNvSpPr txBox="1"/>
          <p:nvPr/>
        </p:nvSpPr>
        <p:spPr>
          <a:xfrm>
            <a:off x="1101325" y="1069650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Экспортный гигант
</a:t>
            </a:r>
            <a:pPr algn="l" indent="0" marL="0">
              <a:lnSpc>
                <a:spcPct val="100000"/>
              </a:lnSpc>
              <a:buNone/>
            </a:pPr>
            <a:r>
              <a:rPr lang="en-US" sz="2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занимает одно из ведущих мест в мире по экспорту промышленных товаров. Его продукция присутствует почти во всех сегментах рынка — от бытовой техники до сложной электроники.
</a:t>
            </a:r>
            <a:endParaRPr lang="en-US" sz="1570" dirty="0"/>
          </a:p>
        </p:txBody>
      </p:sp>
      <p:sp>
        <p:nvSpPr>
          <p:cNvPr id="11" name="Text 3"/>
          <p:cNvSpPr txBox="1"/>
          <p:nvPr/>
        </p:nvSpPr>
        <p:spPr>
          <a:xfrm>
            <a:off x="3893193" y="1069650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Производственная база
</a:t>
            </a:r>
            <a:pPr algn="l" indent="0" marL="0">
              <a:lnSpc>
                <a:spcPct val="100000"/>
              </a:lnSpc>
              <a:buNone/>
            </a:pPr>
            <a:r>
              <a:rPr lang="en-US" sz="2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лидирует в выпуске стали, аккумуляторов, солнечных панелей, электроники и бытовой техники. Это делает Китай важнейшим звеном глобальных производственных цепочек.
</a:t>
            </a:r>
            <a:endParaRPr lang="en-US" sz="1403" dirty="0"/>
          </a:p>
        </p:txBody>
      </p:sp>
      <p:sp>
        <p:nvSpPr>
          <p:cNvPr id="12" name="Text 4"/>
          <p:cNvSpPr txBox="1"/>
          <p:nvPr/>
        </p:nvSpPr>
        <p:spPr>
          <a:xfrm>
            <a:off x="6685074" y="1069650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рынок
</a:t>
            </a:r>
            <a:pPr algn="l" indent="0" marL="0">
              <a:lnSpc>
                <a:spcPct val="100000"/>
              </a:lnSpc>
              <a:buNone/>
            </a:pPr>
            <a:r>
              <a:rPr lang="en-US" sz="2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Огромное население и быстрый рост городов создают мощный спрос внутри страны. Китай выступает не только как производитель, но и как крупный потребитель товаров и услуг.
</a:t>
            </a:r>
            <a:endParaRPr lang="en-US" sz="1575" dirty="0"/>
          </a:p>
        </p:txBody>
      </p:sp>
      <p:sp>
        <p:nvSpPr>
          <p:cNvPr id="13" name="Text 5"/>
          <p:cNvSpPr txBox="1"/>
          <p:nvPr/>
        </p:nvSpPr>
        <p:spPr>
          <a:xfrm>
            <a:off x="3893200" y="2779014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2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Инициатива «Один пояс, один путь» усиливает связи Китая с Азией, Европой, Африкой и Ближним Востоком, расширяя его торговое и логистическое влияние.
</a:t>
            </a:r>
            <a:endParaRPr lang="en-US" sz="1552" dirty="0"/>
          </a:p>
        </p:txBody>
      </p:sp>
      <p:sp>
        <p:nvSpPr>
          <p:cNvPr id="14" name="Text 6"/>
          <p:cNvSpPr txBox="1"/>
          <p:nvPr/>
        </p:nvSpPr>
        <p:spPr>
          <a:xfrm>
            <a:off x="6685068" y="2779014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масштаба
</a:t>
            </a:r>
            <a:pPr algn="l" indent="0" marL="0">
              <a:lnSpc>
                <a:spcPct val="100000"/>
              </a:lnSpc>
              <a:buNone/>
            </a:pPr>
            <a:r>
              <a:rPr lang="en-US" sz="28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массового производства, развитой инфраструктуры и доступа к мировым рынкам делает Китай одним из самых заметных центров современной мировой экономики.
</a:t>
            </a:r>
            <a:endParaRPr lang="en-US" sz="150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0097" y="1148225"/>
            <a:ext cx="3675206" cy="2751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влияние государства в мире связано с его ключевой отраслью и ролью в международных рынках.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влияние страны зависит не только от размера экономики, но и от её специализации, технологического уровня и включённости в мировой обмен.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1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специализация ведущих стран
</a:t>
            </a:r>
            <a:endParaRPr lang="en-US" sz="2801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структуре экономики и международной специализации стран
</a:t>
            </a:r>
            <a:endParaRPr lang="en-US" sz="116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движется мировой товарный поток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товара от источника сырья до конечного покупателя и ключевые узлы маршрута.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647" y="1458874"/>
            <a:ext cx="284700" cy="28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0397" y="1458874"/>
            <a:ext cx="284700" cy="28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2147" y="1487344"/>
            <a:ext cx="284700" cy="2277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3897" y="1458874"/>
            <a:ext cx="284700" cy="28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 и правила мировой торговли
</a:t>
            </a:r>
            <a:endParaRPr lang="en-US" sz="2194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валютный фонд помогает странам поддерживать финансовую стабильность и предоставляет кредитную поддержку в кризисных ситуациях, когда рынки капитала становятся менее доступными.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МВФ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 финансирует проекты развития, связанные с инфраструктурой, образованием и снижением бедности. Его решения влияют на долгосрочные возможности экономического роста.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торговая организация устанавливает правила международной торговли и рассматривает споры между странами. Она помогает уменьшать неопределённость для бизнеса и экспортёров.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экономического сотрудничества и развития собирает статистику и анализирует экономическую политику развитых стран. Это помогает сравнивать модели роста и искать эффективные решения.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ОЭСР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рынок без лишних барьеров
</a:t>
            </a:r>
            <a:pPr algn="ctr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 создал пространство, где товары, услуги, капитал и рабочая сила могут перемещаться гораздо свободнее, чем между обычными государствами. Это ускорило торговлю, усилило конкуренцию и сделало крупные компании более мобильными внутри Европы.
</a:t>
            </a:r>
            <a:endParaRPr lang="en-US" sz="1050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 как общий финансовый язык
</a:t>
            </a:r>
            <a:pPr algn="ctr" indent="0" marL="0">
              <a:lnSpc>
                <a:spcPct val="100000"/>
              </a:lnSpc>
              <a:buNone/>
            </a:pPr>
            <a:r>
              <a:rPr lang="en-US" sz="10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стран ЕС евро стало удобным инструментом расчётов и накопления резервов. Общая валюта упростила сделки между бизнесом и укрепила экономическую связанность региона, хотя страны по-прежнему сохраняют собственные особенности развития.
</a:t>
            </a:r>
            <a:endParaRPr lang="en-US" sz="1059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Брюссель и ядро решений
</a:t>
            </a:r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Германия, Франция, Нидерланды и Италия формируют промышленное и финансовое ядро союза, а Брюссель выступает важным центром принятия решений. Именно здесь согласуются общие правила, влияющие на рынок, стандарты и экономическую политику всего объединения.
</a:t>
            </a:r>
            <a:endParaRPr lang="en-US" sz="1167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союз: интеграция, которая изменила экономическую карту
</a:t>
            </a:r>
            <a:endParaRPr lang="en-US" sz="210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торговые потоки проходят через регионы с мощной промышленностью, портами и развитой логистикой.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сосредоточена в нескольких центрах силы, а Азия сегодня задает темп мирового экспорта.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WTO World Trade Statistical Review 2024; оценки по экспорту товаров за 2023 год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7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мировой торговли по регионам
</a:t>
            </a:r>
            <a:endParaRPr lang="en-US" sz="2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49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Транснациональные корпорации как сверхигроки мировой экономики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420316" y="1613935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ТНК управляют капиталом, технологиями и поставками на нескольких континентах сразу, поэтому их решения отражаются на ценах, занятости и доступности товаров в разных странах.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20316" y="1044452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влияния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20026" y="3324508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компания может проектировать продукт в одной стране, производить детали в другой, собирать их в третьей и продавать по всему миру через единую сеть.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20026" y="2755024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цепочки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686441" y="1613935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ТНК не только продают товары, но и задают технические нормы, требования к качеству и потребительские привычки, влияя на то, как устроены целые отрасли.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686441" y="1044452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Стандарты рынка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4686151" y="3324508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управления обычно находятся в крупнейших финансовых и технологических узлах, где проще привлекать инвестиции, специалистов, партнеров и доступ к международным рынкам.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686151" y="2755024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штаб-квартир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88082" y="1068000"/>
            <a:ext cx="3163136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управляет ключевыми потоками товаров, технологий и ресурсов в мировой экономике.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ТНК связывают страны в единую сеть производства и сбыта, а их влияние выходит далеко за пределы национальных границ.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ТНК и их географическое влияние
</a:t>
            </a:r>
            <a:endParaRPr lang="en-US" sz="2314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Корпоративные отчеты компаний; международные экономические обзоры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Ресурсные державы и зависимость от сырья
</a:t>
            </a:r>
            <a:endParaRPr lang="en-US" sz="2874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 как основа доходов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ресурсные страны получают значительную часть экспортной выручки от нефти, газа, руд, угля, леса и сельскохозяйственного сырья, что усиливает их место на мировых рынках.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односторонности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сырья дает быстрые деньги, но часто тормозит развитие переработки, технологий и сложной промышленности, а значит ограничивает рост добавленной стоимости внутри страны.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энергетика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низкоуглеродной экономике меняет структуру спроса на нефть, уголь и газ, заставляя ресурсные государства искать новые источники роста и диверсификации.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цен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мировых цен быстро отражаются на бюджете, курсе национальной валюты, темпах инфляции и уровне жизни, поэтому сырьевая зависимость делает экономику уязвимой.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стоимости по мере движения товара к потребителю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создания стоимости в мировой производственной цепочке.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резервов показывает, какие валюты считаются наиболее надежными для международных расчетов и хранения средств.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доллара сохраняется, но евро и юань поддерживают многополярность мировой финансовой системы.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IMF COFER, последние доступные данные о структуре мировых валютных резервов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Резервные валюты и финансовое влияние стран
</a:t>
            </a:r>
            <a:endParaRPr lang="en-US" sz="264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2900" y="1248003"/>
            <a:ext cx="571500" cy="45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6275" y="1248003"/>
            <a:ext cx="571500" cy="45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9650" y="1222603"/>
            <a:ext cx="571500" cy="50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03025" y="1248003"/>
            <a:ext cx="571500" cy="457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Развивающиеся экономики как зона роста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48560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внутренний рынок
</a:t>
            </a:r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Численное население и быстрый рост городов создают спрос на жилье, транспорт, услуги и товары массового потребления, поддерживая расширение бизнеса.
</a:t>
            </a:r>
            <a:endParaRPr lang="en-US" sz="1383" dirty="0"/>
          </a:p>
        </p:txBody>
      </p:sp>
      <p:sp>
        <p:nvSpPr>
          <p:cNvPr id="14" name="Text 3"/>
          <p:cNvSpPr txBox="1"/>
          <p:nvPr/>
        </p:nvSpPr>
        <p:spPr>
          <a:xfrm>
            <a:off x="259898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 и услуги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усиливает позиции в программировании, цифровых сервисах и аутсорсинге, превращая человеческий капитал в один из главных источников экономической силы.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71235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индустриализация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Вьетнам и Мексика активно входят в производственные цепочки электроники, текстиля и машиностроения, привлекая инвестиции благодаря рабочей силе и доступу к рынкам.
</a:t>
            </a:r>
            <a:endParaRPr lang="en-US" sz="1363" dirty="0"/>
          </a:p>
        </p:txBody>
      </p:sp>
      <p:sp>
        <p:nvSpPr>
          <p:cNvPr id="16" name="Text 5"/>
          <p:cNvSpPr txBox="1"/>
          <p:nvPr/>
        </p:nvSpPr>
        <p:spPr>
          <a:xfrm>
            <a:off x="682573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Агроэкспорт и 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142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опирается на сельское хозяйство и добывающие отрасли, расширяя экспорт продовольствия, сырья и полуфабрикатов на фоне растущего глобального спроса.
</a:t>
            </a:r>
            <a:endParaRPr lang="en-US" sz="142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и Латинская Америка: потенциал и ограничения
</a:t>
            </a:r>
            <a:endParaRPr lang="en-US" sz="2104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799442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региона располагают значительными запасами нефти, руд, сельскохозяйственного сырья и воды, что создает основу для экспорта, инвестиций и долгосрочного роста.
</a:t>
            </a:r>
            <a:endParaRPr lang="en-US" sz="1202" dirty="0"/>
          </a:p>
        </p:txBody>
      </p:sp>
      <p:sp>
        <p:nvSpPr>
          <p:cNvPr id="12" name="Text 3"/>
          <p:cNvSpPr txBox="1"/>
          <p:nvPr/>
        </p:nvSpPr>
        <p:spPr>
          <a:xfrm>
            <a:off x="3799442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Ресурсная база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3799274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Молодое население и расширение городов формируют крупные внутренние рынки, но одновременно требуют рабочих мест, жилья, транспорта и социальных услуг.
</a:t>
            </a:r>
            <a:endParaRPr lang="en-US" sz="1225" dirty="0"/>
          </a:p>
        </p:txBody>
      </p:sp>
      <p:sp>
        <p:nvSpPr>
          <p:cNvPr id="14" name="Text 5"/>
          <p:cNvSpPr txBox="1"/>
          <p:nvPr/>
        </p:nvSpPr>
        <p:spPr>
          <a:xfrm>
            <a:off x="3799274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Демографический ресурс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6356296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Долговая нагрузка, зависимость от сырьевого экспорта и неравномерность инфраструктуры замедляют интеграцию регионов в более сложные и прибыльные отрасли.
</a:t>
            </a:r>
            <a:endParaRPr lang="en-US" sz="1206" dirty="0"/>
          </a:p>
        </p:txBody>
      </p:sp>
      <p:sp>
        <p:nvSpPr>
          <p:cNvPr id="16" name="Text 7"/>
          <p:cNvSpPr txBox="1"/>
          <p:nvPr/>
        </p:nvSpPr>
        <p:spPr>
          <a:xfrm>
            <a:off x="6356296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развития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56128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Африке выделяются Нигерия, ЮАР и Египет, а в Латинской Америке — Бразилия, Мексика, Чили и Аргентина, где сосредоточены основные экономические центры.
</a:t>
            </a:r>
            <a:endParaRPr lang="en-US" sz="1246" dirty="0"/>
          </a:p>
        </p:txBody>
      </p:sp>
      <p:sp>
        <p:nvSpPr>
          <p:cNvPr id="18" name="Text 9"/>
          <p:cNvSpPr txBox="1"/>
          <p:nvPr/>
        </p:nvSpPr>
        <p:spPr>
          <a:xfrm>
            <a:off x="6356128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регионов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8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центры силы: данные, ИИ и цифровые платформы
</a:t>
            </a:r>
            <a:endParaRPr lang="en-US" sz="2218" dirty="0"/>
          </a:p>
        </p:txBody>
      </p:sp>
      <p:sp>
        <p:nvSpPr>
          <p:cNvPr id="9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Вычеслительная мощь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влияние все чаще определяется доступом к чипам, центрам обработки данных и облачной инфраструктуре, без которых невозможно развитие современных цифровых сервисов.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ИИ повышает ценность компаний, которые умеют создавать алгоритмы, производить полупроводники и собирать большие массивы данных для обучения моделей.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конкуренции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постепенно смещается от владения сырьем к контролю над информацией, программным обеспечением и высокотехнологичным производством, где создается наибольшая прибыль.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Платформенная 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технологические компании контролируют экосистемы приложений, рекламы, поиска и онлайн-торговли, поэтому влияют на рынок сильнее многих традиционных отраслей.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6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экономика — это карта влияния
</a:t>
            </a:r>
            <a:pPr algn="ctr" indent="0" marL="0">
              <a:lnSpc>
                <a:spcPct val="100000"/>
              </a:lnSpc>
              <a:buNone/>
            </a:pPr>
            <a:r>
              <a:rPr lang="en-US" sz="1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мировую экономику определяют не только государства, но и корпорации, организации и технологические центры. Их сила зависит от географии, специализации и контроля над ключевыми потоками.
</a:t>
            </a:r>
            <a:endParaRPr lang="en-US" sz="436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2026-06-03T03:55:45Z</dcterms:created>
  <dcterms:modified xsi:type="dcterms:W3CDTF">2026-06-03T03:55:45Z</dcterms:modified>
</cp:coreProperties>
</file>