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Биоценоз: структура и устойчивость – ключевые вопросы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организмов в одной среде, связанные и взаимозависимые.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ввёл Карл Мёбиус в 1877 году. Биоценоз — это живые сообщества на конкретной территории, взаимодействующие между собой. Они вместе с неживой средой формируют экосистему, основу биосферы.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биоценоз: история и значение понятия
</a:t>
            </a:r>
            <a:endParaRPr lang="en-US" sz="3191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Фитобионт — растения, создающие органику с помощью фотосинтеза и обеспечивающие пищу для сообщества.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биоценоза
</a:t>
            </a:r>
            <a:endParaRPr lang="en-US" sz="3200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Зообионт — животные, потребляющие растительную или животную органику и контролирующие численность других организмов.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Микобионт — грибы, участвующие в разложении органических остатков и возвращении веществ в почву.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Микробионт — микроорганизмы, важные для минерализации, круговорота веществ и поддержания экосистемных процессов.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49" y="1259389"/>
            <a:ext cx="2376191" cy="21766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903" y="1259389"/>
            <a:ext cx="2376191" cy="21766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353" y="1259389"/>
            <a:ext cx="2376191" cy="21766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связей в биоценозе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79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— тесные взаимовыгодные отношения
</a:t>
            </a:r>
            <a:pPr algn="ctr" indent="0" marL="0">
              <a:lnSpc>
                <a:spcPct val="100000"/>
              </a:lnSpc>
              <a:buNone/>
            </a:pPr>
            <a:r>
              <a:rPr lang="en-US" sz="7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является лишайник, где гриб и водоросль живут вместе, поддерживая друг друга. Такое сотрудничество усиливает выживаемость обоих партнеров.
</a:t>
            </a:r>
            <a:endParaRPr lang="en-US" sz="1290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за ресурсы в природе
</a:t>
            </a:r>
            <a:pPr algn="ctr" indent="0" marL="0">
              <a:lnSpc>
                <a:spcPct val="100000"/>
              </a:lnSpc>
              <a:buNone/>
            </a:pPr>
            <a:r>
              <a:rPr lang="en-US" sz="7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в биоценозе соперничают за свет, воду и пищу. Например, растения борются за солнечный свет, а животные — за корм и территорию.
</a:t>
            </a:r>
            <a:endParaRPr lang="en-US" sz="1303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 и хищничество
</a:t>
            </a:r>
            <a:pPr algn="ctr" indent="0" marL="0">
              <a:lnSpc>
                <a:spcPct val="100000"/>
              </a:lnSpc>
              <a:buNone/>
            </a:pPr>
            <a:r>
              <a:rPr lang="en-US" sz="7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Паразиты используют хозяев для питания, снижая их здоровье. Хищники регулируют численность добычи, поддерживая баланс в сообществе.
</a:t>
            </a:r>
            <a:endParaRPr lang="en-US" sz="132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цепи: структура и уровни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энергии между уровнями происходит с потерями — примерно 90% уходит в виде тепла.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Высшие трофические уровни имеют меньшую численность из-за потерь энергии на каждом звене.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2024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715625"/>
            <a:ext cx="5266500" cy="188199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биоценозов и их обитатели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организмов в разных экосистемах зависит от условий среды, таких как влажность и тип почвы.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биоценоз уникален составом видов, адаптированных к конкретным условиям.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Биология, 9 класс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распределяются по ярусам: древесный — высокие деревья, создающие верхний слой.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Пространственная структура биоценоза
</a:t>
            </a:r>
            <a:endParaRPr lang="en-US" sz="3200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Кустарниковый ярус включает средние по высоте растения, обеспечивающие среднюю зону обитания.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Травяной ярус состоит из низкорослых растений, густо покрывающих почву и поддерживающих разнообразие видов.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Подстилочный ярус — почвенные микроорганизмы и мелкие животные, обеспечивающие разложение органики.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80450" y="370650"/>
            <a:ext cx="77220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Временная структура биоценоза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010717" y="3011125"/>
            <a:ext cx="13929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Начинается активное цветение растений и пробуждение многих животных после зимы.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928188" y="1567000"/>
            <a:ext cx="21927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pPr algn="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Листопад у растений, подготовка животных к зимнему периоду — накопление запасов.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511454" y="176130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 и день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Суточные ритмы активности: ночные виды (совы, ежи) действуют ночью, дневные (ласточки, пчёлы) — днём.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808250" y="3834925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Максимальная активность насекомых-опылителей и других обитателей, период размножения.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0909" y="1181550"/>
            <a:ext cx="3329981" cy="343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44575" y="1226375"/>
            <a:ext cx="40779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численности видов поддерживается взаимодействиями и экологическими факторами. Изменения в численности одного вида вызывают ответы в других компонентах сообщества.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768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Равновесие в биоценозе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944575" y="2918225"/>
            <a:ext cx="40779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Колебания популяций хищников и жертв демонстрируют динамическое равновесие, поддерживая устойчивость биоценоза в условиях внешних изменений.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— способность сохранять структуру и функции при изменении окружающей среды, включая климатические факторы и вмешательства.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Численное и видовое разнообразие создаёт запас устойчивости за счёт взаимозаменяемости видов и сложных связей между ними.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796350" y="3339125"/>
            <a:ext cx="73977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резервных функций у разных организмов позволяет системе адаптироваться и восстанавливаться после стрессов и нарушений.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биоценоза как ключевая характеристика
</a:t>
            </a:r>
            <a:endParaRPr lang="en-US" sz="262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биоразнообразия на устойчивость
</a:t>
            </a:r>
            <a:endParaRPr lang="en-US" sz="302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повышает устойчивость к внешним стрессам за счёт множественности экологических функций и резерва ресурсов для восстановления.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видовое разнообразие, тем сильнее и эффективнее сопротивляемость биоценоза разрушениям и стрессам.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экосистемных функций, 2022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4844" y="2565223"/>
            <a:ext cx="337500" cy="27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60781" y="2528378"/>
            <a:ext cx="299250" cy="34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54437" y="3116978"/>
            <a:ext cx="235125" cy="34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03250" y="1936582"/>
            <a:ext cx="337500" cy="337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человека в изменении биоценозов
</a:t>
            </a:r>
            <a:endParaRPr lang="en-US" sz="3159" dirty="0"/>
          </a:p>
        </p:txBody>
      </p:sp>
      <p:sp>
        <p:nvSpPr>
          <p:cNvPr id="13" name="Text 2"/>
          <p:cNvSpPr txBox="1"/>
          <p:nvPr/>
        </p:nvSpPr>
        <p:spPr>
          <a:xfrm>
            <a:off x="57991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Распахивание земель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естественных лугов в сельхозугодья ведёт к утрате уникальных сообществ и деградации почвенного покрова.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8395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
</a:t>
            </a:r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вырубка нарушает природные сообщества, сокращая местообитания видов и ухудшая экологический баланс регионов.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2259150" y="3966599"/>
            <a:ext cx="46257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воды и почвы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Пестициды и отходы негативно влияют на качество среды, уменьшая численность и разнообразие организмов в биоценозах.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1882650" y="909125"/>
            <a:ext cx="5378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Неконтролируемое распространение инвазивных растений и животных меняет структуру биоценозов, часто снижая их устойчивость.
</a:t>
            </a:r>
            <a:pPr algn="ctr" indent="0" marL="0">
              <a:lnSpc>
                <a:spcPct val="100000"/>
              </a:lnSpc>
              <a:buNone/>
            </a:pPr>
            <a:r>
              <a:rPr lang="en-US" sz="5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чужеродных видов
</a:t>
            </a:r>
            <a:endParaRPr lang="en-US" sz="115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нарушения биоценоза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цепочки экологических изменений после утраты одного вида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этап – появляются микроорганизмы и мхи, очищающие почву и создающие основу для растений.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биоценозов после нарушений
</a:t>
            </a:r>
            <a:endParaRPr lang="en-US" sz="2903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 место приходят травы, которые стабилизируют почву и накапливают органику.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формируются кустарники, создавая среду для обитания животных и дополнительную структуру.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десятилетия возрождаются древесные растения, восстанавливая полноценный лесной биоценоз.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3256"/>
            <a:ext cx="3904200" cy="19482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6075" y="1173131"/>
            <a:ext cx="3904200" cy="194828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214275" y="370650"/>
            <a:ext cx="8695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устойчивого биоценоза: тропический лес
</a:t>
            </a:r>
            <a:endParaRPr lang="en-US" sz="2756" dirty="0"/>
          </a:p>
        </p:txBody>
      </p:sp>
      <p:sp>
        <p:nvSpPr>
          <p:cNvPr id="10" name="Text 2"/>
          <p:cNvSpPr txBox="1"/>
          <p:nvPr/>
        </p:nvSpPr>
        <p:spPr>
          <a:xfrm>
            <a:off x="626350" y="3209025"/>
            <a:ext cx="35856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Необычайное разнообразие видов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леса содержат тысячи видов растений, насекомых и животных на небольших площадях. Это разнообразие обеспечивает экосистему многочисленными связями и взаимозависимостями.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154700" y="3209025"/>
            <a:ext cx="35856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Уязвимость к антропогенным воздействиям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устойчивость, тропические леса страдают от вырубки и изменения климата. Потеря даже части биоты может привести к нарушению всей экосистемы.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580868"/>
            <a:ext cx="5266500" cy="21515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6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устойчивости различных биоценозов
</a:t>
            </a:r>
            <a:endParaRPr lang="en-US" sz="2713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502900" cy="23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связь разнообразия видов и стабильности системы в разных типах биоценозов.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видов и связей — тем выше устойчивость и скорость восстановления биоценоза.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492325"/>
            <a:ext cx="53478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Атлас экосистем, 2021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Способствуют сохранению почв и предотвращают эрозию, создавая условия для жизни многих организмов.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участвуют в биогеохимических циклах, обеспечивая переработку и возврат веществ в природу.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357075" y="2209000"/>
            <a:ext cx="24066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Регулируют состав атмосферы, поддерживая баланс кислорода и углекислого газа.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значение биоценозов
</a:t>
            </a:r>
            <a:endParaRPr lang="en-US" sz="3200" dirty="0"/>
          </a:p>
        </p:txBody>
      </p:sp>
      <p:sp>
        <p:nvSpPr>
          <p:cNvPr id="11" name="Text 4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49" y="1259389"/>
            <a:ext cx="2376191" cy="21766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903" y="1259389"/>
            <a:ext cx="2376191" cy="21766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353" y="1259389"/>
            <a:ext cx="2376191" cy="21766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Инвазивные виды: угроза устойчивости
</a:t>
            </a:r>
            <a:endParaRPr lang="en-US" sz="2928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79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борщевика Сосновского
</a:t>
            </a:r>
            <a:pPr algn="ctr" indent="0" marL="0">
              <a:lnSpc>
                <a:spcPct val="100000"/>
              </a:lnSpc>
              <a:buNone/>
            </a:pPr>
            <a:r>
              <a:rPr lang="en-US" sz="6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агрессивный растение быстро захватывает новые территории, вытесняя коренные виды и нарушая пищевые цепи, что приводит к снижению местного биоразнообразия.
</a:t>
            </a:r>
            <a:endParaRPr lang="en-US" sz="1174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Енотовидная собака в России
</a:t>
            </a:r>
            <a:pPr algn="ctr" indent="0" marL="0">
              <a:lnSpc>
                <a:spcPct val="100000"/>
              </a:lnSpc>
              <a:buNone/>
            </a:pPr>
            <a:r>
              <a:rPr lang="en-US" sz="7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Проникновение этого животного ухудшает положение местной фауны, конкурируя с ней и распространяя болезни, что ослабляет устойчивость экосистем.
</a:t>
            </a:r>
            <a:endParaRPr lang="en-US" sz="1266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Канадский золотарник как угроза
</a:t>
            </a:r>
            <a:pPr algn="ctr" indent="0" marL="0">
              <a:lnSpc>
                <a:spcPct val="100000"/>
              </a:lnSpc>
              <a:buNone/>
            </a:pPr>
            <a:r>
              <a:rPr lang="en-US" sz="7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Инвазивное растение вытесняет естественную растительность, изменяя структуру биоценозов и снижая их способность к восстановлению после нарушений.
</a:t>
            </a:r>
            <a:endParaRPr lang="en-US" sz="127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и расширение охраняемых территорий способствует защите уязвимых экосистем и их биоразнообразия.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биоценозов – задача будущего
</a:t>
            </a:r>
            <a:endParaRPr lang="en-US" sz="2922" dirty="0"/>
          </a:p>
        </p:txBody>
      </p:sp>
      <p:sp>
        <p:nvSpPr>
          <p:cNvPr id="7" name="Text 2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045403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Реабилитация и рекультивация нарушенных земель помогают восстановить естественные процессы и сообщества.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5784057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Просвещение и вовлечение общества, особенно молодёжи, повышают ответственность за охрану природы.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Биоценозы – основа природной устойчивости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биоценозов и их разнообразия жизненно важно для устойчивости экосистем и здоровья планеты. Это наш общий вклад в будущее природы и благополучие человечества.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2026-05-08T05:01:13Z</dcterms:created>
  <dcterms:modified xsi:type="dcterms:W3CDTF">2026-05-08T05:01:13Z</dcterms:modified>
</cp:coreProperties>
</file>