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image" Target="../media/image-14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Республика Индия: географическое положение, ресурсы и население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соединяет гигантскую территорию, разнообразную природу и мощный демографический потенциал.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Индия важна для географии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находится на перекрёстке путей Азии, Африки и Австралии, обладает выходом к Индийскому океану и населением свыше 1,4 млрд человек. Это делает её одной из ключевых стран для изучения географии, экономики и расселения населения.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4425350" y="263525"/>
            <a:ext cx="44715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Индии на карте Азии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4851675" y="1368275"/>
            <a:ext cx="3815700" cy="61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Азия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расположена в южной части Азии, на полуострове Индостан. Такое положение определяет её связь одновременно с внутренними районами материка и с морскими направлениями мировых перевозок.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51675" y="2044702"/>
            <a:ext cx="3815700" cy="61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границы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запада страну омывает Аравийское море, а с востока — Бенгальский залив. Широкий выход к океану поддерживает торговлю, рыболовство и развитие портовых городов.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851675" y="2721128"/>
            <a:ext cx="3815700" cy="61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Соседние государства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Сухопутные границы Индии проходят с Пакистаном, Китаем, Непалом, Бутаном, Бангладеш и Мьянмой. Это создаёт сложную систему политических и хозяйственных связей в регионе.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51675" y="3389234"/>
            <a:ext cx="3815700" cy="61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Природное разнообразие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территории страны соседствуют высокогорья Гималаев, равнины крупных рек, плато Декан и тропические побережья. Такое сочетание формирует резкие различия в природе и хозяйственном освоении.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851675" y="4054598"/>
            <a:ext cx="3815700" cy="61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5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Межрегиональные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199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Морское положение позволяет Индии поддерживать контакты с Восточной Африкой, Ближним Востоком и Юго-Восточной Азией. Благодаря этому страна занимает заметное место в региональной географии.
</a:t>
            </a:r>
            <a:endParaRPr lang="en-US" sz="109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500" y="767988"/>
            <a:ext cx="3597300" cy="35902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60500" y="-60526"/>
            <a:ext cx="8433000" cy="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природные рубежи и крупные физико-географические области
</a:t>
            </a:r>
            <a:endParaRPr lang="en-US" sz="2241" dirty="0"/>
          </a:p>
        </p:txBody>
      </p:sp>
      <p:sp>
        <p:nvSpPr>
          <p:cNvPr id="9" name="Text 2"/>
          <p:cNvSpPr txBox="1"/>
          <p:nvPr/>
        </p:nvSpPr>
        <p:spPr>
          <a:xfrm>
            <a:off x="4267219" y="767040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Гималаи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Северную границу Индии образуют Гималаи — мощный природный барьер и важный источник питания крупных рек. Они защищают страну от холодных воздушных масс и влияют на климат.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267219" y="2648285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Индо-Гангская равнина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обширная равнина — одна из главных освоенных территорий страны. Здесь сосредоточены плодородные почвы, густая сеть поселений, крупные города и интенсивное сельское хозяйство.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588144" y="767040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 Декан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часть полуострова занята высоким плато Декан. Оно богато полезными ископаемыми и отличается более засушливыми условиями по сравнению с северными равнинами.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588144" y="2648285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Прибрежные низменности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Узкие полосы побережий имеют важное значение для транспорта, портов, рыболовства и торговли. Они связывают внутренние районы страны с Индийским океаном и внешними рынками.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ООН и World Bank, 2023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крупнейших стран мира: место Индии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выхода на первое место по численности населения Индия стала важнейшим демографическим центром мира, влияющим на рынок труда, потребление и миграции.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заметно опережает другие крупнейшие страны по населению, а её демографический масштаб усиливает роль государства в мировой экономике и политике.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642" y="693300"/>
            <a:ext cx="3448717" cy="375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872075" y="684675"/>
            <a:ext cx="3845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Индии и значение муссонов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1277700" y="1513000"/>
            <a:ext cx="34398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пояса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Индии лежит в тропическом и субтропическом поясах. Поэтому здесь жаркое лето, заметные сезонные контрасты и сильная зависимость природных процессов от режима осадков.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277700" y="2269347"/>
            <a:ext cx="34398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муссон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Юго-западный муссон летом приносит основную часть годовых осадков. Он определяет сроки посевов, наполнение рек и состояние пастбищ, а потому имеет решающее значение для хозяйства.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1277700" y="3026224"/>
            <a:ext cx="34398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сезон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муссон обычно более сухой и не даёт таких обильных осадков. В это время на большей части территории усиливается значение запасов воды и орошения.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1277700" y="3792000"/>
            <a:ext cx="34398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неустойчивости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муссоны запаздывают или усиливаются чрезмерно, возникают засухи, наводнения и падение урожайности. Поэтому погодная изменчивость напрямую влияет на жизнь населения и продовольственную безопасность.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188828"/>
            <a:ext cx="4894200" cy="23247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природные ресурсы Индии и районы их размещения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где сосредоточены главные виды ресурсов и какую роль они играют в хозяйстве страны.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Ресурсная база Индии разнообразна, но размещена неравномерно, поэтому стране особенно важны транспорт, энергетика и межрегиональные связи.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сведения по регионам Индии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475" y="1841136"/>
            <a:ext cx="376800" cy="3349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05713" y="1841136"/>
            <a:ext cx="376800" cy="3349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343" y="3512438"/>
            <a:ext cx="311063" cy="35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6361" y="3512438"/>
            <a:ext cx="355500" cy="35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Минерально-сырьевой потенциал и его ограничители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Сырьевой фундамент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входит в число крупных производителей угля, железной руды и бокситов. Это создаёт основу для металлургии, энергетики и перерабатывающей промышленности.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Неравномерное размещение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месторождения сосредоточены в восточных и центральных районах, тогда как многие крупные предприятия и рынки потребления находятся далеко от них.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транспорта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пространственного разрыва между ресурсами и промышленными узлами возрастает роль железных дорог, портов и логистических коридоров, соединяющих разные части страны.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425150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Издержки развития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4910925" y="4049425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сырья приносит экономический рост, но также усиливает нагрузку на природу и инфраструктуру, повышая экологические и транспортные затраты регионов.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природные условия влияют на хозяйство Индии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зависимость сельского хозяйства и продовольственной безопасности от режима муссонов и управления водными ресурсами.
</a:t>
            </a:r>
            <a:endParaRPr lang="en-US" sz="151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104941"/>
            <a:ext cx="9144000" cy="2035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36875" y="207975"/>
            <a:ext cx="82305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Индо-Гангская равнина как главное ядро расселения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4" name="Text 2"/>
          <p:cNvSpPr txBox="1"/>
          <p:nvPr/>
        </p:nvSpPr>
        <p:spPr>
          <a:xfrm>
            <a:off x="436884" y="1907511"/>
            <a:ext cx="2024761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Равнина отличается ровным рельефом, доступом к воде и плодородными почвами. Эти условия издавна создавали благоприятную основу для земледелия и плотного расселения населения.
</a:t>
            </a:r>
            <a:endParaRPr lang="en-US" sz="900" dirty="0"/>
          </a:p>
        </p:txBody>
      </p:sp>
      <p:sp>
        <p:nvSpPr>
          <p:cNvPr id="15" name="Text 3"/>
          <p:cNvSpPr txBox="1"/>
          <p:nvPr/>
        </p:nvSpPr>
        <p:spPr>
          <a:xfrm>
            <a:off x="918763" y="1361536"/>
            <a:ext cx="1542689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преимущества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2505478" y="1907511"/>
            <a:ext cx="2024761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здесь сосредоточены крупные города, транспортные узлы и интенсивное сельское хозяйство. Территория стала важнейшим центром экономической активности и внутренней миграции.
</a:t>
            </a:r>
            <a:endParaRPr lang="en-US" sz="900" dirty="0"/>
          </a:p>
        </p:txBody>
      </p:sp>
      <p:sp>
        <p:nvSpPr>
          <p:cNvPr id="17" name="Text 5"/>
          <p:cNvSpPr txBox="1"/>
          <p:nvPr/>
        </p:nvSpPr>
        <p:spPr>
          <a:xfrm>
            <a:off x="2987357" y="1361536"/>
            <a:ext cx="1542689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Хозяйственное ядро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4574072" y="1907511"/>
            <a:ext cx="2024761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Длительная история земледельческого освоения укрепила роль равнины как главного района проживания. Здесь из поколения в поколение формировались устойчивые поселения и хозяйственные связи.
</a:t>
            </a:r>
            <a:endParaRPr lang="en-US" sz="900" dirty="0"/>
          </a:p>
        </p:txBody>
      </p:sp>
      <p:sp>
        <p:nvSpPr>
          <p:cNvPr id="19" name="Text 7"/>
          <p:cNvSpPr txBox="1"/>
          <p:nvPr/>
        </p:nvSpPr>
        <p:spPr>
          <a:xfrm>
            <a:off x="5055952" y="1361536"/>
            <a:ext cx="1542689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освоение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6642667" y="1907511"/>
            <a:ext cx="2024761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 крупным рекам и удобство сообщения между районами усиливают значение равнины. Она остаётся пространством, где особенно заметны связи природы, населения и экономики.
</a:t>
            </a:r>
            <a:endParaRPr lang="en-US" sz="900" dirty="0"/>
          </a:p>
        </p:txBody>
      </p:sp>
      <p:sp>
        <p:nvSpPr>
          <p:cNvPr id="21" name="Text 9"/>
          <p:cNvSpPr txBox="1"/>
          <p:nvPr/>
        </p:nvSpPr>
        <p:spPr>
          <a:xfrm>
            <a:off x="7124546" y="1361536"/>
            <a:ext cx="1542689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Population Prospects 2022; оценки на 2023 год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Возрастная структура населения Индии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Молодая возрастная структура поддерживает высокий потенциальный спрос на образование, жильё и рабочие места в городах.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трудоспособного населения создаёт демографическое преимущество, но его реализация зависит от занятости и качества подготовки кадров.
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73325" y="263525"/>
            <a:ext cx="82236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Языковое и религиозное разнообразие населения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099650" y="1171200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Многоязычная страна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Хинди и английский выполняют общегосударственные функции, однако в регионах широко используются и другие официально признанные языки. Это помогает учитывать местную специфику, но усложняет управление и образование.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1099650" y="2938675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Религиозная мозаика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Индуизм объединяет большинство населения, а мусульмане, христиане, сикхи и буддисты образуют крупные общины. Такое разнообразие заметно влияет на праздники, традиции, общественную жизнь и политическую культуру.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316125" y="1171200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Региональная идентичность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 вера часто усиливают чувство принадлежности к своему штату или общине. Поэтому в Индии особенно важны федеративное устройство, компромиссы между регионами и уважение к культурным различиям.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5316125" y="2938675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в разнообразии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населения не только создаёт трудности, но и делает страну культурно богатой. Оно проявляется в литературе, кинематографе, кухне, музыке и повседневном общении между жителями разных регионов.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775" y="1782309"/>
            <a:ext cx="4788300" cy="152803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11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Индии и их функции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766" y="4294387"/>
            <a:ext cx="3902100" cy="1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64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географические сведения; административное устройство Индии
</a:t>
            </a:r>
            <a:endParaRPr lang="en-US" sz="645" dirty="0"/>
          </a:p>
        </p:txBody>
      </p:sp>
      <p:sp>
        <p:nvSpPr>
          <p:cNvPr id="6" name="Text 2"/>
          <p:cNvSpPr txBox="1"/>
          <p:nvPr/>
        </p:nvSpPr>
        <p:spPr>
          <a:xfrm>
            <a:off x="5233725" y="825975"/>
            <a:ext cx="3708000" cy="35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Индии выполняют разные, но взаимосвязанные функции, формируя опорные узлы экономики, политики, транспорта и культуры.
</a:t>
            </a:r>
            <a:pPr algn="l" indent="0" marL="0">
              <a:lnSpc>
                <a:spcPct val="150041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страны сосредоточена в нескольких мегаполисах, где концентрируются управление, капитал, транспорт и высокотехнологичные отрасли.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8025" y="1249063"/>
            <a:ext cx="323400" cy="32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2025" y="2979571"/>
            <a:ext cx="335400" cy="2981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26038" y="1276603"/>
            <a:ext cx="335400" cy="2683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952250" y="2966938"/>
            <a:ext cx="282975" cy="3234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36875" y="1930500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притягивают население более широким рынком труда и возможностью получить стабильный доход. Особенно заметен приток в Дели, Мумбаи, Бангалор и Хайдарабад.
</a:t>
            </a:r>
            <a:endParaRPr lang="en-US" sz="1100" dirty="0"/>
          </a:p>
        </p:txBody>
      </p:sp>
      <p:sp>
        <p:nvSpPr>
          <p:cNvPr id="16" name="Text 1"/>
          <p:cNvSpPr txBox="1"/>
          <p:nvPr/>
        </p:nvSpPr>
        <p:spPr>
          <a:xfrm>
            <a:off x="1136600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и доход
</a:t>
            </a:r>
            <a:endParaRPr lang="en-US" sz="1300" dirty="0"/>
          </a:p>
        </p:txBody>
      </p:sp>
      <p:sp>
        <p:nvSpPr>
          <p:cNvPr id="17" name="Text 2"/>
          <p:cNvSpPr txBox="1"/>
          <p:nvPr/>
        </p:nvSpPr>
        <p:spPr>
          <a:xfrm>
            <a:off x="436875" y="3665371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 населения городов приводит к нехватке доступного жилья, расширению периферийных районов и появлению плотной застройки. Это меняет облик городского пространства и усиливает социальное расслоение.
</a:t>
            </a:r>
            <a:endParaRPr lang="en-US" sz="1072" dirty="0"/>
          </a:p>
        </p:txBody>
      </p:sp>
      <p:sp>
        <p:nvSpPr>
          <p:cNvPr id="18" name="Text 3"/>
          <p:cNvSpPr txBox="1"/>
          <p:nvPr/>
        </p:nvSpPr>
        <p:spPr>
          <a:xfrm>
            <a:off x="1136600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Жилищный дефицит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4837650" y="1930500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усиливаются стремлением получить качественное образование, доступ к медицине и коммунальной инфраструктуре. Именно эти услуги часто концентрируются в крупных агломерациях быстрее, чем в малых городах.
</a:t>
            </a:r>
            <a:endParaRPr lang="en-US" sz="1071" dirty="0"/>
          </a:p>
        </p:txBody>
      </p:sp>
      <p:sp>
        <p:nvSpPr>
          <p:cNvPr id="20" name="Text 5"/>
          <p:cNvSpPr txBox="1"/>
          <p:nvPr/>
        </p:nvSpPr>
        <p:spPr>
          <a:xfrm>
            <a:off x="5550724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услуги
</a:t>
            </a:r>
            <a:endParaRPr lang="en-US" sz="1300" dirty="0"/>
          </a:p>
        </p:txBody>
      </p:sp>
      <p:sp>
        <p:nvSpPr>
          <p:cNvPr id="21" name="Text 6"/>
          <p:cNvSpPr txBox="1"/>
          <p:nvPr/>
        </p:nvSpPr>
        <p:spPr>
          <a:xfrm>
            <a:off x="4837650" y="3665372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жителей повышает нагрузку на дороги, метро и пригородные линии. Перегруженный транспорт становится одной из главных проблем индийских агломераций и влияет на качество повседневной жизни.
</a:t>
            </a:r>
            <a:endParaRPr lang="en-US" sz="1100" dirty="0"/>
          </a:p>
        </p:txBody>
      </p:sp>
      <p:sp>
        <p:nvSpPr>
          <p:cNvPr id="22" name="Text 7"/>
          <p:cNvSpPr txBox="1"/>
          <p:nvPr/>
        </p:nvSpPr>
        <p:spPr>
          <a:xfrm>
            <a:off x="5550724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нагрузка
</a:t>
            </a:r>
            <a:endParaRPr lang="en-US" sz="1300" dirty="0"/>
          </a:p>
        </p:txBody>
      </p:sp>
      <p:sp>
        <p:nvSpPr>
          <p:cNvPr id="23" name="Text 8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24" name="Text 9"/>
          <p:cNvSpPr txBox="1"/>
          <p:nvPr/>
        </p:nvSpPr>
        <p:spPr>
          <a:xfrm>
            <a:off x="436875" y="404025"/>
            <a:ext cx="844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и последствия урбанизации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Bank, структура ВВП по отраслям; последние доступные оценки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экономики и занятости населения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Сектора экономики развиты неравномерно: современные отрасли усиливаются в крупных агломерациях и технологических центрах юга и запада страны.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услуг показывает переход к более сложной экономике, однако сельское хозяйство по-прежнему важно для занятости и регионального баланса.
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642" y="693300"/>
            <a:ext cx="3448717" cy="375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872075" y="684675"/>
            <a:ext cx="3845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водных и земельных ресурсов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1277700" y="1513000"/>
            <a:ext cx="34398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воды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районах подземные воды расходуются быстрее, чем успевают пополняться. Это особенно опасно для сельского хозяйства, где орошение напрямую связано с устойчивостью урожаев и доходами фермеров.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277700" y="2269347"/>
            <a:ext cx="34398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рек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Стоки промышленных предприятий, городские отходы и сельскохозяйственные химикаты ухудшают качество воды. В густонаселённых бассейнах рек это создаёт санитарные риски и усложняет водоснабжение миллионов людей.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1277700" y="3026224"/>
            <a:ext cx="34398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и земли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Эрозия, засоление и застройка сокращают площадь плодородных земель вокруг городов и в интенсивно используемых сельских районах. Потери земли особенно чувствительны там, где плотность населения уже очень высока.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1277700" y="3792000"/>
            <a:ext cx="34398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воды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отдельных штатах население сталкивается с нехваткой безопасной питьевой воды. Поэтому всё большее значение приобретают водохранилища, каналы, экономное орошение и более строгий контроль за водопользованием.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ресурсы превращаются в экономический рост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связь между ресурсной базой, инфраструктурой и развитием хозяйства Индии.
</a:t>
            </a:r>
            <a:endParaRPr lang="en-US" sz="151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36875" y="207975"/>
            <a:ext cx="82305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в современной мировой системе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436875" y="190750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входит в число крупнейших экономик мира по номинальному ВВП и участвует в работе G20. Это делает её заметным игроком в обсуждении финансовых, торговых и климатических вопросов.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1027060" y="136152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Крупная экономика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37100" y="190750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Огромное население формирует масштабный внутренний спрос на товары, транспорт, цифровые сервисы и образование. Именно этот рынок привлекает инвестиции и стимулирует развитие бизнеса.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5227285" y="136152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Растущий рынок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436875" y="361755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активно экспортирует услуги, фармацевтику, текстиль и продукцию обрабатывающей промышленности. Международная торговля поддерживает занятость, технологическое обновление и связи с разными регионами мира.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1027060" y="307157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связи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4637100" y="361755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к Индийскому океану усиливает значение Индии в морской торговле и региональной безопасности. Сотрудничество со странами Индо-Тихоокеанского региона повышает её международный вес.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5227285" y="307157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Индо-Тихоокеанский узел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375959"/>
            <a:ext cx="4894200" cy="1950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показатели Республики Индия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показатели помогают увидеть масштаб страны, её демографический вес и выгодное положение на морских и сухопутных путях Азии.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огромной территории, населения и выхода к Индийскому океану делает Индию одной из ключевых стран Азии и мира.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данные по Индии; 2023–2024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Индия: страна больших масштабов и больших возможностей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Индии соединяет выгодное положение у Индийского океана, богатые ресурсы и мощный демографический потенциал. Будущее страны зависит от того, сумеет ли она превратить эти преимущества в устойчивое развитие.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2026-06-02T22:38:44Z</dcterms:created>
  <dcterms:modified xsi:type="dcterms:W3CDTF">2026-06-02T22:38:44Z</dcterms:modified>
</cp:coreProperties>
</file>