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26900" y="2714050"/>
            <a:ext cx="4485000" cy="22643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53255" y="1049979"/>
            <a:ext cx="83586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биологические ресурсы важны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75073" y="3535889"/>
            <a:ext cx="3464100" cy="63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 животные дают человеку всё необходимое для жизни.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53255" y="330995"/>
            <a:ext cx="3786000" cy="2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92325" y="1888381"/>
            <a:ext cx="3277200" cy="253791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93870" y="598493"/>
            <a:ext cx="7543800" cy="8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называют биологическими ресурсами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823219" y="2463737"/>
            <a:ext cx="3240600" cy="15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ресурсы — это живые организмы и всё, что человек использует из живой природы: от леса и рыбы до лекарственных растений и пород животных.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12650" y="71050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93870" y="691280"/>
            <a:ext cx="5954400" cy="8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AE5E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Растительный и животный мир
</a:t>
            </a:r>
            <a:endParaRPr lang="en-US" sz="2100" dirty="0"/>
          </a:p>
        </p:txBody>
      </p:sp>
      <p:sp>
        <p:nvSpPr>
          <p:cNvPr id="8" name="Text 1"/>
          <p:cNvSpPr txBox="1"/>
          <p:nvPr/>
        </p:nvSpPr>
        <p:spPr>
          <a:xfrm>
            <a:off x="591775" y="2470739"/>
            <a:ext cx="2208000" cy="42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Земли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91769" y="2958812"/>
            <a:ext cx="2208000" cy="15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Растительный мир включает деревья, кустарники, травы, мхи, водоросли и культурные растения. Именно они создают органическое вещество и поддерживают жизнь многих других организмов.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339579" y="2470739"/>
            <a:ext cx="2208000" cy="42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основа жизни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339583" y="2958812"/>
            <a:ext cx="2208000" cy="15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мира тесно связаны между собой и с условиями среды. Без их разнообразия экосистемы теряют устойчивость, а человек — важные ресурсы и природные услуги.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465677" y="2470739"/>
            <a:ext cx="2208000" cy="42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животных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3465676" y="2958812"/>
            <a:ext cx="2208000" cy="15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Животный мир объединяет насекомых, рыб, птиц, зверей и домашних животных. Он участвует в опылении, распространении семян, регулировании численности видов и образовании пищевых цепей.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E5E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3250" y="1788242"/>
            <a:ext cx="8237400" cy="29045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93870" y="691280"/>
            <a:ext cx="81180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организмы связаны в экосистеме
</a:t>
            </a:r>
            <a:endParaRPr lang="en-US" sz="2100" dirty="0"/>
          </a:p>
        </p:txBody>
      </p:sp>
      <p:sp>
        <p:nvSpPr>
          <p:cNvPr id="7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693870" y="1179955"/>
            <a:ext cx="81180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основные потоки энергии и круговорот веществ в природе.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93870" y="691280"/>
            <a:ext cx="81180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биологические ресурсы
</a:t>
            </a:r>
            <a:endParaRPr lang="en-US" sz="2100" dirty="0"/>
          </a:p>
        </p:txBody>
      </p:sp>
      <p:sp>
        <p:nvSpPr>
          <p:cNvPr id="11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453650" y="2283552"/>
            <a:ext cx="14226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смысл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453650" y="2715887"/>
            <a:ext cx="1422600" cy="152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ресурсы человек получает из живой природы. Это не только готовая пища, но и сырьё, лекарства, корм, материалы для промышленности и объекты для изучения.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7277650" y="2283550"/>
            <a:ext cx="14226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беречь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7277655" y="2715887"/>
            <a:ext cx="1422600" cy="152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ресурсы нельзя считать бесконечными. Если уничтожать места обитания и сокращать разнообразие видов, восстанавливать их становится всё труднее.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5571650" y="2283550"/>
            <a:ext cx="14226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богатство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5571654" y="2715887"/>
            <a:ext cx="1422600" cy="152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значение имеют виды и породы с полезными свойствами. Они помогают получать более урожайные культуры, продуктивных животных и устойчивые к условиям среды формы.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3865650" y="2283550"/>
            <a:ext cx="14226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входит в группу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3865652" y="2715887"/>
            <a:ext cx="1422600" cy="152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биологическим ресурсам относят растения, животных, грибы, леса, рыбу и полезные микроорганизмы. Их ценность зависит от того, как их используют люди.
</a:t>
            </a:r>
            <a:endParaRPr lang="en-US" sz="900" dirty="0"/>
          </a:p>
        </p:txBody>
      </p:sp>
      <p:sp>
        <p:nvSpPr>
          <p:cNvPr id="20" name="Text 10"/>
          <p:cNvSpPr txBox="1"/>
          <p:nvPr/>
        </p:nvSpPr>
        <p:spPr>
          <a:xfrm>
            <a:off x="2159650" y="2283551"/>
            <a:ext cx="14226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видов пользы
</a:t>
            </a:r>
            <a:endParaRPr lang="en-US" sz="1100" dirty="0"/>
          </a:p>
        </p:txBody>
      </p:sp>
      <p:sp>
        <p:nvSpPr>
          <p:cNvPr id="21" name="Text 11"/>
          <p:cNvSpPr txBox="1"/>
          <p:nvPr/>
        </p:nvSpPr>
        <p:spPr>
          <a:xfrm>
            <a:off x="2159651" y="2715887"/>
            <a:ext cx="1422600" cy="152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организм может быть полезен по-разному. Например, растение может давать плоды, лекарственное сырьё, масло и семена для селекции.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94144" y="2501025"/>
            <a:ext cx="4755613" cy="1951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93870" y="691280"/>
            <a:ext cx="81180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биологических ресурсов
</a:t>
            </a:r>
            <a:endParaRPr lang="en-US" sz="2100" dirty="0"/>
          </a:p>
        </p:txBody>
      </p:sp>
      <p:sp>
        <p:nvSpPr>
          <p:cNvPr id="7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53250" y="4525325"/>
            <a:ext cx="8358600" cy="22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школьного курса биологии и географии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53250" y="1530425"/>
            <a:ext cx="4054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ресурсы делят по тому, какую пользу они приносят человеку. Один и тот же вид может относиться сразу к нескольким группам.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636150" y="1530425"/>
            <a:ext cx="4054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показывает, что живые организмы используются и как продукты питания, и как сырьё, и как источник новых полезных форм.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1775" y="1425917"/>
            <a:ext cx="7962600" cy="211506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93870" y="691280"/>
            <a:ext cx="81180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как пищевой ресурс
</a:t>
            </a:r>
            <a:endParaRPr lang="en-US" sz="2100" dirty="0"/>
          </a:p>
        </p:txBody>
      </p:sp>
      <p:sp>
        <p:nvSpPr>
          <p:cNvPr id="9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591775" y="3680759"/>
            <a:ext cx="3783900" cy="1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культуры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91775" y="3928651"/>
            <a:ext cx="37839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растения выращивают на полях, в садах и огородах. Из них получают хлеб, овощи, фрукты, сахар, чай, растительное масло и другие продукты повседневного питания.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770475" y="3680759"/>
            <a:ext cx="3783900" cy="1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Подарки природы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770475" y="3928651"/>
            <a:ext cx="37839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Дикие растения собирают в лесу, на лугах и по берегам водоёмов. Они дополняют рацион человека ягодами, орехами, травами и другими полезными дарами природы.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2175" y="1305505"/>
            <a:ext cx="4242300" cy="35214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E5E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5169000" y="3254225"/>
            <a:ext cx="35166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Осторожный сбор
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4821000" y="3473800"/>
            <a:ext cx="3864600" cy="3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полезные растения требуют аккуратного сбора. Важно соблюдать сроки заготовки, не повреждать природу и помнить, что некоторые виды могут быть ядовитыми.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5169000" y="4146900"/>
            <a:ext cx="35166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применение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821000" y="4366475"/>
            <a:ext cx="3864600" cy="3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применением нужно учитывать возможную аллергию и противопоказания. Поэтому лекарства из растений используют только по правилам и при необходимости советуются со специалистами.
</a:t>
            </a:r>
            <a:endParaRPr lang="en-US" sz="891" dirty="0"/>
          </a:p>
        </p:txBody>
      </p:sp>
      <p:sp>
        <p:nvSpPr>
          <p:cNvPr id="14" name="Text 5"/>
          <p:cNvSpPr txBox="1"/>
          <p:nvPr/>
        </p:nvSpPr>
        <p:spPr>
          <a:xfrm>
            <a:off x="5169000" y="2361550"/>
            <a:ext cx="35166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примеры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4821000" y="2581125"/>
            <a:ext cx="3864600" cy="3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Ромашка, календула, валериана, шиповник и зверобой — известные примеры таких растений. Каждое из них используют при определённых состояниях и в разных формах.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5169000" y="1468875"/>
            <a:ext cx="35166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вещества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4821000" y="1688450"/>
            <a:ext cx="3864600" cy="3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Лекарственные растения содержат вещества, которые помогают создавать лекарства, настои и мази. Их свойства изучают в медицине и фармацевтике, чтобы использовать безопасно и точно.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693875" y="691275"/>
            <a:ext cx="8126700" cy="3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AE5E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Лекарственные растения и их вещества
</a:t>
            </a:r>
            <a:endParaRPr lang="en-US" sz="2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2185" y="1345202"/>
            <a:ext cx="2740500" cy="229891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1275" y="1345202"/>
            <a:ext cx="2740500" cy="229891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03761" y="1345202"/>
            <a:ext cx="2740500" cy="2298916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93870" y="691280"/>
            <a:ext cx="8118000" cy="41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3F531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как многопрофильный ресурс
</a:t>
            </a:r>
            <a:endParaRPr lang="en-US" sz="2100" dirty="0"/>
          </a:p>
        </p:txBody>
      </p:sp>
      <p:sp>
        <p:nvSpPr>
          <p:cNvPr id="10" name="Text 1"/>
          <p:cNvSpPr txBox="1"/>
          <p:nvPr/>
        </p:nvSpPr>
        <p:spPr>
          <a:xfrm>
            <a:off x="453650" y="3824674"/>
            <a:ext cx="2484000" cy="28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F531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Лесная кладовая
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53644" y="4146724"/>
            <a:ext cx="2519400" cy="5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лес даёт сразу несколько ресурсов: древесину для строительства и мебели, бумажное сырьё, смолу, кору, ягоды, грибы и орехи. Поэтому лес ценят не только как место заготовки, но и как природную кладовую.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6192730" y="3824674"/>
            <a:ext cx="2484000" cy="28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F531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и отдых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192734" y="4146724"/>
            <a:ext cx="2519400" cy="5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помогает человеку отдыхать и учиться наблюдать природу. Он также защищает почву от размывания и удерживает влагу, поэтому важен для климата и сохранения ландшафтов.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3325221" y="3824674"/>
            <a:ext cx="2484000" cy="28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F531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для видов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3325220" y="4146724"/>
            <a:ext cx="2519400" cy="5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многих животных и растений лес — это дом, где есть укрытие, пища и условия для размножения. Если лес исчезает, вместе с ним исчезают и связанные с ним виды.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F531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49098" y="1659625"/>
            <a:ext cx="3493200" cy="214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мире рыба и другие водные организмы остаются важным источником питания для миллионов людей.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8612650" y="71050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693900" y="1689604"/>
            <a:ext cx="3240600" cy="10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33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3,3 млрд человек
</a:t>
            </a:r>
            <a:endParaRPr lang="en-US" sz="3633" dirty="0"/>
          </a:p>
        </p:txBody>
      </p:sp>
      <p:sp>
        <p:nvSpPr>
          <p:cNvPr id="7" name="Text 3"/>
          <p:cNvSpPr txBox="1"/>
          <p:nvPr/>
        </p:nvSpPr>
        <p:spPr>
          <a:xfrm>
            <a:off x="693900" y="2808675"/>
            <a:ext cx="3240600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получают не менее 20% животного белка из рыбы и других водных организмов.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693900" y="4461900"/>
            <a:ext cx="80079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FAO, The State of World Fisheries and Aquaculture 2024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80350" y="1306376"/>
            <a:ext cx="4240200" cy="351969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93875" y="691275"/>
            <a:ext cx="8126400" cy="3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AE5E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животного происхождения
</a:t>
            </a:r>
            <a:endParaRPr lang="en-US" sz="2100" dirty="0"/>
          </a:p>
        </p:txBody>
      </p:sp>
      <p:sp>
        <p:nvSpPr>
          <p:cNvPr id="10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E5E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523075" y="1422143"/>
            <a:ext cx="37716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материалы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23075" y="1641720"/>
            <a:ext cx="3771600" cy="3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Шерсть, пух и перо ценятся за тепло и лёгкость: из них шьют одежду, делают одеяла и наполнители. Эти материалы получают от домашних животных и птицы.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523075" y="4103343"/>
            <a:ext cx="37716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области применения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523075" y="4322920"/>
            <a:ext cx="3771600" cy="3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9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животного происхождения идут и на технические изделия: фильтры, кисти, наполнители, отдельные детали в промышленности. Чем разумнее используются такие ресурсы, тем меньше нагрузка на природу.
</a:t>
            </a:r>
            <a:endParaRPr lang="en-US" sz="849" dirty="0"/>
          </a:p>
        </p:txBody>
      </p:sp>
      <p:sp>
        <p:nvSpPr>
          <p:cNvPr id="15" name="Text 6"/>
          <p:cNvSpPr txBox="1"/>
          <p:nvPr/>
        </p:nvSpPr>
        <p:spPr>
          <a:xfrm>
            <a:off x="523075" y="3209610"/>
            <a:ext cx="37716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Натуральный шёлк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523075" y="3429187"/>
            <a:ext cx="3771600" cy="3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Шёлк получают от тутового шелкопряда; это тонкое и очень прочное волокно. Из него делают ткани, которые ценят за лёгкость, блеск и удобство в носке.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523075" y="2315876"/>
            <a:ext cx="37716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Прочное сырьё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523075" y="2535454"/>
            <a:ext cx="3771600" cy="3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и мех издавна служат прочным сырьём для обуви, ремней и верхней одежды. При их использовании важно помнить о законных способах получения и бережном отношении к животным.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2184" y="1347774"/>
            <a:ext cx="8479500" cy="22937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93870" y="691280"/>
            <a:ext cx="81180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Биоресурсы и наука
</a:t>
            </a:r>
            <a:endParaRPr lang="en-US" sz="2100" dirty="0"/>
          </a:p>
        </p:txBody>
      </p:sp>
      <p:sp>
        <p:nvSpPr>
          <p:cNvPr id="10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53650" y="3954163"/>
            <a:ext cx="2514300" cy="1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Селекция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453648" y="4170625"/>
            <a:ext cx="2514300" cy="5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изучает наследственные признаки растений и животных, чтобы выбирать особей с нужными качествами. Так получают более урожайные, вкусные и устойчивые к болезням формы.
</a:t>
            </a:r>
            <a:endParaRPr lang="en-US" sz="791" dirty="0"/>
          </a:p>
        </p:txBody>
      </p:sp>
      <p:sp>
        <p:nvSpPr>
          <p:cNvPr id="13" name="Text 4"/>
          <p:cNvSpPr txBox="1"/>
          <p:nvPr/>
        </p:nvSpPr>
        <p:spPr>
          <a:xfrm>
            <a:off x="6199475" y="3954163"/>
            <a:ext cx="2514300" cy="1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Сохранение разнообразия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199473" y="4170625"/>
            <a:ext cx="2514300" cy="5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сохраняет биоресурсы в банках семян, питомниках и коллекциях живых растений. Это нужно, чтобы не потерять редкие виды и иметь материал для будущих исследований.
</a:t>
            </a:r>
            <a:endParaRPr lang="en-US" sz="800" dirty="0"/>
          </a:p>
        </p:txBody>
      </p:sp>
      <p:sp>
        <p:nvSpPr>
          <p:cNvPr id="15" name="Text 6"/>
          <p:cNvSpPr txBox="1"/>
          <p:nvPr/>
        </p:nvSpPr>
        <p:spPr>
          <a:xfrm>
            <a:off x="3326562" y="3954163"/>
            <a:ext cx="2514300" cy="1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Польза для хозяйства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3326560" y="4170625"/>
            <a:ext cx="2514300" cy="5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сельского хозяйства особенно важны сорта растений и породы животных, приспособленные к местному климату. Они помогают получать больше продукции при меньших потерях от холода, засухи и вредителей.
</a:t>
            </a:r>
            <a:endParaRPr lang="en-US" sz="79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3250" y="1788242"/>
            <a:ext cx="8237400" cy="29045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93870" y="691280"/>
            <a:ext cx="81180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Экосистемные услуги природы
</a:t>
            </a:r>
            <a:endParaRPr lang="en-US" sz="2100" dirty="0"/>
          </a:p>
        </p:txBody>
      </p:sp>
      <p:sp>
        <p:nvSpPr>
          <p:cNvPr id="7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693870" y="1179955"/>
            <a:ext cx="81180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живые организмы связаны между собой и какие природные услуги они создают.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1775" y="1425917"/>
            <a:ext cx="7962600" cy="211506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93870" y="691280"/>
            <a:ext cx="81180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 природе нужен баланс
</a:t>
            </a:r>
            <a:endParaRPr lang="en-US" sz="2100" dirty="0"/>
          </a:p>
        </p:txBody>
      </p:sp>
      <p:sp>
        <p:nvSpPr>
          <p:cNvPr id="10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591775" y="3680746"/>
            <a:ext cx="23760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хищников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591775" y="3997700"/>
            <a:ext cx="2376000" cy="5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Хищники удерживают численность травоядных и мелких животных в разумных пределах. Без них одни виды могли бы слишком сильно размножиться и истощить растительные ресурсы.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6178375" y="3680746"/>
            <a:ext cx="23760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разложителей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178375" y="3997700"/>
            <a:ext cx="2376000" cy="5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Разложители возвращают вещества из опавших листьев, остатков растений и тел животных в почву. Благодаря этому растения получают питание и могут снова расти.
</a:t>
            </a:r>
            <a:endParaRPr lang="en-US" sz="800" dirty="0"/>
          </a:p>
        </p:txBody>
      </p:sp>
      <p:sp>
        <p:nvSpPr>
          <p:cNvPr id="15" name="Text 6"/>
          <p:cNvSpPr txBox="1"/>
          <p:nvPr/>
        </p:nvSpPr>
        <p:spPr>
          <a:xfrm>
            <a:off x="3385075" y="3680746"/>
            <a:ext cx="23760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паразитов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3385075" y="3997700"/>
            <a:ext cx="2376000" cy="5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Паразиты тоже участвуют в регулировании численности организмов. Хотя они кажутся вредными, в природе их действие помогает сохранять равновесие между видами.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2175" y="1309651"/>
            <a:ext cx="4242300" cy="351729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693875" y="691275"/>
            <a:ext cx="8126700" cy="3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AE5E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угрожает биоресурсам
</a:t>
            </a:r>
            <a:endParaRPr lang="en-US" sz="2100" dirty="0"/>
          </a:p>
        </p:txBody>
      </p:sp>
      <p:sp>
        <p:nvSpPr>
          <p:cNvPr id="12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E5E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5169000" y="4295489"/>
            <a:ext cx="34236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5. Изменение климата
</a:t>
            </a:r>
            <a:endParaRPr lang="en-US" sz="900" dirty="0"/>
          </a:p>
        </p:txBody>
      </p:sp>
      <p:sp>
        <p:nvSpPr>
          <p:cNvPr id="14" name="Text 3"/>
          <p:cNvSpPr txBox="1"/>
          <p:nvPr/>
        </p:nvSpPr>
        <p:spPr>
          <a:xfrm>
            <a:off x="4821000" y="4489800"/>
            <a:ext cx="3864600" cy="27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климата меняет температуру, влажность и режим осадков. Из-за этого многим растениям и животным приходится искать новые места обитания или приспосабливаться.
</a:t>
            </a:r>
            <a:endParaRPr lang="en-US" sz="700" dirty="0"/>
          </a:p>
        </p:txBody>
      </p:sp>
      <p:sp>
        <p:nvSpPr>
          <p:cNvPr id="15" name="Text 4"/>
          <p:cNvSpPr txBox="1"/>
          <p:nvPr/>
        </p:nvSpPr>
        <p:spPr>
          <a:xfrm>
            <a:off x="5169000" y="3581114"/>
            <a:ext cx="34236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Чужеродные виды
</a:t>
            </a:r>
            <a:endParaRPr lang="en-US" sz="900" dirty="0"/>
          </a:p>
        </p:txBody>
      </p:sp>
      <p:sp>
        <p:nvSpPr>
          <p:cNvPr id="16" name="Text 5"/>
          <p:cNvSpPr txBox="1"/>
          <p:nvPr/>
        </p:nvSpPr>
        <p:spPr>
          <a:xfrm>
            <a:off x="4821000" y="3775425"/>
            <a:ext cx="3864600" cy="27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Инвазивные виды быстро занимают новые территории и вытесняют местные организмы. Им часто не хватает естественных врагов, поэтому они распространяются особенно быстро.
</a:t>
            </a:r>
            <a:endParaRPr lang="en-US" sz="700" dirty="0"/>
          </a:p>
        </p:txBody>
      </p:sp>
      <p:sp>
        <p:nvSpPr>
          <p:cNvPr id="17" name="Text 6"/>
          <p:cNvSpPr txBox="1"/>
          <p:nvPr/>
        </p:nvSpPr>
        <p:spPr>
          <a:xfrm>
            <a:off x="5169000" y="2866739"/>
            <a:ext cx="34236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Браконьерство
</a:t>
            </a:r>
            <a:endParaRPr lang="en-US" sz="900" dirty="0"/>
          </a:p>
        </p:txBody>
      </p:sp>
      <p:sp>
        <p:nvSpPr>
          <p:cNvPr id="18" name="Text 7"/>
          <p:cNvSpPr txBox="1"/>
          <p:nvPr/>
        </p:nvSpPr>
        <p:spPr>
          <a:xfrm>
            <a:off x="4821000" y="3061050"/>
            <a:ext cx="3864600" cy="27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Браконьерство особенно опасно для редких животных и ценных видов. Если отстрел или ловля не контролируются, восстановить численность становится очень трудно.
</a:t>
            </a:r>
            <a:endParaRPr lang="en-US" sz="700" dirty="0"/>
          </a:p>
        </p:txBody>
      </p:sp>
      <p:sp>
        <p:nvSpPr>
          <p:cNvPr id="19" name="Text 8"/>
          <p:cNvSpPr txBox="1"/>
          <p:nvPr/>
        </p:nvSpPr>
        <p:spPr>
          <a:xfrm>
            <a:off x="5169000" y="2152364"/>
            <a:ext cx="34236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Загрязнение среды
</a:t>
            </a:r>
            <a:endParaRPr lang="en-US" sz="900" dirty="0"/>
          </a:p>
        </p:txBody>
      </p:sp>
      <p:sp>
        <p:nvSpPr>
          <p:cNvPr id="20" name="Text 9"/>
          <p:cNvSpPr txBox="1"/>
          <p:nvPr/>
        </p:nvSpPr>
        <p:spPr>
          <a:xfrm>
            <a:off x="4821000" y="2346675"/>
            <a:ext cx="3864600" cy="27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воды, воздуха и почвы ослабляет живые организмы. Рыба, насекомые, птицы и растения хуже развиваются, а иногда погибают целые популяции.
</a:t>
            </a:r>
            <a:endParaRPr lang="en-US" sz="700" dirty="0"/>
          </a:p>
        </p:txBody>
      </p:sp>
      <p:sp>
        <p:nvSpPr>
          <p:cNvPr id="21" name="Text 10"/>
          <p:cNvSpPr txBox="1"/>
          <p:nvPr/>
        </p:nvSpPr>
        <p:spPr>
          <a:xfrm>
            <a:off x="5169000" y="1437989"/>
            <a:ext cx="34236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Вырубка лесов
</a:t>
            </a:r>
            <a:endParaRPr lang="en-US" sz="900" dirty="0"/>
          </a:p>
        </p:txBody>
      </p:sp>
      <p:sp>
        <p:nvSpPr>
          <p:cNvPr id="22" name="Text 11"/>
          <p:cNvSpPr txBox="1"/>
          <p:nvPr/>
        </p:nvSpPr>
        <p:spPr>
          <a:xfrm>
            <a:off x="4821000" y="1632300"/>
            <a:ext cx="3864600" cy="27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 лишает животных убежищ, а растения — места роста. Когда лес исчезает, нарушаются пищевые цепи и уменьшается количество видов на территории.
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2184" y="1347774"/>
            <a:ext cx="8479500" cy="22937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93870" y="691280"/>
            <a:ext cx="81180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государство защищает виды
</a:t>
            </a:r>
            <a:endParaRPr lang="en-US" sz="2100" dirty="0"/>
          </a:p>
        </p:txBody>
      </p:sp>
      <p:sp>
        <p:nvSpPr>
          <p:cNvPr id="10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53650" y="3954163"/>
            <a:ext cx="2514300" cy="1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Заповедники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453648" y="4170625"/>
            <a:ext cx="2514300" cy="5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 создают для сохранения природы почти без вмешательства человека. Здесь особенно важно защитить редкие виды, естественные ландшафты и места их обитания.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6199475" y="3954163"/>
            <a:ext cx="2514300" cy="1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Красная книга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199473" y="4170625"/>
            <a:ext cx="2514300" cy="5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книга собирает сведения о редких и исчезающих организмах. Она нужна, чтобы привлекать внимание к проблеме и планировать меры охраны.
</a:t>
            </a:r>
            <a:endParaRPr lang="en-US" sz="800" dirty="0"/>
          </a:p>
        </p:txBody>
      </p:sp>
      <p:sp>
        <p:nvSpPr>
          <p:cNvPr id="15" name="Text 6"/>
          <p:cNvSpPr txBox="1"/>
          <p:nvPr/>
        </p:nvSpPr>
        <p:spPr>
          <a:xfrm>
            <a:off x="3326562" y="3954163"/>
            <a:ext cx="2514300" cy="1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Заказники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3326560" y="4170625"/>
            <a:ext cx="2514300" cy="5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Заказники охраняют отдельные виды животных, растений или ценные территории. Режим здесь может быть мягче, чем в заповеднике, но ограничения всё равно помогают сохранить природу.
</a:t>
            </a:r>
            <a:endParaRPr lang="en-US" sz="79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2175" y="1305505"/>
            <a:ext cx="4242300" cy="35214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E5E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5169000" y="3254225"/>
            <a:ext cx="35166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 загрязнения
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4821000" y="3473800"/>
            <a:ext cx="3864600" cy="3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Очистка сточных вод и выбросов защищает растения, животных и человека. Когда загрязнение уменьшается, экосистемы восстанавливаются быстрее и работают стабильнее.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5169000" y="4146900"/>
            <a:ext cx="35166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Бережный сбор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821000" y="4366475"/>
            <a:ext cx="3864600" cy="3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 грибов, ягод и лекарственных растений должен быть аккуратным. Нельзя вырывать растения с корнем, ломать ветки и забирать больше, чем нужно.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5169000" y="2361550"/>
            <a:ext cx="35166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лесов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4821000" y="2581125"/>
            <a:ext cx="3864600" cy="3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Лесовосстановление помогает вернуть вырубленные участки в природный оборот. Посадка деревьев особенно важна там, где лес нужен для защиты почвы и сохранения влаги.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5169000" y="1468875"/>
            <a:ext cx="35166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ресурсов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4821000" y="1688450"/>
            <a:ext cx="3864600" cy="3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воды, бумаги и энергии уменьшает расход природных ресурсов. Чем меньше лишнего потребления, тем слабее нагрузка на леса, реки и места обитания живых организмов.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693875" y="691275"/>
            <a:ext cx="8126700" cy="3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AE5E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использовать ресурсы разумно
</a:t>
            </a:r>
            <a:endParaRPr lang="en-US" sz="2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81900" y="1304929"/>
            <a:ext cx="4238700" cy="352259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93875" y="691275"/>
            <a:ext cx="8126400" cy="3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AE5E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Ответственные привычки школьника
</a:t>
            </a:r>
            <a:endParaRPr lang="en-US" sz="2100" dirty="0"/>
          </a:p>
        </p:txBody>
      </p:sp>
      <p:sp>
        <p:nvSpPr>
          <p:cNvPr id="11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E5E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523075" y="1422125"/>
            <a:ext cx="3864600" cy="13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5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Сортировка отходов
</a:t>
            </a:r>
            <a:endParaRPr lang="en-US" sz="885" dirty="0"/>
          </a:p>
        </p:txBody>
      </p:sp>
      <p:sp>
        <p:nvSpPr>
          <p:cNvPr id="13" name="Text 3"/>
          <p:cNvSpPr txBox="1"/>
          <p:nvPr/>
        </p:nvSpPr>
        <p:spPr>
          <a:xfrm>
            <a:off x="523075" y="1615489"/>
            <a:ext cx="3864600" cy="2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17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Сортировать мусор дома и в школе — простой способ уменьшить количество отходов. Переработка бумаги, пластика и металла помогает экономить сырьё и сохранять природу.
</a:t>
            </a:r>
            <a:endParaRPr lang="en-US" sz="717" dirty="0"/>
          </a:p>
        </p:txBody>
      </p:sp>
      <p:sp>
        <p:nvSpPr>
          <p:cNvPr id="14" name="Text 4"/>
          <p:cNvSpPr txBox="1"/>
          <p:nvPr/>
        </p:nvSpPr>
        <p:spPr>
          <a:xfrm>
            <a:off x="523075" y="4281950"/>
            <a:ext cx="3864600" cy="13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5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упаковки
</a:t>
            </a:r>
            <a:endParaRPr lang="en-US" sz="885" dirty="0"/>
          </a:p>
        </p:txBody>
      </p:sp>
      <p:sp>
        <p:nvSpPr>
          <p:cNvPr id="15" name="Text 5"/>
          <p:cNvSpPr txBox="1"/>
          <p:nvPr/>
        </p:nvSpPr>
        <p:spPr>
          <a:xfrm>
            <a:off x="523075" y="4475314"/>
            <a:ext cx="3864600" cy="2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Покупать продукты и вещи без лишней упаковки — тоже полезная привычка. Меньше упаковки означает меньше мусора и меньше затрат природных ресурсов.
</a:t>
            </a:r>
            <a:endParaRPr lang="en-US" sz="787" dirty="0"/>
          </a:p>
        </p:txBody>
      </p:sp>
      <p:sp>
        <p:nvSpPr>
          <p:cNvPr id="16" name="Text 6"/>
          <p:cNvSpPr txBox="1"/>
          <p:nvPr/>
        </p:nvSpPr>
        <p:spPr>
          <a:xfrm>
            <a:off x="523075" y="3566994"/>
            <a:ext cx="3864600" cy="13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5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птицам
</a:t>
            </a:r>
            <a:endParaRPr lang="en-US" sz="885" dirty="0"/>
          </a:p>
        </p:txBody>
      </p:sp>
      <p:sp>
        <p:nvSpPr>
          <p:cNvPr id="17" name="Text 7"/>
          <p:cNvSpPr txBox="1"/>
          <p:nvPr/>
        </p:nvSpPr>
        <p:spPr>
          <a:xfrm>
            <a:off x="523075" y="3760357"/>
            <a:ext cx="3864600" cy="2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73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птицам часто трудно найти корм, поэтому им помогают безопасные кормушки и подходящий корм. Такая поддержка особенно полезна в морозные дни.
</a:t>
            </a:r>
            <a:endParaRPr lang="en-US" sz="773" dirty="0"/>
          </a:p>
        </p:txBody>
      </p:sp>
      <p:sp>
        <p:nvSpPr>
          <p:cNvPr id="18" name="Text 8"/>
          <p:cNvSpPr txBox="1"/>
          <p:nvPr/>
        </p:nvSpPr>
        <p:spPr>
          <a:xfrm>
            <a:off x="523075" y="2852038"/>
            <a:ext cx="3864600" cy="13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5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Осторожность в природе
</a:t>
            </a:r>
            <a:endParaRPr lang="en-US" sz="885" dirty="0"/>
          </a:p>
        </p:txBody>
      </p:sp>
      <p:sp>
        <p:nvSpPr>
          <p:cNvPr id="19" name="Text 9"/>
          <p:cNvSpPr txBox="1"/>
          <p:nvPr/>
        </p:nvSpPr>
        <p:spPr>
          <a:xfrm>
            <a:off x="523075" y="3045401"/>
            <a:ext cx="3864600" cy="2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стоит ломать ветки, срывать цветы и тревожить гнёзда птиц. Даже небольшое повреждение может навредить растению или нарушить жизнь животных.
</a:t>
            </a:r>
            <a:endParaRPr lang="en-US" sz="790" dirty="0"/>
          </a:p>
        </p:txBody>
      </p:sp>
      <p:sp>
        <p:nvSpPr>
          <p:cNvPr id="20" name="Text 10"/>
          <p:cNvSpPr txBox="1"/>
          <p:nvPr/>
        </p:nvSpPr>
        <p:spPr>
          <a:xfrm>
            <a:off x="523075" y="2137081"/>
            <a:ext cx="3864600" cy="13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5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бумаги
</a:t>
            </a:r>
            <a:endParaRPr lang="en-US" sz="885" dirty="0"/>
          </a:p>
        </p:txBody>
      </p:sp>
      <p:sp>
        <p:nvSpPr>
          <p:cNvPr id="21" name="Text 11"/>
          <p:cNvSpPr txBox="1"/>
          <p:nvPr/>
        </p:nvSpPr>
        <p:spPr>
          <a:xfrm>
            <a:off x="523075" y="2330445"/>
            <a:ext cx="3864600" cy="2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4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Экономить бумагу можно, если писать аккуратно, использовать черновики и печатать только нужное. Это снижает потребность в древесине и бережёт леса.
</a:t>
            </a:r>
            <a:endParaRPr lang="en-US" sz="79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93870" y="691280"/>
            <a:ext cx="81180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понимания
</a:t>
            </a:r>
            <a:endParaRPr lang="en-US" sz="2100" dirty="0"/>
          </a:p>
        </p:txBody>
      </p:sp>
      <p:sp>
        <p:nvSpPr>
          <p:cNvPr id="9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594550" y="2122250"/>
            <a:ext cx="2360700" cy="3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1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каким ресурсам относятся примеры?
</a:t>
            </a:r>
            <a:endParaRPr lang="en-US" sz="1261" dirty="0"/>
          </a:p>
        </p:txBody>
      </p:sp>
      <p:sp>
        <p:nvSpPr>
          <p:cNvPr id="11" name="Text 3"/>
          <p:cNvSpPr txBox="1"/>
          <p:nvPr/>
        </p:nvSpPr>
        <p:spPr>
          <a:xfrm>
            <a:off x="594538" y="2561772"/>
            <a:ext cx="2360700" cy="13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Попробуй распределить примеры по группам: хлеб, ромашка, шерсть, рыба, древесина и мёд. Так ты увидишь, сколько пользы человеку дают растения и животные.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6188600" y="2122250"/>
            <a:ext cx="2360700" cy="3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хищники полезны?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188588" y="2561772"/>
            <a:ext cx="2360700" cy="13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Объясни, зачем в природе нужны хищники. Подумай, что произойдёт, если один вид начнёт размножаться без ограничений и съедать слишком много пищи.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3391575" y="2122250"/>
            <a:ext cx="2360700" cy="3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1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Какая услуга помогает урожаю?
</a:t>
            </a:r>
            <a:endParaRPr lang="en-US" sz="1261" dirty="0"/>
          </a:p>
        </p:txBody>
      </p:sp>
      <p:sp>
        <p:nvSpPr>
          <p:cNvPr id="15" name="Text 7"/>
          <p:cNvSpPr txBox="1"/>
          <p:nvPr/>
        </p:nvSpPr>
        <p:spPr>
          <a:xfrm>
            <a:off x="3391563" y="2561772"/>
            <a:ext cx="2360700" cy="13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Назови природную услугу, которая помогает увеличить урожай многих культур. Подсказка: её выполняют насекомые, перенося пыльцу с цветка на цветок.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3250" y="558875"/>
            <a:ext cx="5079600" cy="178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почему важно сохранять биоресурсы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55750" y="3222900"/>
            <a:ext cx="3702600" cy="126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 животные поддерживают жизнь человека, потому что дают пищу, материалы, лекарства и важные услуги природы. Сохраняя виды и их места обитания, мы сохраняем будущее.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2026-07-26T22:34:18Z</dcterms:created>
  <dcterms:modified xsi:type="dcterms:W3CDTF">2026-07-26T22:34:18Z</dcterms:modified>
</cp:coreProperties>
</file>