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развития стран Азии, Африки и Латинской Америки во второй половине XX — начале XXI века
</a:t>
            </a:r>
            <a:endParaRPr lang="en-US" sz="1788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модернизации после деколонизации привели к несхожим итогам.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деколонизация и стартовые условия регионов
</a:t>
            </a:r>
            <a:endParaRPr lang="en-US" sz="1813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ускорился распад колониальных империй: независимость получила Индия (1947), большинство стран Африки — в 1950–1960-е. Страны Карибского бассейна и Латинской Америки часто сохраняли экономическую зависимость. Стартовые условия заметно различались, а унаследованные границы усиливали конфликты.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послевоенного развития стран «третьего мира»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преобладали аграрная структура и сырьевая специализация, а промышленная база оставалась слабой. Это делало экономику уязвимой к внешнему спросу и ценовым колебаниям.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задолженность и хроническая бедность осложняли долгосрочное планирование. Рост безработицы и зависимость от импорта технологий и оборудования снижали устойчивость реформ.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были военные перевороты и авторитарные режимы, а институты действовали нестабильно. В таких условиях сложно удерживать последовательность курса и проводить комплексные преобразования.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92947"/>
            <a:ext cx="4418400" cy="13645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наследии колониализма и структуре экономики во многом определили приоритеты модернизации и «узкие места» развития.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стартовых условий регионов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регионы начинали преобразования с разного набора ресурсов и ограничений: отсюда — различная траектория и разные «механизмы успеха».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школьного курса (без точных численных показателей).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десятилетий показывает: наиболее устойчивое ускорение наблюдалось в Восточной и Юго-Восточной Азии, тогда как у Африки и Латинской Америки рост чаще «ломался» кризисами.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регионов: различия в динамике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устойчивость роста связана с тем, как страны справлялись с долгами, институтами и структурой экспорта: сырье давало доход, но усиливало уязвимость.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обобщение динамики роста по десятилетиям; точные значения зависят от выбранной статистики и методик расчёта.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модель «сработала»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и Юго-Восточной Азии (Япония, Южная Корея, Тайвань, Сингапур, позже Китай и Вьетнам) приоритетом стали образование и инфраструктура. Государство активно влияло на экономику и поддерживало экспорт.
</a:t>
            </a:r>
            <a:endParaRPr lang="en-US" sz="88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модель: индустриализация, экспорт и технологический рывок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притока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Корее и на Тайване кредитные ресурсы направляли в стратегические отрасли. В Сингапуре и Китае важную роль сыграли свободные экономические зоны и привлечение иностранных инвестиций, что ускоряло освоение технологий.
</a:t>
            </a:r>
            <a:endParaRPr lang="en-US" sz="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«Государство развития» в странах Восточной и Юго-Восточной Азии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«государства развития» выражалась в подборе приоритетных отраслей и управлении финансовыми каналами. Часто поддерживались крупные национальные корпорации, а кредитование имело стратегическую направленность.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охватывал машиностроение, электронику, судостроение, автомобилестроение и химическую промышленность. Одновременно укреплялись дисциплина труда и массовое школьное образование, готовившее инженеров.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страны включались в глобальные цепочки добавленной стоимости — уже не только как поставщики, но и как производители сложной промышленной продукции. Это повышало экспортный потенциал и качество роста.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395" y="1846057"/>
            <a:ext cx="422761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импортозамещения была попыткой создать собственную промышленность, но со временем столкнулась с ограничениями ресурсов и технологий.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в Латинской Америке: цели и результаты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краткосрочном периоде импортозамещение давало занятость и выпуск потребительских товаров, но затем усиливались инфляционные и долговые ограничения, а технологический разрыв сдерживал развитие.
</a:t>
            </a:r>
            <a:endParaRPr lang="en-US" sz="837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школьного курса (без отдельных статистических рядов).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 1980–1990-е годы: кризис и неолиберальный поворот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долгового кризиса 1980-х ряд стран пересмотрел экономический курс: приватизировали часть предприятий и сокращали роль государства в хозяйстве. Одновременно либерализовали торговлю.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Усилилось влияние МВФ и Всемирного банка, а политика стала ориентироваться на открытие рынков и привлечение иностранных инвестиций. Это должно было уменьшить финансовые ограничения и повысить эффективность.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сохранялись социальные проблемы: высокий уровень неравенства и зависимость от внешней конъюнктуры. Открытость экономик не автоматически снижала уязвимость к кризисам.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важными инструменты интеграции: НАФТА и МЕРКОСУР. Благодаря им расширялись рынки сбыта и создавались рамки для координации некоторых экономических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путь развития: от независимости к структурной перестройке
</a:t>
            </a:r>
            <a:endParaRPr lang="en-US" sz="1587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этапов развития и реформ в Африке (логика процесса по школьному курсу).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ресурсы, демография и ограничения развития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располагает крупными запасами нефти, меди, кобальта, золота, алмазов и редкоземельных металлов, что делает континент стратегическим поставщиком сырья. Однако выручка от экспорта нередко уходит на импорт и обслуживание долговых обязательств.
</a:t>
            </a:r>
            <a:endParaRPr lang="en-US" sz="833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многие государства сталкиваются с дефицитом инфраструктуры: дорог, электросетей, водоснабжения и рабочих мест. Быстрый рост населения, высокая доля молодежи и ускоренная урбанизация усиливают нагрузку на образование, медицину и рынки труда.
</a:t>
            </a:r>
            <a:endParaRPr lang="en-US" sz="77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выделяется самым быстрым приростом населения и очень высокой долей молодежи, что делает человеческий капитал ключевым ресурсом модернизации.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как фактор модернизации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демография «ускоряется», выигрывают те, кто успевает инвестировать в школы, медицину и рабочие места; иначе давление превращается в рост безработицы и бедности.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индексы, рассчитанные для сопоставления на основе общих демографических тенденций ООН (UN DESA, последние оценки).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здравоохранение и человеческий капитал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роста напрямую связаны с грамотностью, доступностью школ и качеством медицинской помощи: снижение детской смертности и улучшение здоровья повышают производительность и устойчивость семей.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Азии массовое школьное образование и подготовка кадров стали практической опорой индустриализации: экономика получала рабочую силу, способную осваивать новые технологии и дисциплины труда.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стран Африки и части Латинской Америки характерны разрывы между крупными городами и бедными сельскими районами: из-за этого ограничивается социальная мобильность и «проседают» показатели роста производительности.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48177"/>
            <a:ext cx="4418400" cy="12540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занятости, неравенства, бедности и урбанизации показывает, как разные траектории модернизации отражаются на повседневной жизни людей в регионах.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результаты разных моделей развития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опорой на промышленное трудоустройство и образование чаще дает сокращение бедности; слабая индустриализация и неформальность закрепляют бедность и усиливают социальные разрывы.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качественные характеристики по региональным исследованиям Всемирного банка и докладам ООН (без привязки к одному набору точных процентов).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экономика, ТНК и зависимость от внешних рынков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корпорации, иностранные кредиты и правила мировой торговли влияли на то, какие отрасли разворачивались внутри стран и с какими стандартами качества приходилось конкурировать.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удавалось встроиться в выпуск электроники, автомобилей и бытовой техники, чаще росли экспортные доходы и появлялись более стабильные рабочие места, связанные с производственными цепочками.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экономики нередко попадали в «ловушку зависимости»: цены на нефть, металлы и сельхозсырье задавали темпы роста, а эффект неэквивалентного обмена сильнее всего чувствовался в Латинской Америке и Африке.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заметное отличие — рост доли готовой продукции в Азии, тогда как Африка чаще опирается на топливо и сырье, а Латинская Америка балансирует между агроэкспортом и металлосырьем.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структура регионов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экспорт смещается к продукции переработки и технологиям, тем устойчивее доходы и выше «перепрошивка» экономики в сторону модернизации.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оценки по общим региональным закономерностям международной торговли (структура экспорта, сводные обзоры ВТО/World Bank, без привязки к точным долям по одному году).
</a:t>
            </a:r>
            <a:endParaRPr lang="en-US" sz="6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объединяться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АСЕАН, Африканский союз, МЕРКОСУР и другие объединения расширяют торговлю, помогают координировать инфраструктурные проекты и развивать политическое взаимодействие. Для стран региона это дает более крупные рынки сбыта и облегчает совместные проекты в энергетике и транспорте.
</a:t>
            </a:r>
            <a:endParaRPr lang="en-US" sz="744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интеграция: попытка усилить позиции в мировой экономике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интеграция работает по-разному: эффективность зависит от стабильных институтов, согласованных правил, наличия транспортных коридоров и предсказуемой экономической политики. Если эти условия слабые, интеграция превращается лишь в формальное сотрудничество.
</a:t>
            </a:r>
            <a:endParaRPr lang="en-US" sz="7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факторов успеха: от институтов к снижению бедности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последовательность модернизации, где сбои в любом звене усиливают долговую нагрузку и неравенство.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6949" y="1940958"/>
            <a:ext cx="16762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XXI века и новые возможности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 экстремальная жара бьют по сельскому хозяйству и инфраструктуре, повышая расходы на адаптацию. Важно связывать климатические меры с бюджетной устойчивостью и местным планированием.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внутри регионов и между странами усиливают потребность в рабочих местах и социальной поддержке. Те, кто инвестирует в профессиональное обучение, лучше превращают мобильность в ресурс, а не в проблему.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доступе к интернету, навыкам и цифровым сервисам закрепляет отставание в производительности. Решения включают программы обучения, инфраструктуру связи и открытые сервисы для бизнеса и школ.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возобновляемой энергетике и переработке сырья на месте снижает зависимость от колебаний цен. Задача — обеспечить справедливые эффекты: рабочие места, доступность услуг и экологические гарантии.
</a:t>
            </a:r>
            <a:endParaRPr lang="en-US" sz="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траектории, но единый экзамен на развитие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чаще связан с экспортной индустриализацией и человеческим капиталом в Азии, с тяжелыми циклами и неравенством в Латинской Америке и с сырьевой зависимостью и демографическим давлением в Африке. Общий вывод: нужны диверсификация, образование, эффективное государство и выгодная включенность в мировую экономику.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2026-05-11T12:52:20Z</dcterms:created>
  <dcterms:modified xsi:type="dcterms:W3CDTF">2026-05-11T12:52:20Z</dcterms:modified>
</cp:coreProperties>
</file>