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3148" y="254333"/>
            <a:ext cx="8311752" cy="24350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3147" y="2872149"/>
            <a:ext cx="6344226" cy="1619799"/>
          </a:xfrm>
          <a:prstGeom prst="rect">
            <a:avLst/>
          </a:prstGeom>
          <a:noFill/>
          <a:ln/>
        </p:spPr>
        <p:txBody>
          <a:bodyPr wrap="square" lIns="0" tIns="0" rIns="0" bIns="0" rtlCol="0" anchor="ctr"/>
          <a:lstStyle/>
          <a:p>
            <a:pPr algn="l" indent="0" marL="0">
              <a:lnSpc>
                <a:spcPct val="90000"/>
              </a:lnSpc>
              <a:buNone/>
            </a:pPr>
            <a:r>
              <a:rPr lang="en-US" sz="3300" b="1" dirty="0">
                <a:solidFill>
                  <a:srgbClr val="F4EDDB"/>
                </a:solidFill>
                <a:latin typeface="Arial" pitchFamily="34" charset="0"/>
                <a:ea typeface="Arial" pitchFamily="34" charset="-122"/>
                <a:cs typeface="Arial" pitchFamily="34" charset="-120"/>
              </a:rPr>
              <a:t>Третий признак равенства треугольников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Треугольники равны по трём сторонам.
</a:t>
            </a:r>
            <a:endParaRPr lang="en-US" sz="3300" dirty="0"/>
          </a:p>
        </p:txBody>
      </p:sp>
      <p:sp>
        <p:nvSpPr>
          <p:cNvPr id="5" name="Text 1"/>
          <p:cNvSpPr txBox="1"/>
          <p:nvPr/>
        </p:nvSpPr>
        <p:spPr>
          <a:xfrm>
            <a:off x="413147" y="4668522"/>
            <a:ext cx="5437013" cy="162731"/>
          </a:xfrm>
          <a:prstGeom prst="rect">
            <a:avLst/>
          </a:prstGeom>
          <a:noFill/>
          <a:ln/>
        </p:spPr>
        <p:txBody>
          <a:bodyPr wrap="square" lIns="0" tIns="0" rIns="0" bIns="0" rtlCol="0" anchor="t"/>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53" y="375191"/>
            <a:ext cx="3456759" cy="440263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50494" y="885826"/>
            <a:ext cx="4456087" cy="3371849"/>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Зачем нужен этот признак в 7 классе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Он помогает строго доказывать равенство фигур, если известны все три стороны, и пригодится в построениях, измерениях и поиске неизвестных элементов треугольника.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3</a:t>
            </a:r>
            <a:endParaRPr lang="en-US" sz="1100" dirty="0"/>
          </a:p>
        </p:txBody>
      </p:sp>
      <p:sp>
        <p:nvSpPr>
          <p:cNvPr id="8" name="Text 1"/>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Что называют равными треугольниками
</a:t>
            </a:r>
            <a:endParaRPr lang="en-US" sz="3000" dirty="0"/>
          </a:p>
        </p:txBody>
      </p:sp>
      <p:sp>
        <p:nvSpPr>
          <p:cNvPr id="9" name="Text 2"/>
          <p:cNvSpPr txBox="1"/>
          <p:nvPr/>
        </p:nvSpPr>
        <p:spPr>
          <a:xfrm>
            <a:off x="421776" y="1563687"/>
            <a:ext cx="4007345"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Полное совпадение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Равные треугольники можно совместить наложением: их форма и размер одинаковы, а значит, совпадают все соответствующие элементы.
</a:t>
            </a:r>
            <a:endParaRPr lang="en-US" sz="1200" dirty="0"/>
          </a:p>
        </p:txBody>
      </p:sp>
      <p:sp>
        <p:nvSpPr>
          <p:cNvPr id="10" name="Text 3"/>
          <p:cNvSpPr txBox="1"/>
          <p:nvPr/>
        </p:nvSpPr>
        <p:spPr>
          <a:xfrm>
            <a:off x="4646236" y="1563687"/>
            <a:ext cx="4087979"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Равные стороны и углы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У равных треугольников равны не только соответствующие стороны, но и соответствующие углы. Любое расхождение хотя бы в одном элементе нарушает равенство.
</a:t>
            </a:r>
            <a:endParaRPr lang="en-US" sz="1200" dirty="0"/>
          </a:p>
        </p:txBody>
      </p:sp>
      <p:sp>
        <p:nvSpPr>
          <p:cNvPr id="11" name="Text 4"/>
          <p:cNvSpPr txBox="1"/>
          <p:nvPr/>
        </p:nvSpPr>
        <p:spPr>
          <a:xfrm>
            <a:off x="421772" y="2958305"/>
            <a:ext cx="3999997"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Периметры тоже равны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Если два треугольника равны, то сумма длин их сторон одинакова. Следовательно, их периметры совпадают, что удобно использовать в задачах.
</a:t>
            </a:r>
            <a:endParaRPr lang="en-US" sz="1200" dirty="0"/>
          </a:p>
        </p:txBody>
      </p:sp>
      <p:sp>
        <p:nvSpPr>
          <p:cNvPr id="12" name="Text 5"/>
          <p:cNvSpPr txBox="1"/>
          <p:nvPr/>
        </p:nvSpPr>
        <p:spPr>
          <a:xfrm>
            <a:off x="4646239" y="2958305"/>
            <a:ext cx="4080628"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Порядок вершин важен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Запись треугольников показывает соответствие вершин: по ней легко определить, какие стороны и углы нужно сравнивать, чтобы не допустить ошибки.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7387" y="2415644"/>
            <a:ext cx="5182677" cy="1470966"/>
          </a:xfrm>
          <a:prstGeom prst="rect">
            <a:avLst/>
          </a:prstGeom>
        </p:spPr>
      </p:pic>
      <p:sp>
        <p:nvSpPr>
          <p:cNvPr id="4"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Три признака равенства треугольников
</a:t>
            </a:r>
            <a:endParaRPr lang="en-US" sz="259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6" name="Text 2"/>
          <p:cNvSpPr txBox="1"/>
          <p:nvPr/>
        </p:nvSpPr>
        <p:spPr>
          <a:xfrm>
            <a:off x="590050" y="2044013"/>
            <a:ext cx="2316300" cy="1884600"/>
          </a:xfrm>
          <a:prstGeom prst="rect">
            <a:avLst/>
          </a:prstGeom>
          <a:noFill/>
          <a:ln/>
        </p:spPr>
        <p:txBody>
          <a:bodyPr wrap="square" lIns="0" tIns="0" rIns="0" bIns="0" rtlCol="0" anchor="ctr"/>
          <a:lstStyle/>
          <a:p>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Все признаки приводят к одному выводу, но используются в разных ситуациях.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Третий признак применяют, когда известны все три стороны, а не углы.
</a:t>
            </a:r>
            <a:endParaRPr lang="en-US" sz="1100" dirty="0"/>
          </a:p>
        </p:txBody>
      </p:sp>
      <p:sp>
        <p:nvSpPr>
          <p:cNvPr id="7" name="Text 3"/>
          <p:cNvSpPr txBox="1"/>
          <p:nvPr/>
        </p:nvSpPr>
        <p:spPr>
          <a:xfrm>
            <a:off x="590050" y="4006247"/>
            <a:ext cx="2316300" cy="252000"/>
          </a:xfrm>
          <a:prstGeom prst="rect">
            <a:avLst/>
          </a:prstGeom>
          <a:noFill/>
          <a:ln/>
        </p:spPr>
        <p:txBody>
          <a:bodyPr wrap="square" lIns="0" tIns="0" rIns="0" bIns="0" rtlCol="0" anchor="ctr"/>
          <a:lstStyle/>
          <a:p>
            <a:pPr algn="l" indent="0" marL="0">
              <a:lnSpc>
                <a:spcPct val="90000"/>
              </a:lnSpc>
              <a:buNone/>
            </a:pPr>
            <a:r>
              <a:rPr lang="en-US" sz="900" dirty="0">
                <a:solidFill>
                  <a:srgbClr val="E01932"/>
                </a:solidFill>
                <a:latin typeface="Arial" pitchFamily="34" charset="0"/>
                <a:ea typeface="Arial" pitchFamily="34" charset="-122"/>
                <a:cs typeface="Arial" pitchFamily="34" charset="-120"/>
              </a:rPr>
              <a:t>Свойства равенства треугольников, курс геометрии 7 класса
</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Формулировка третьего признака
</a:t>
            </a:r>
            <a:endParaRPr lang="en-US" sz="2590" dirty="0"/>
          </a:p>
        </p:txBody>
      </p:sp>
      <p:sp>
        <p:nvSpPr>
          <p:cNvPr id="7"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8" name="Text 2"/>
          <p:cNvSpPr txBox="1"/>
          <p:nvPr/>
        </p:nvSpPr>
        <p:spPr>
          <a:xfrm>
            <a:off x="559405" y="2425463"/>
            <a:ext cx="3592870" cy="175820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Условие равенства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Если три стороны одного треугольника соответственно равны трём сторонам другого, то такие треугольники равны целиком.
</a:t>
            </a:r>
            <a:endParaRPr lang="en-US" sz="1200" dirty="0"/>
          </a:p>
        </p:txBody>
      </p:sp>
      <p:sp>
        <p:nvSpPr>
          <p:cNvPr id="9" name="Text 3"/>
          <p:cNvSpPr txBox="1"/>
          <p:nvPr/>
        </p:nvSpPr>
        <p:spPr>
          <a:xfrm>
            <a:off x="4741660" y="2425463"/>
            <a:ext cx="3592870" cy="175820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Соответствие сторон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Соответствие определяется порядком вершин: при записи ABC и A1B1C1 сравнивают AB и A1B1, BC и B1C1, AC и A1C1.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Каждая пара сторон важна одинаково: пропуск хотя бы одной проверки делает вывод недоказанным.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Только одновременное выполнение всех трёх равенств позволяет сделать вывод о равенстве треугольников.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Что нужно проверить по третьему признаку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6</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Содержание темы «Третий признак равенства треугольников», 7 класс
</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2325" y="1473910"/>
            <a:ext cx="4196470" cy="307768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7</a:t>
            </a:r>
            <a:endParaRPr lang="en-US" sz="1100" dirty="0"/>
          </a:p>
        </p:txBody>
      </p:sp>
      <p:sp>
        <p:nvSpPr>
          <p:cNvPr id="8" name="Text 1"/>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Два разных положения — один и тот же треугольник
</a:t>
            </a:r>
            <a:endParaRPr lang="en-US" sz="2590" dirty="0"/>
          </a:p>
        </p:txBody>
      </p:sp>
      <p:sp>
        <p:nvSpPr>
          <p:cNvPr id="9" name="Text 2"/>
          <p:cNvSpPr txBox="1"/>
          <p:nvPr/>
        </p:nvSpPr>
        <p:spPr>
          <a:xfrm>
            <a:off x="413147" y="606753"/>
            <a:ext cx="4125648" cy="801291"/>
          </a:xfrm>
          <a:prstGeom prst="rect">
            <a:avLst/>
          </a:prstGeom>
          <a:noFill/>
          <a:ln/>
        </p:spPr>
        <p:txBody>
          <a:bodyPr wrap="square" lIns="0" tIns="0" rIns="0" bIns="0" rtlCol="0" anchor="ctr"/>
          <a:lstStyle/>
          <a:p>
            <a:pPr algn="l" indent="0" marL="0">
              <a:lnSpc>
                <a:spcPct val="90000"/>
              </a:lnSpc>
              <a:buNone/>
            </a:pPr>
            <a:r>
              <a:rPr lang="en-US" sz="2470" b="1" dirty="0">
                <a:solidFill>
                  <a:srgbClr val="F4EDDB"/>
                </a:solidFill>
                <a:latin typeface="Arial" pitchFamily="34" charset="0"/>
                <a:ea typeface="Arial" pitchFamily="34" charset="-122"/>
                <a:cs typeface="Arial" pitchFamily="34" charset="-120"/>
              </a:rPr>
              <a:t>Два разных положения — один и тот же треугольник
</a:t>
            </a:r>
            <a:endParaRPr lang="en-US" sz="2470" dirty="0"/>
          </a:p>
        </p:txBody>
      </p:sp>
      <p:sp>
        <p:nvSpPr>
          <p:cNvPr id="10" name="Text 3"/>
          <p:cNvSpPr txBox="1"/>
          <p:nvPr/>
        </p:nvSpPr>
        <p:spPr>
          <a:xfrm>
            <a:off x="4708924" y="1530589"/>
            <a:ext cx="4013299" cy="723506"/>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Поворот не меняет фигуру
</a:t>
            </a:r>
            <a:pPr algn="l" indent="0" marL="0">
              <a:lnSpc>
                <a:spcPct val="90000"/>
              </a:lnSpc>
              <a:buNone/>
            </a:pPr>
            <a:r>
              <a:rPr lang="en-US" sz="5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Треугольники могут быть по-разному повернуты или расположены на плоскости, но оставаться равными, если совпадают длины соответствующих сторон.
</a:t>
            </a:r>
            <a:endParaRPr lang="en-US" sz="1200" dirty="0"/>
          </a:p>
        </p:txBody>
      </p:sp>
      <p:sp>
        <p:nvSpPr>
          <p:cNvPr id="11" name="Text 4"/>
          <p:cNvSpPr txBox="1"/>
          <p:nvPr/>
        </p:nvSpPr>
        <p:spPr>
          <a:xfrm>
            <a:off x="4708924" y="2615720"/>
            <a:ext cx="4013299" cy="723506"/>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Важны только размеры
</a:t>
            </a:r>
            <a:pPr algn="l" indent="0" marL="0">
              <a:lnSpc>
                <a:spcPct val="90000"/>
              </a:lnSpc>
              <a:buNone/>
            </a:pPr>
            <a:r>
              <a:rPr lang="en-US" sz="5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При сравнении не учитывают положение фигуры в пространстве или на листе. Решающее значение имеют только соответствующие стороны и вершины.
</a:t>
            </a:r>
            <a:endParaRPr lang="en-US" sz="1200" dirty="0"/>
          </a:p>
        </p:txBody>
      </p:sp>
      <p:sp>
        <p:nvSpPr>
          <p:cNvPr id="12" name="Text 5"/>
          <p:cNvSpPr txBox="1"/>
          <p:nvPr/>
        </p:nvSpPr>
        <p:spPr>
          <a:xfrm>
            <a:off x="4708924" y="3700852"/>
            <a:ext cx="4013299" cy="723506"/>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Наложение подтверждает равенство
</a:t>
            </a:r>
            <a:pPr algn="l" indent="0" marL="0">
              <a:lnSpc>
                <a:spcPct val="90000"/>
              </a:lnSpc>
              <a:buNone/>
            </a:pPr>
            <a:r>
              <a:rPr lang="en-US" sz="500" b="1"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Если один треугольник можно совместить с другим без растяжения и сжатия, значит, они равны, даже если выглядят по-разному на рисунке.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746956"/>
            <a:ext cx="8168400" cy="2646638"/>
          </a:xfrm>
          <a:prstGeom prst="rect">
            <a:avLst/>
          </a:prstGeom>
        </p:spPr>
      </p:pic>
      <p:sp>
        <p:nvSpPr>
          <p:cNvPr id="4"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5" name="Text 1"/>
          <p:cNvSpPr txBox="1"/>
          <p:nvPr/>
        </p:nvSpPr>
        <p:spPr>
          <a:xfrm>
            <a:off x="421775" y="464356"/>
            <a:ext cx="8182575" cy="727122"/>
          </a:xfrm>
          <a:prstGeom prst="rect">
            <a:avLst/>
          </a:prstGeom>
          <a:noFill/>
          <a:ln/>
        </p:spPr>
        <p:txBody>
          <a:bodyPr wrap="square" lIns="0" tIns="0" rIns="0" bIns="0" rtlCol="0" anchor="ctr"/>
          <a:lstStyle/>
          <a:p>
            <a:pPr algn="l" indent="0" marL="0">
              <a:lnSpc>
                <a:spcPct val="90000"/>
              </a:lnSpc>
              <a:buNone/>
            </a:pPr>
            <a:r>
              <a:rPr lang="en-US" sz="3000" b="1" dirty="0">
                <a:solidFill>
                  <a:srgbClr val="F4EDDB"/>
                </a:solidFill>
                <a:latin typeface="Arial" pitchFamily="34" charset="0"/>
                <a:ea typeface="Arial" pitchFamily="34" charset="-122"/>
                <a:cs typeface="Arial" pitchFamily="34" charset="-120"/>
              </a:rPr>
              <a:t>Алгоритм применения третьего признака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Последовательность проверки равенства треугольников по трём сторонам
</a:t>
            </a:r>
            <a:endParaRPr lang="en-US" sz="3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248689" y="2845939"/>
            <a:ext cx="3479647" cy="182288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Если длины сторон подходят для треугольника, его форма уже не меняется без изменения хотя бы одной стороны.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Свойство однозначного построения треугольника по трём сторонам
</a:t>
            </a:r>
            <a:endParaRPr lang="en-US" sz="1100" dirty="0"/>
          </a:p>
        </p:txBody>
      </p:sp>
      <p:sp>
        <p:nvSpPr>
          <p:cNvPr id="5" name="Text 1"/>
          <p:cNvSpPr txBox="1"/>
          <p:nvPr/>
        </p:nvSpPr>
        <p:spPr>
          <a:xfrm>
            <a:off x="812127" y="553498"/>
            <a:ext cx="5426440" cy="1471557"/>
          </a:xfrm>
          <a:prstGeom prst="rect">
            <a:avLst/>
          </a:prstGeom>
          <a:noFill/>
          <a:ln/>
        </p:spPr>
        <p:txBody>
          <a:bodyPr wrap="square" lIns="0" tIns="0" rIns="0" bIns="0" rtlCol="0" anchor="t"/>
          <a:lstStyle/>
          <a:p>
            <a:pPr algn="l" indent="0" marL="0">
              <a:lnSpc>
                <a:spcPct val="90000"/>
              </a:lnSpc>
              <a:buNone/>
            </a:pPr>
            <a:r>
              <a:rPr lang="en-US" sz="8600" b="1" dirty="0">
                <a:solidFill>
                  <a:srgbClr val="F4EDDB"/>
                </a:solidFill>
                <a:latin typeface="Arial" pitchFamily="34" charset="0"/>
                <a:ea typeface="Arial" pitchFamily="34" charset="-122"/>
                <a:cs typeface="Arial" pitchFamily="34" charset="-120"/>
              </a:rPr>
              <a:t>1
</a:t>
            </a:r>
            <a:pPr algn="l" indent="0" marL="0">
              <a:lnSpc>
                <a:spcPct val="90000"/>
              </a:lnSpc>
              <a:buNone/>
            </a:pPr>
            <a:r>
              <a:rPr lang="en-US" sz="1500" dirty="0">
                <a:solidFill>
                  <a:srgbClr val="FFFFFF"/>
                </a:solidFill>
                <a:latin typeface="Arial" pitchFamily="34" charset="0"/>
                <a:ea typeface="Arial" pitchFamily="34" charset="-122"/>
                <a:cs typeface="Arial" pitchFamily="34" charset="-120"/>
              </a:rPr>
              <a:t>треугольник с заданными тремя сторонами определяется однозначно.
</a:t>
            </a:r>
            <a:endParaRPr lang="en-US" sz="86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Связь с неравенством треугольника
</a:t>
            </a:r>
            <a:endParaRPr lang="en-US" sz="2590" dirty="0"/>
          </a:p>
        </p:txBody>
      </p:sp>
      <p:sp>
        <p:nvSpPr>
          <p:cNvPr id="9"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10</a:t>
            </a:r>
            <a:endParaRPr lang="en-US" sz="1100" dirty="0"/>
          </a:p>
        </p:txBody>
      </p:sp>
      <p:sp>
        <p:nvSpPr>
          <p:cNvPr id="10" name="Text 2"/>
          <p:cNvSpPr txBox="1"/>
          <p:nvPr/>
        </p:nvSpPr>
        <p:spPr>
          <a:xfrm>
            <a:off x="586774" y="2151466"/>
            <a:ext cx="2342493" cy="2205463"/>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Не любые числа подходят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Чтобы три отрезка могли стать сторонами треугольника, сумма любых двух из них должна быть больше третьего. Иначе фигура не замкнётся.
</a:t>
            </a:r>
            <a:endParaRPr lang="en-US" sz="1200" dirty="0"/>
          </a:p>
        </p:txBody>
      </p:sp>
      <p:sp>
        <p:nvSpPr>
          <p:cNvPr id="11" name="Text 3"/>
          <p:cNvSpPr txBox="1"/>
          <p:nvPr/>
        </p:nvSpPr>
        <p:spPr>
          <a:xfrm>
            <a:off x="3387124" y="2151466"/>
            <a:ext cx="2342493" cy="2205463"/>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Правильный пример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Числа 3, 4 и 5 подходят: каждая пара в сумме даёт больше третьей стороны. Такой набор действительно может образовать треугольник.
</a:t>
            </a:r>
            <a:endParaRPr lang="en-US" sz="1200" dirty="0"/>
          </a:p>
        </p:txBody>
      </p:sp>
      <p:sp>
        <p:nvSpPr>
          <p:cNvPr id="12" name="Text 4"/>
          <p:cNvSpPr txBox="1"/>
          <p:nvPr/>
        </p:nvSpPr>
        <p:spPr>
          <a:xfrm>
            <a:off x="6179064" y="2151466"/>
            <a:ext cx="2342493" cy="2205463"/>
          </a:xfrm>
          <a:prstGeom prst="rect">
            <a:avLst/>
          </a:prstGeom>
          <a:noFill/>
          <a:ln/>
        </p:spPr>
        <p:txBody>
          <a:bodyPr wrap="square" lIns="0" tIns="0" rIns="0" bIns="0" rtlCol="0" anchor="ctr"/>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Неправильный пример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5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Числа 2, 3 и 6 не подходят, потому что 2 + 3 не больше 6. Значит, такой треугольник построить нельзя.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452778"/>
            <a:ext cx="4921004" cy="1396697"/>
          </a:xfrm>
          <a:prstGeom prst="rect">
            <a:avLst/>
          </a:prstGeom>
        </p:spPr>
      </p:pic>
      <p:sp>
        <p:nvSpPr>
          <p:cNvPr id="4" name="Text 0"/>
          <p:cNvSpPr txBox="1"/>
          <p:nvPr/>
        </p:nvSpPr>
        <p:spPr>
          <a:xfrm>
            <a:off x="3620719" y="475061"/>
            <a:ext cx="5186970" cy="1204105"/>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Как записывают равенство сторон в задачах
</a:t>
            </a:r>
            <a:endParaRPr lang="en-US" sz="300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11</a:t>
            </a:r>
            <a:endParaRPr lang="en-US" sz="1100" dirty="0"/>
          </a:p>
        </p:txBody>
      </p:sp>
      <p:sp>
        <p:nvSpPr>
          <p:cNvPr id="6" name="Text 2"/>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В геометрических записях важно сравнивать только соответствующие стороны двух треугольников.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Если совпадают именно три соответствующие пары сторон, можно делать вывод о равенстве треугольников. Случайные отрезки сравнивать нельзя.
</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Формулировка третьего признака равенства треугольников; геометрические обозначения сторон.
</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89845" y="1832920"/>
            <a:ext cx="421200" cy="33696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821930" y="1814200"/>
            <a:ext cx="421200" cy="3744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703668" y="3336371"/>
            <a:ext cx="394800" cy="3948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166660" y="1449250"/>
            <a:ext cx="3161400" cy="1104300"/>
          </a:xfrm>
          <a:prstGeom prst="rect">
            <a:avLst/>
          </a:prstGeom>
          <a:noFill/>
          <a:ln/>
        </p:spPr>
        <p:txBody>
          <a:bodyPr wrap="square" lIns="0" tIns="0" rIns="0" bIns="0" rtlCol="0" anchor="ctr"/>
          <a:lstStyle/>
          <a:p>
            <a:pPr algn="l" indent="0" marL="0">
              <a:lnSpc>
                <a:spcPct val="90000"/>
              </a:lnSpc>
              <a:buNone/>
            </a:pPr>
            <a:r>
              <a:rPr lang="en-US" sz="1300" b="1" dirty="0">
                <a:solidFill>
                  <a:srgbClr val="E01832"/>
                </a:solidFill>
                <a:latin typeface="Arial" pitchFamily="34" charset="0"/>
                <a:ea typeface="Arial" pitchFamily="34" charset="-122"/>
                <a:cs typeface="Arial" pitchFamily="34" charset="-120"/>
              </a:rPr>
              <a:t>Одинаковый порядок букв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Если треугольники записаны как ABC и DEF, то первой вершине соответствует первая, второй — вторая, третьей — третья. Порядок букв задаёт правильное сравнение сторон и углов.
</a:t>
            </a:r>
            <a:endParaRPr lang="en-US" sz="1300" dirty="0"/>
          </a:p>
        </p:txBody>
      </p:sp>
      <p:sp>
        <p:nvSpPr>
          <p:cNvPr id="10" name="Text 1"/>
          <p:cNvSpPr txBox="1"/>
          <p:nvPr/>
        </p:nvSpPr>
        <p:spPr>
          <a:xfrm>
            <a:off x="5417115" y="1449250"/>
            <a:ext cx="3161400" cy="1104300"/>
          </a:xfrm>
          <a:prstGeom prst="rect">
            <a:avLst/>
          </a:prstGeom>
          <a:noFill/>
          <a:ln/>
        </p:spPr>
        <p:txBody>
          <a:bodyPr wrap="square" lIns="0" tIns="0" rIns="0" bIns="0" rtlCol="0" anchor="ctr"/>
          <a:lstStyle/>
          <a:p>
            <a:pPr algn="l" indent="0" marL="0">
              <a:lnSpc>
                <a:spcPct val="90000"/>
              </a:lnSpc>
              <a:buNone/>
            </a:pPr>
            <a:r>
              <a:rPr lang="en-US" sz="1300" b="1" dirty="0">
                <a:solidFill>
                  <a:srgbClr val="E01832"/>
                </a:solidFill>
                <a:latin typeface="Arial" pitchFamily="34" charset="0"/>
                <a:ea typeface="Arial" pitchFamily="34" charset="-122"/>
                <a:cs typeface="Arial" pitchFamily="34" charset="-120"/>
              </a:rPr>
              <a:t>Ошибка меняет вывод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Стоит перепутать порядок вершин, и вместо нужных сторон начнут сравниваться чужие отрезки. Тогда признак применяют неверно, а итоговое доказательство становится недостоверным.
</a:t>
            </a:r>
            <a:endParaRPr lang="en-US" sz="1300" dirty="0"/>
          </a:p>
        </p:txBody>
      </p:sp>
      <p:sp>
        <p:nvSpPr>
          <p:cNvPr id="11" name="Text 2"/>
          <p:cNvSpPr txBox="1"/>
          <p:nvPr/>
        </p:nvSpPr>
        <p:spPr>
          <a:xfrm>
            <a:off x="3269279" y="2981621"/>
            <a:ext cx="3161400" cy="1104300"/>
          </a:xfrm>
          <a:prstGeom prst="rect">
            <a:avLst/>
          </a:prstGeom>
          <a:noFill/>
          <a:ln/>
        </p:spPr>
        <p:txBody>
          <a:bodyPr wrap="square" lIns="0" tIns="0" rIns="0" bIns="0" rtlCol="0" anchor="ctr"/>
          <a:lstStyle/>
          <a:p>
            <a:pPr algn="l" indent="0" marL="0">
              <a:lnSpc>
                <a:spcPct val="90000"/>
              </a:lnSpc>
              <a:buNone/>
            </a:pPr>
            <a:r>
              <a:rPr lang="en-US" sz="1300" b="1" dirty="0">
                <a:solidFill>
                  <a:srgbClr val="E01832"/>
                </a:solidFill>
                <a:latin typeface="Arial" pitchFamily="34" charset="0"/>
                <a:ea typeface="Arial" pitchFamily="34" charset="-122"/>
                <a:cs typeface="Arial" pitchFamily="34" charset="-120"/>
              </a:rPr>
              <a:t>Проверка перед решением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Перед вычислениями полезно сразу подписать пары соответствующих вершин. Это помогает не сбиться в записи, быстрее проверить стороны и уверенно сделать вывод о равенстве треугольников.
</a:t>
            </a:r>
            <a:endParaRPr lang="en-US" sz="1300" dirty="0"/>
          </a:p>
        </p:txBody>
      </p:sp>
      <p:sp>
        <p:nvSpPr>
          <p:cNvPr id="12" name="Text 3"/>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12</a:t>
            </a:r>
            <a:endParaRPr lang="en-US" sz="1100" dirty="0"/>
          </a:p>
        </p:txBody>
      </p:sp>
      <p:sp>
        <p:nvSpPr>
          <p:cNvPr id="13" name="Text 4"/>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2813" b="1" dirty="0">
                <a:solidFill>
                  <a:srgbClr val="E01832"/>
                </a:solidFill>
                <a:latin typeface="Arial" pitchFamily="34" charset="0"/>
                <a:ea typeface="Arial" pitchFamily="34" charset="-122"/>
                <a:cs typeface="Arial" pitchFamily="34" charset="-120"/>
              </a:rPr>
              <a:t>Как не перепутать соответствующие вершины
</a:t>
            </a:r>
            <a:endParaRPr lang="en-US" sz="281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На диаграмме все пары сторон совпадают по длинам в двух треугольниках.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Полное совпадение трёх пар сторон подтверждает равенство треугольников по третьему признаку.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Пример с тремя равными парами сторон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13</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Учебный пример для иллюстрации третьего признака равенства треугольников.
</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350144"/>
            <a:ext cx="2619450" cy="2274112"/>
          </a:xfrm>
          <a:prstGeom prst="rect">
            <a:avLst/>
          </a:prstGeom>
        </p:spPr>
      </p:pic>
      <p:pic>
        <p:nvPicPr>
          <p:cNvPr id="4" name="Image 2" descr="preencoded.png">    </p:cNvPr>
          <p:cNvPicPr>
            <a:picLocks noChangeAspect="1"/>
          </p:cNvPicPr>
          <p:nvPr/>
        </p:nvPicPr>
        <p:blipFill>
          <a:blip r:embed="rId3"/>
          <a:stretch>
            <a:fillRect/>
          </a:stretch>
        </p:blipFill>
        <p:spPr>
          <a:xfrm>
            <a:off x="3253550" y="1350144"/>
            <a:ext cx="2619450" cy="2274112"/>
          </a:xfrm>
          <a:prstGeom prst="rect">
            <a:avLst/>
          </a:prstGeom>
        </p:spPr>
      </p:pic>
      <p:pic>
        <p:nvPicPr>
          <p:cNvPr id="5" name="Image 3" descr="preencoded.png">    </p:cNvPr>
          <p:cNvPicPr>
            <a:picLocks noChangeAspect="1"/>
          </p:cNvPicPr>
          <p:nvPr/>
        </p:nvPicPr>
        <p:blipFill>
          <a:blip r:embed="rId4"/>
          <a:stretch>
            <a:fillRect/>
          </a:stretch>
        </p:blipFill>
        <p:spPr>
          <a:xfrm>
            <a:off x="6118575" y="1349541"/>
            <a:ext cx="2612025" cy="227531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13150" y="3721601"/>
            <a:ext cx="2611800" cy="801675"/>
          </a:xfrm>
          <a:prstGeom prst="rect">
            <a:avLst/>
          </a:prstGeom>
          <a:noFill/>
          <a:ln/>
        </p:spPr>
        <p:txBody>
          <a:bodyPr wrap="square" lIns="0" tIns="0" rIns="0" bIns="0" rtlCol="0" anchor="t"/>
          <a:lstStyle/>
          <a:p>
            <a:pPr algn="l" indent="0" marL="0">
              <a:lnSpc>
                <a:spcPct val="90000"/>
              </a:lnSpc>
              <a:buNone/>
            </a:pPr>
            <a:r>
              <a:rPr lang="en-US" sz="1014" b="1" dirty="0">
                <a:solidFill>
                  <a:srgbClr val="F4EDDB"/>
                </a:solidFill>
                <a:latin typeface="Arial" pitchFamily="34" charset="0"/>
                <a:ea typeface="Arial" pitchFamily="34" charset="-122"/>
                <a:cs typeface="Arial" pitchFamily="34" charset="-120"/>
              </a:rPr>
              <a:t>Каркас крыши
</a:t>
            </a:r>
            <a:pPr algn="l" indent="0" marL="0">
              <a:lnSpc>
                <a:spcPct val="90000"/>
              </a:lnSpc>
              <a:buNone/>
            </a:pPr>
            <a:r>
              <a:rPr lang="en-US" sz="422"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29" dirty="0">
                <a:solidFill>
                  <a:srgbClr val="FFFFFF"/>
                </a:solidFill>
                <a:latin typeface="Arial" pitchFamily="34" charset="0"/>
                <a:ea typeface="Arial" pitchFamily="34" charset="-122"/>
                <a:cs typeface="Arial" pitchFamily="34" charset="-120"/>
              </a:rPr>
              <a:t>В строительных фермах одинаковые треугольные элементы помогают распределять нагрузку и сохранять форму конструкции. Когда детали сделаны по одному размеру, их легче собирать, а сама система получается прочной и устойчивой.
</a:t>
            </a:r>
            <a:endParaRPr lang="en-US" sz="1014" dirty="0"/>
          </a:p>
        </p:txBody>
      </p:sp>
      <p:sp>
        <p:nvSpPr>
          <p:cNvPr id="9" name="Text 1"/>
          <p:cNvSpPr txBox="1"/>
          <p:nvPr/>
        </p:nvSpPr>
        <p:spPr>
          <a:xfrm>
            <a:off x="3267836" y="3721601"/>
            <a:ext cx="2611800" cy="801675"/>
          </a:xfrm>
          <a:prstGeom prst="rect">
            <a:avLst/>
          </a:prstGeom>
          <a:noFill/>
          <a:ln/>
        </p:spPr>
        <p:txBody>
          <a:bodyPr wrap="square" lIns="0" tIns="0" rIns="0" bIns="0" rtlCol="0" anchor="t"/>
          <a:lstStyle/>
          <a:p>
            <a:pPr algn="l" indent="0" marL="0">
              <a:lnSpc>
                <a:spcPct val="90000"/>
              </a:lnSpc>
              <a:buNone/>
            </a:pPr>
            <a:r>
              <a:rPr lang="en-US" sz="1014" b="1" dirty="0">
                <a:solidFill>
                  <a:srgbClr val="F4EDDB"/>
                </a:solidFill>
                <a:latin typeface="Arial" pitchFamily="34" charset="0"/>
                <a:ea typeface="Arial" pitchFamily="34" charset="-122"/>
                <a:cs typeface="Arial" pitchFamily="34" charset="-120"/>
              </a:rPr>
              <a:t>Чертёж и разметка
</a:t>
            </a:r>
            <a:pPr algn="l" indent="0" marL="0">
              <a:lnSpc>
                <a:spcPct val="90000"/>
              </a:lnSpc>
              <a:buNone/>
            </a:pPr>
            <a:r>
              <a:rPr lang="en-US" sz="422"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29" dirty="0">
                <a:solidFill>
                  <a:srgbClr val="FFFFFF"/>
                </a:solidFill>
                <a:latin typeface="Arial" pitchFamily="34" charset="0"/>
                <a:ea typeface="Arial" pitchFamily="34" charset="-122"/>
                <a:cs typeface="Arial" pitchFamily="34" charset="-120"/>
              </a:rPr>
              <a:t>В черчении равные треугольники нужны для точного переноса размеров и проверки симметрии. Если несколько элементов совпадают по сторонам, можно быстро сравнить участки схемы и убедиться, что чертёж выполнен без искажений.
</a:t>
            </a:r>
            <a:endParaRPr lang="en-US" sz="1014" dirty="0"/>
          </a:p>
        </p:txBody>
      </p:sp>
      <p:sp>
        <p:nvSpPr>
          <p:cNvPr id="10" name="Text 2"/>
          <p:cNvSpPr txBox="1"/>
          <p:nvPr/>
        </p:nvSpPr>
        <p:spPr>
          <a:xfrm>
            <a:off x="6122520" y="3721601"/>
            <a:ext cx="2611800" cy="801675"/>
          </a:xfrm>
          <a:prstGeom prst="rect">
            <a:avLst/>
          </a:prstGeom>
          <a:noFill/>
          <a:ln/>
        </p:spPr>
        <p:txBody>
          <a:bodyPr wrap="square" lIns="0" tIns="0" rIns="0" bIns="0" rtlCol="0" anchor="t"/>
          <a:lstStyle/>
          <a:p>
            <a:pPr algn="l" indent="0" marL="0">
              <a:lnSpc>
                <a:spcPct val="90000"/>
              </a:lnSpc>
              <a:buNone/>
            </a:pPr>
            <a:r>
              <a:rPr lang="en-US" sz="1014" b="1" dirty="0">
                <a:solidFill>
                  <a:srgbClr val="F4EDDB"/>
                </a:solidFill>
                <a:latin typeface="Arial" pitchFamily="34" charset="0"/>
                <a:ea typeface="Arial" pitchFamily="34" charset="-122"/>
                <a:cs typeface="Arial" pitchFamily="34" charset="-120"/>
              </a:rPr>
              <a:t>Бумажные модели
</a:t>
            </a:r>
            <a:pPr algn="l" indent="0" marL="0">
              <a:lnSpc>
                <a:spcPct val="90000"/>
              </a:lnSpc>
              <a:buNone/>
            </a:pPr>
            <a:r>
              <a:rPr lang="en-US" sz="422"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929" dirty="0">
                <a:solidFill>
                  <a:srgbClr val="FFFFFF"/>
                </a:solidFill>
                <a:latin typeface="Arial" pitchFamily="34" charset="0"/>
                <a:ea typeface="Arial" pitchFamily="34" charset="-122"/>
                <a:cs typeface="Arial" pitchFamily="34" charset="-120"/>
              </a:rPr>
              <a:t>При изготовлении моделей из бумаги одинаковые треугольные детали используют как повторяющиеся части узора или объёмной конструкции. Точность размеров здесь особенно важна, потому что даже небольшое отличие заметно меняет форму всей модели.
</a:t>
            </a:r>
            <a:endParaRPr lang="en-US" sz="1014" dirty="0"/>
          </a:p>
        </p:txBody>
      </p:sp>
      <p:sp>
        <p:nvSpPr>
          <p:cNvPr id="11" name="Text 3"/>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14</a:t>
            </a:r>
            <a:endParaRPr lang="en-US" sz="1100" dirty="0"/>
          </a:p>
        </p:txBody>
      </p:sp>
      <p:sp>
        <p:nvSpPr>
          <p:cNvPr id="12" name="Text 4"/>
          <p:cNvSpPr txBox="1"/>
          <p:nvPr/>
        </p:nvSpPr>
        <p:spPr>
          <a:xfrm>
            <a:off x="413147" y="6067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Где встречаются равные треугольники в жизни
</a:t>
            </a:r>
            <a:endParaRPr lang="en-US" sz="259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1775" y="1746956"/>
            <a:ext cx="8168400" cy="2646638"/>
          </a:xfrm>
          <a:prstGeom prst="rect">
            <a:avLst/>
          </a:prstGeom>
        </p:spPr>
      </p:pic>
      <p:sp>
        <p:nvSpPr>
          <p:cNvPr id="4"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5" name="Text 1"/>
          <p:cNvSpPr txBox="1"/>
          <p:nvPr/>
        </p:nvSpPr>
        <p:spPr>
          <a:xfrm>
            <a:off x="421775" y="464356"/>
            <a:ext cx="8182575" cy="727122"/>
          </a:xfrm>
          <a:prstGeom prst="rect">
            <a:avLst/>
          </a:prstGeom>
          <a:noFill/>
          <a:ln/>
        </p:spPr>
        <p:txBody>
          <a:bodyPr wrap="square" lIns="0" tIns="0" rIns="0" bIns="0" rtlCol="0" anchor="ctr"/>
          <a:lstStyle/>
          <a:p>
            <a:pPr algn="l" indent="0" marL="0">
              <a:lnSpc>
                <a:spcPct val="90000"/>
              </a:lnSpc>
              <a:buNone/>
            </a:pPr>
            <a:r>
              <a:rPr lang="en-US" sz="3000" b="1" dirty="0">
                <a:solidFill>
                  <a:srgbClr val="F4EDDB"/>
                </a:solidFill>
                <a:latin typeface="Arial" pitchFamily="34" charset="0"/>
                <a:ea typeface="Arial" pitchFamily="34" charset="-122"/>
                <a:cs typeface="Arial" pitchFamily="34" charset="-120"/>
              </a:rPr>
              <a:t>Идея доказательства третьего признака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Схема показывает, как из равенства трёх сторон следует равенство треугольников.
</a:t>
            </a:r>
            <a:endParaRPr lang="en-US" sz="3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16</a:t>
            </a:r>
            <a:endParaRPr lang="en-US" sz="1100" dirty="0"/>
          </a:p>
        </p:txBody>
      </p:sp>
      <p:sp>
        <p:nvSpPr>
          <p:cNvPr id="8" name="Text 1"/>
          <p:cNvSpPr txBox="1"/>
          <p:nvPr/>
        </p:nvSpPr>
        <p:spPr>
          <a:xfrm>
            <a:off x="421774" y="492450"/>
            <a:ext cx="8294400" cy="592200"/>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Частые ошибки семиклассников
</a:t>
            </a:r>
            <a:endParaRPr lang="en-US" sz="3000" dirty="0"/>
          </a:p>
        </p:txBody>
      </p:sp>
      <p:sp>
        <p:nvSpPr>
          <p:cNvPr id="9" name="Text 2"/>
          <p:cNvSpPr txBox="1"/>
          <p:nvPr/>
        </p:nvSpPr>
        <p:spPr>
          <a:xfrm>
            <a:off x="421776" y="1563687"/>
            <a:ext cx="4007345"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Проверяют не всё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Иногда ученики сравнивают только две стороны и сразу делают вывод. Для третьего признака этого недостаточно: должны совпасть все три соответствующие пары сторон одновременно.
</a:t>
            </a:r>
            <a:endParaRPr lang="en-US" sz="1200" dirty="0"/>
          </a:p>
        </p:txBody>
      </p:sp>
      <p:sp>
        <p:nvSpPr>
          <p:cNvPr id="10" name="Text 3"/>
          <p:cNvSpPr txBox="1"/>
          <p:nvPr/>
        </p:nvSpPr>
        <p:spPr>
          <a:xfrm>
            <a:off x="4646236" y="1563687"/>
            <a:ext cx="4087979"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Путают порядок вершин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Если в записи треугольников буквы стоят в разном порядке, легко сопоставить не те стороны. Тогда доказательство строится на неверных соответствиях и теряет смысл.
</a:t>
            </a:r>
            <a:endParaRPr lang="en-US" sz="1200" dirty="0"/>
          </a:p>
        </p:txBody>
      </p:sp>
      <p:sp>
        <p:nvSpPr>
          <p:cNvPr id="11" name="Text 4"/>
          <p:cNvSpPr txBox="1"/>
          <p:nvPr/>
        </p:nvSpPr>
        <p:spPr>
          <a:xfrm>
            <a:off x="421772" y="2958305"/>
            <a:ext cx="3999997"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Сравнивают лишнее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Некоторые пытаются сопоставлять любые удобные отрезки, а не соответствующие стороны. В геометрии важна строгая параллель между вершинами, сторонами и углами в записи.
</a:t>
            </a:r>
            <a:endParaRPr lang="en-US" sz="1200" dirty="0"/>
          </a:p>
        </p:txBody>
      </p:sp>
      <p:sp>
        <p:nvSpPr>
          <p:cNvPr id="12" name="Text 5"/>
          <p:cNvSpPr txBox="1"/>
          <p:nvPr/>
        </p:nvSpPr>
        <p:spPr>
          <a:xfrm>
            <a:off x="4646239" y="2958305"/>
            <a:ext cx="4080628" cy="1216046"/>
          </a:xfrm>
          <a:prstGeom prst="rect">
            <a:avLst/>
          </a:prstGeom>
          <a:noFill/>
          <a:ln/>
        </p:spPr>
        <p:txBody>
          <a:bodyPr wrap="square" lIns="0" tIns="0" rIns="0" bIns="0" rtlCol="0" anchor="t"/>
          <a:lstStyle/>
          <a:p>
            <a:pPr algn="l" indent="0" marL="0">
              <a:lnSpc>
                <a:spcPct val="90000"/>
              </a:lnSpc>
              <a:buNone/>
            </a:pPr>
            <a:r>
              <a:rPr lang="en-US" sz="1200" b="1" dirty="0">
                <a:solidFill>
                  <a:srgbClr val="E01832"/>
                </a:solidFill>
                <a:latin typeface="Arial" pitchFamily="34" charset="0"/>
                <a:ea typeface="Arial" pitchFamily="34" charset="-122"/>
                <a:cs typeface="Arial" pitchFamily="34" charset="-120"/>
              </a:rPr>
              <a:t>Не проверяют возможность
</a:t>
            </a:r>
            <a:pPr algn="l" indent="0" marL="0">
              <a:lnSpc>
                <a:spcPct val="90000"/>
              </a:lnSpc>
              <a:buNone/>
            </a:pPr>
            <a:r>
              <a:rPr lang="en-US" sz="500" b="1"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600" dirty="0">
                <a:solidFill>
                  <a:srgbClr val="E01832"/>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Даже при равных числах нужно убедиться, что они могут быть сторонами треугольника. Иначе признак нельзя применять, потому что сама фигура не существует.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58464" y="2053223"/>
            <a:ext cx="4921004" cy="2586742"/>
          </a:xfrm>
          <a:prstGeom prst="rect">
            <a:avLst/>
          </a:prstGeom>
        </p:spPr>
      </p:pic>
      <p:sp>
        <p:nvSpPr>
          <p:cNvPr id="4" name="Text 0"/>
          <p:cNvSpPr txBox="1"/>
          <p:nvPr/>
        </p:nvSpPr>
        <p:spPr>
          <a:xfrm>
            <a:off x="413150" y="1029874"/>
            <a:ext cx="2640600" cy="2590200"/>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Все три признака ведут к одному и тому же выводу, но опираются на разные данные.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Третий признак особенно удобен, когда известны только длины сторон, без углов и дополнительных построений.
</a:t>
            </a:r>
            <a:endParaRPr lang="en-US" sz="1100" dirty="0"/>
          </a:p>
        </p:txBody>
      </p:sp>
      <p:sp>
        <p:nvSpPr>
          <p:cNvPr id="5" name="Text 1"/>
          <p:cNvSpPr txBox="1"/>
          <p:nvPr/>
        </p:nvSpPr>
        <p:spPr>
          <a:xfrm>
            <a:off x="3620719" y="470298"/>
            <a:ext cx="5186970" cy="1208867"/>
          </a:xfrm>
          <a:prstGeom prst="rect">
            <a:avLst/>
          </a:prstGeom>
          <a:noFill/>
          <a:ln/>
        </p:spPr>
        <p:txBody>
          <a:bodyPr wrap="square" lIns="0" tIns="0" rIns="0" bIns="0" rtlCol="0" anchor="ctr"/>
          <a:lstStyle/>
          <a:p>
            <a:pPr algn="l" indent="0" marL="0">
              <a:lnSpc>
                <a:spcPct val="90000"/>
              </a:lnSpc>
              <a:buNone/>
            </a:pPr>
            <a:r>
              <a:rPr lang="en-US" sz="3000" b="1" dirty="0">
                <a:solidFill>
                  <a:srgbClr val="E01832"/>
                </a:solidFill>
                <a:latin typeface="Arial" pitchFamily="34" charset="0"/>
                <a:ea typeface="Arial" pitchFamily="34" charset="-122"/>
                <a:cs typeface="Arial" pitchFamily="34" charset="-120"/>
              </a:rPr>
              <a:t>Сравнение трёх признаков равенства
</a:t>
            </a:r>
            <a:endParaRPr lang="en-US" sz="3000" dirty="0"/>
          </a:p>
        </p:txBody>
      </p:sp>
      <p:sp>
        <p:nvSpPr>
          <p:cNvPr id="6" name="Text 2"/>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17</a:t>
            </a:r>
            <a:endParaRPr lang="en-US" sz="1100" dirty="0"/>
          </a:p>
        </p:txBody>
      </p:sp>
      <p:sp>
        <p:nvSpPr>
          <p:cNvPr id="7" name="Text 3"/>
          <p:cNvSpPr txBox="1"/>
          <p:nvPr/>
        </p:nvSpPr>
        <p:spPr>
          <a:xfrm>
            <a:off x="413150" y="3726775"/>
            <a:ext cx="2640600" cy="346500"/>
          </a:xfrm>
          <a:prstGeom prst="rect">
            <a:avLst/>
          </a:prstGeom>
          <a:noFill/>
          <a:ln/>
        </p:spPr>
        <p:txBody>
          <a:bodyPr wrap="square" lIns="0" tIns="0" rIns="0" bIns="0" rtlCol="0" anchor="ctr"/>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Сводка учебных признаков равенства треугольников по школьному курсу геометрии.
</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1956" y="1898588"/>
            <a:ext cx="689613" cy="689613"/>
          </a:xfrm>
          <a:prstGeom prst="rect">
            <a:avLst/>
          </a:prstGeom>
        </p:spPr>
      </p:pic>
      <p:pic>
        <p:nvPicPr>
          <p:cNvPr id="4" name="Image 2" descr="preencoded.png">    </p:cNvPr>
          <p:cNvPicPr>
            <a:picLocks noChangeAspect="1"/>
          </p:cNvPicPr>
          <p:nvPr/>
        </p:nvPicPr>
        <p:blipFill>
          <a:blip r:embed="rId3"/>
          <a:stretch>
            <a:fillRect/>
          </a:stretch>
        </p:blipFill>
        <p:spPr>
          <a:xfrm>
            <a:off x="2755467" y="1898588"/>
            <a:ext cx="431008" cy="689613"/>
          </a:xfrm>
          <a:prstGeom prst="rect">
            <a:avLst/>
          </a:prstGeom>
        </p:spPr>
      </p:pic>
      <p:pic>
        <p:nvPicPr>
          <p:cNvPr id="5" name="Image 3" descr="preencoded.png">    </p:cNvPr>
          <p:cNvPicPr>
            <a:picLocks noChangeAspect="1"/>
          </p:cNvPicPr>
          <p:nvPr/>
        </p:nvPicPr>
        <p:blipFill>
          <a:blip r:embed="rId4"/>
          <a:stretch>
            <a:fillRect/>
          </a:stretch>
        </p:blipFill>
        <p:spPr>
          <a:xfrm>
            <a:off x="4920475" y="1889063"/>
            <a:ext cx="524354" cy="699138"/>
          </a:xfrm>
          <a:prstGeom prst="rect">
            <a:avLst/>
          </a:prstGeom>
        </p:spPr>
      </p:pic>
      <p:pic>
        <p:nvPicPr>
          <p:cNvPr id="6" name="Image 4" descr="preencoded.png">    </p:cNvPr>
          <p:cNvPicPr>
            <a:picLocks noChangeAspect="1"/>
          </p:cNvPicPr>
          <p:nvPr/>
        </p:nvPicPr>
        <p:blipFill>
          <a:blip r:embed="rId5"/>
          <a:stretch>
            <a:fillRect/>
          </a:stretch>
        </p:blipFill>
        <p:spPr>
          <a:xfrm>
            <a:off x="7064097" y="1898588"/>
            <a:ext cx="689613" cy="689613"/>
          </a:xfrm>
          <a:prstGeom prst="rect">
            <a:avLst/>
          </a:prstGeom>
        </p:spPr>
      </p:pic>
      <p:sp>
        <p:nvSpPr>
          <p:cNvPr id="7" name="Text 0"/>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E01832"/>
                </a:solidFill>
                <a:latin typeface="Arial" pitchFamily="34" charset="0"/>
                <a:ea typeface="Arial" pitchFamily="34" charset="-122"/>
                <a:cs typeface="Arial" pitchFamily="34" charset="-120"/>
              </a:rPr>
              <a:t>18</a:t>
            </a:r>
            <a:endParaRPr lang="en-US" sz="1100" dirty="0"/>
          </a:p>
        </p:txBody>
      </p:sp>
      <p:sp>
        <p:nvSpPr>
          <p:cNvPr id="8" name="Text 1"/>
          <p:cNvSpPr txBox="1"/>
          <p:nvPr/>
        </p:nvSpPr>
        <p:spPr>
          <a:xfrm>
            <a:off x="414061"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Сравнить стороны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Если треугольники равны, то равны и соответствующие стороны. Это позволяет находить неизвестные длины, не измеряя фигуру заново и опираясь на уже доказанное равенство.
</a:t>
            </a:r>
            <a:endParaRPr lang="en-US" sz="1200" dirty="0"/>
          </a:p>
        </p:txBody>
      </p:sp>
      <p:sp>
        <p:nvSpPr>
          <p:cNvPr id="9" name="Text 2"/>
          <p:cNvSpPr txBox="1"/>
          <p:nvPr/>
        </p:nvSpPr>
        <p:spPr>
          <a:xfrm>
            <a:off x="2623714"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Установить равенство углов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После доказательства можно сразу утверждать равенство соответствующих углов. Это помогает доказывать свойства фигур, особенно в задачах, где требуется показать симметрию или совпадение направлений.
</a:t>
            </a:r>
            <a:endParaRPr lang="en-US" sz="1200" dirty="0"/>
          </a:p>
        </p:txBody>
      </p:sp>
      <p:sp>
        <p:nvSpPr>
          <p:cNvPr id="10" name="Text 3"/>
          <p:cNvSpPr txBox="1"/>
          <p:nvPr/>
        </p:nvSpPr>
        <p:spPr>
          <a:xfrm>
            <a:off x="4833367"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Найти периметр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Равенство треугольников означает равенство их периметров. Поэтому сумму сторон одного треугольника можно перенести на другой и использовать в вычислениях без дополнительных построений.
</a:t>
            </a:r>
            <a:endParaRPr lang="en-US" sz="1200" dirty="0"/>
          </a:p>
        </p:txBody>
      </p:sp>
      <p:sp>
        <p:nvSpPr>
          <p:cNvPr id="11" name="Text 4"/>
          <p:cNvSpPr txBox="1"/>
          <p:nvPr/>
        </p:nvSpPr>
        <p:spPr>
          <a:xfrm>
            <a:off x="7043020" y="2714499"/>
            <a:ext cx="1700690" cy="1710450"/>
          </a:xfrm>
          <a:prstGeom prst="rect">
            <a:avLst/>
          </a:prstGeom>
          <a:noFill/>
          <a:ln/>
        </p:spPr>
        <p:txBody>
          <a:bodyPr wrap="square" lIns="0" tIns="0" rIns="0" bIns="0" rtlCol="0" anchor="t"/>
          <a:lstStyle/>
          <a:p>
            <a:pPr algn="l" indent="0" marL="0">
              <a:lnSpc>
                <a:spcPct val="90000"/>
              </a:lnSpc>
              <a:buNone/>
            </a:pPr>
            <a:r>
              <a:rPr lang="en-US" sz="1200" b="1" dirty="0">
                <a:solidFill>
                  <a:srgbClr val="F4EDDB"/>
                </a:solidFill>
                <a:latin typeface="Arial" pitchFamily="34" charset="0"/>
                <a:ea typeface="Arial" pitchFamily="34" charset="-122"/>
                <a:cs typeface="Arial" pitchFamily="34" charset="-120"/>
              </a:rPr>
              <a:t>Упростить доказательство
</a:t>
            </a:r>
            <a:pPr algn="l" indent="0" marL="0">
              <a:lnSpc>
                <a:spcPct val="90000"/>
              </a:lnSpc>
              <a:buNone/>
            </a:pPr>
            <a:r>
              <a:rPr lang="en-US" sz="500" dirty="0">
                <a:solidFill>
                  <a:srgbClr val="F4EDDB"/>
                </a:solidFill>
                <a:latin typeface="Arial" pitchFamily="34" charset="0"/>
                <a:ea typeface="Arial" pitchFamily="34" charset="-122"/>
                <a:cs typeface="Arial" pitchFamily="34" charset="-120"/>
              </a:rPr>
              <a:t>
</a:t>
            </a:r>
            <a:pPr algn="l" indent="0" marL="0">
              <a:lnSpc>
                <a:spcPct val="90000"/>
              </a:lnSpc>
              <a:buNone/>
            </a:pPr>
            <a:r>
              <a:rPr lang="en-US" sz="1100" dirty="0">
                <a:solidFill>
                  <a:srgbClr val="FFFFFF"/>
                </a:solidFill>
                <a:latin typeface="Arial" pitchFamily="34" charset="0"/>
                <a:ea typeface="Arial" pitchFamily="34" charset="-122"/>
                <a:cs typeface="Arial" pitchFamily="34" charset="-120"/>
              </a:rPr>
              <a:t>В задачах на построение и сравнение фигур третий признак сокращает решение. Он делает рассуждение строгим: сначала проверяются стороны, затем сразу используется равенство всех элементов.
</a:t>
            </a:r>
            <a:endParaRPr lang="en-US" sz="1200" dirty="0"/>
          </a:p>
        </p:txBody>
      </p:sp>
      <p:sp>
        <p:nvSpPr>
          <p:cNvPr id="12" name="Text 5"/>
          <p:cNvSpPr txBox="1"/>
          <p:nvPr/>
        </p:nvSpPr>
        <p:spPr>
          <a:xfrm>
            <a:off x="421776" y="4924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E01832"/>
                </a:solidFill>
                <a:latin typeface="Arial" pitchFamily="34" charset="0"/>
                <a:ea typeface="Arial" pitchFamily="34" charset="-122"/>
                <a:cs typeface="Arial" pitchFamily="34" charset="-120"/>
              </a:rPr>
              <a:t>Что можно сделать после доказательства равенства
</a:t>
            </a:r>
            <a:endParaRPr lang="en-US" sz="2590" dirty="0"/>
          </a:p>
        </p:txBody>
      </p:sp>
      <p:sp>
        <p:nvSpPr>
          <p:cNvPr id="13" name="Text 6"/>
          <p:cNvSpPr txBox="1"/>
          <p:nvPr/>
        </p:nvSpPr>
        <p:spPr>
          <a:xfrm>
            <a:off x="422006" y="606753"/>
            <a:ext cx="528585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Что можно сделать после доказательства равенства
</a:t>
            </a:r>
            <a:endParaRPr lang="en-US" sz="259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07387" y="2065051"/>
            <a:ext cx="5182677" cy="2172151"/>
          </a:xfrm>
          <a:prstGeom prst="rect">
            <a:avLst/>
          </a:prstGeom>
        </p:spPr>
      </p:pic>
      <p:sp>
        <p:nvSpPr>
          <p:cNvPr id="4" name="Text 0"/>
          <p:cNvSpPr txBox="1"/>
          <p:nvPr/>
        </p:nvSpPr>
        <p:spPr>
          <a:xfrm>
            <a:off x="421775" y="492453"/>
            <a:ext cx="5286080" cy="592207"/>
          </a:xfrm>
          <a:prstGeom prst="rect">
            <a:avLst/>
          </a:prstGeom>
          <a:noFill/>
          <a:ln/>
        </p:spPr>
        <p:txBody>
          <a:bodyPr wrap="square" lIns="0" tIns="0" rIns="0" bIns="0" rtlCol="0" anchor="ctr"/>
          <a:lstStyle/>
          <a:p>
            <a:pPr algn="l" indent="0" marL="0">
              <a:lnSpc>
                <a:spcPct val="90000"/>
              </a:lnSpc>
              <a:buNone/>
            </a:pPr>
            <a:r>
              <a:rPr lang="en-US" sz="2590" b="1" dirty="0">
                <a:solidFill>
                  <a:srgbClr val="F4EDDB"/>
                </a:solidFill>
                <a:latin typeface="Arial" pitchFamily="34" charset="0"/>
                <a:ea typeface="Arial" pitchFamily="34" charset="-122"/>
                <a:cs typeface="Arial" pitchFamily="34" charset="-120"/>
              </a:rPr>
              <a:t>Краткий алгоритм решения задач по третьему признаку
</a:t>
            </a:r>
            <a:endParaRPr lang="en-US" sz="2590" dirty="0"/>
          </a:p>
        </p:txBody>
      </p:sp>
      <p:sp>
        <p:nvSpPr>
          <p:cNvPr id="5" name="Text 1"/>
          <p:cNvSpPr txBox="1"/>
          <p:nvPr/>
        </p:nvSpPr>
        <p:spPr>
          <a:xfrm>
            <a:off x="566738" y="4668818"/>
            <a:ext cx="807243" cy="138449"/>
          </a:xfrm>
          <a:prstGeom prst="rect">
            <a:avLst/>
          </a:prstGeom>
          <a:noFill/>
          <a:ln/>
        </p:spPr>
        <p:txBody>
          <a:bodyPr wrap="square" lIns="0" tIns="0" rIns="0" bIns="0" rtlCol="0" anchor="ctr"/>
          <a:lstStyle/>
          <a:p>
            <a:pPr algn="l" indent="0" marL="0">
              <a:lnSpc>
                <a:spcPct val="9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6" name="Text 2"/>
          <p:cNvSpPr txBox="1"/>
          <p:nvPr/>
        </p:nvSpPr>
        <p:spPr>
          <a:xfrm>
            <a:off x="590050" y="2044013"/>
            <a:ext cx="2316300" cy="1884600"/>
          </a:xfrm>
          <a:prstGeom prst="rect">
            <a:avLst/>
          </a:prstGeom>
          <a:noFill/>
          <a:ln/>
        </p:spPr>
        <p:txBody>
          <a:bodyPr wrap="square" lIns="0" tIns="0" rIns="0" bIns="0" rtlCol="0" anchor="ctr"/>
          <a:lstStyle/>
          <a:p>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Последовательность шагов помогает не пропустить ни одно условие и сделать строгий вывод.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100" dirty="0">
                <a:solidFill>
                  <a:srgbClr val="180939"/>
                </a:solidFill>
                <a:latin typeface="Arial" pitchFamily="34" charset="0"/>
                <a:ea typeface="Arial" pitchFamily="34" charset="-122"/>
                <a:cs typeface="Arial" pitchFamily="34" charset="-120"/>
              </a:rPr>
              <a:t>Если соблюдать порядок действий, решение получается кратким и логичным: сначала проверка условий, затем вывод о равенстве и применение его свойств.
</a:t>
            </a:r>
            <a:endParaRPr lang="en-US" sz="1100" dirty="0"/>
          </a:p>
        </p:txBody>
      </p:sp>
      <p:sp>
        <p:nvSpPr>
          <p:cNvPr id="7" name="Text 3"/>
          <p:cNvSpPr txBox="1"/>
          <p:nvPr/>
        </p:nvSpPr>
        <p:spPr>
          <a:xfrm>
            <a:off x="590050" y="4006247"/>
            <a:ext cx="2316300" cy="252000"/>
          </a:xfrm>
          <a:prstGeom prst="rect">
            <a:avLst/>
          </a:prstGeom>
          <a:noFill/>
          <a:ln/>
        </p:spPr>
        <p:txBody>
          <a:bodyPr wrap="square" lIns="0" tIns="0" rIns="0" bIns="0" rtlCol="0" anchor="ctr"/>
          <a:lstStyle/>
          <a:p>
            <a:pPr algn="l" indent="0" marL="0">
              <a:lnSpc>
                <a:spcPct val="90000"/>
              </a:lnSpc>
              <a:buNone/>
            </a:pPr>
            <a:r>
              <a:rPr lang="en-US" sz="837" dirty="0">
                <a:solidFill>
                  <a:srgbClr val="E01932"/>
                </a:solidFill>
                <a:latin typeface="Arial" pitchFamily="34" charset="0"/>
                <a:ea typeface="Arial" pitchFamily="34" charset="-122"/>
                <a:cs typeface="Arial" pitchFamily="34" charset="-120"/>
              </a:rPr>
              <a:t>Алгоритм применения третьего признака равенства треугольников в школьных задачах.
</a:t>
            </a:r>
            <a:endParaRPr lang="en-US" sz="837"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519814" y="1574238"/>
            <a:ext cx="6104374" cy="2193894"/>
          </a:xfrm>
          <a:prstGeom prst="rect">
            <a:avLst/>
          </a:prstGeom>
          <a:noFill/>
          <a:ln/>
        </p:spPr>
        <p:txBody>
          <a:bodyPr wrap="square" lIns="0" tIns="0" rIns="0" bIns="0" rtlCol="0" anchor="ctr"/>
          <a:lstStyle/>
          <a:p>
            <a:pPr algn="ctr" indent="0" marL="0">
              <a:lnSpc>
                <a:spcPct val="90000"/>
              </a:lnSpc>
              <a:buNone/>
            </a:pPr>
            <a:r>
              <a:rPr lang="en-US" sz="3300" b="1" dirty="0">
                <a:solidFill>
                  <a:srgbClr val="F4EDDB"/>
                </a:solidFill>
                <a:latin typeface="Arial" pitchFamily="34" charset="0"/>
                <a:ea typeface="Arial" pitchFamily="34" charset="-122"/>
                <a:cs typeface="Arial" pitchFamily="34" charset="-120"/>
              </a:rPr>
              <a:t>Главное правило урока
</a:t>
            </a:r>
            <a:pPr algn="ctr" indent="0" marL="0">
              <a:lnSpc>
                <a:spcPct val="90000"/>
              </a:lnSpc>
              <a:buNone/>
            </a:pPr>
            <a:r>
              <a:rPr lang="en-US" sz="1100" dirty="0">
                <a:solidFill>
                  <a:srgbClr val="180939"/>
                </a:solidFill>
                <a:latin typeface="Arial" pitchFamily="34" charset="0"/>
                <a:ea typeface="Arial" pitchFamily="34" charset="-122"/>
                <a:cs typeface="Arial" pitchFamily="34" charset="-120"/>
              </a:rPr>
              <a:t>
</a:t>
            </a:r>
            <a:pPr algn="ctr" indent="0" marL="0">
              <a:lnSpc>
                <a:spcPct val="90000"/>
              </a:lnSpc>
              <a:buNone/>
            </a:pPr>
            <a:r>
              <a:rPr lang="en-US" sz="1200" dirty="0">
                <a:solidFill>
                  <a:srgbClr val="FFFFFF"/>
                </a:solidFill>
                <a:latin typeface="Arial" pitchFamily="34" charset="0"/>
                <a:ea typeface="Arial" pitchFamily="34" charset="-122"/>
                <a:cs typeface="Arial" pitchFamily="34" charset="-120"/>
              </a:rPr>
              <a:t>Третий признак равенства треугольников работает, когда совпадают все три соответствующие стороны. Запомните коротко: три стороны равны — треугольники равны, а значит, можно сравнивать их углы, стороны и периметры.
</a:t>
            </a:r>
            <a:endParaRPr lang="en-US" sz="3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2026-05-29T00:34:20Z</dcterms:created>
  <dcterms:modified xsi:type="dcterms:W3CDTF">2026-05-29T00:34:20Z</dcterms:modified>
</cp:coreProperties>
</file>